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4"/>
  </p:sldMasterIdLst>
  <p:notesMasterIdLst>
    <p:notesMasterId r:id="rId83"/>
  </p:notesMasterIdLst>
  <p:handoutMasterIdLst>
    <p:handoutMasterId r:id="rId84"/>
  </p:handoutMasterIdLst>
  <p:sldIdLst>
    <p:sldId id="281" r:id="rId5"/>
    <p:sldId id="282" r:id="rId6"/>
    <p:sldId id="289" r:id="rId7"/>
    <p:sldId id="269" r:id="rId8"/>
    <p:sldId id="271" r:id="rId9"/>
    <p:sldId id="290" r:id="rId10"/>
    <p:sldId id="291" r:id="rId11"/>
    <p:sldId id="292" r:id="rId12"/>
    <p:sldId id="293" r:id="rId13"/>
    <p:sldId id="294" r:id="rId14"/>
    <p:sldId id="296" r:id="rId15"/>
    <p:sldId id="297" r:id="rId16"/>
    <p:sldId id="298" r:id="rId17"/>
    <p:sldId id="299" r:id="rId18"/>
    <p:sldId id="300" r:id="rId19"/>
    <p:sldId id="301" r:id="rId20"/>
    <p:sldId id="302" r:id="rId21"/>
    <p:sldId id="303" r:id="rId22"/>
    <p:sldId id="337" r:id="rId23"/>
    <p:sldId id="305" r:id="rId24"/>
    <p:sldId id="306" r:id="rId25"/>
    <p:sldId id="308" r:id="rId26"/>
    <p:sldId id="309" r:id="rId27"/>
    <p:sldId id="310"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2147483623" r:id="rId54"/>
    <p:sldId id="2147483622" r:id="rId55"/>
    <p:sldId id="2147483624" r:id="rId56"/>
    <p:sldId id="2147483647" r:id="rId57"/>
    <p:sldId id="256" r:id="rId58"/>
    <p:sldId id="257" r:id="rId59"/>
    <p:sldId id="2147483637" r:id="rId60"/>
    <p:sldId id="258" r:id="rId61"/>
    <p:sldId id="259" r:id="rId62"/>
    <p:sldId id="260" r:id="rId63"/>
    <p:sldId id="2147483644" r:id="rId64"/>
    <p:sldId id="261" r:id="rId65"/>
    <p:sldId id="262" r:id="rId66"/>
    <p:sldId id="2147483642" r:id="rId67"/>
    <p:sldId id="263" r:id="rId68"/>
    <p:sldId id="2147483643" r:id="rId69"/>
    <p:sldId id="264" r:id="rId70"/>
    <p:sldId id="2147483640" r:id="rId71"/>
    <p:sldId id="265" r:id="rId72"/>
    <p:sldId id="2147483641" r:id="rId73"/>
    <p:sldId id="266" r:id="rId74"/>
    <p:sldId id="2147483639" r:id="rId75"/>
    <p:sldId id="267" r:id="rId76"/>
    <p:sldId id="272" r:id="rId77"/>
    <p:sldId id="268" r:id="rId78"/>
    <p:sldId id="270" r:id="rId79"/>
    <p:sldId id="347" r:id="rId80"/>
    <p:sldId id="348" r:id="rId81"/>
    <p:sldId id="273" r:id="rId82"/>
  </p:sldIdLst>
  <p:sldSz cx="12192000" cy="6858000"/>
  <p:notesSz cx="6858000" cy="9144000"/>
  <p:custDataLst>
    <p:tags r:id="rId8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4ABCD12-9943-1282-3710-7921CA104CBF}" name="Olaf Graeser" initials="OG" userId="S::pbgo06@europe.phoenixcontact.com::f28a69e3-53f0-415d-b7dc-f6c77bf26120" providerId="AD"/>
  <p188:author id="{7B02D832-57EF-3380-20E0-24D28E4F8D00}" name="Stoer, Thomas (DI CTO TI AP)" initials="TS" userId="S::thomas.stoer@siemens.com::3f9fc2e5-5401-4d0c-b34e-68d8751130fd" providerId="AD"/>
  <p188:author id="{7A0F763F-677D-5A7B-CA1B-066E330A7995}" name="Stroeber, Andreas (DI CS FA PFM 2)" initials="S2" userId="S::andreas.stroeber@siemens.com::8b5e434e-f914-4567-a550-480449a30bf4" providerId="AD"/>
  <p188:author id="{FC32B264-F212-3250-C199-8316F7C318C0}" name="Grimm, Stephan (T DAI SMR-DE)" initials="GS" userId="S::stephan.grimm_siemens.com#ext#@factoryxorg.onmicrosoft.com::a213d6df-60dc-4278-8962-04de8bc35b2c" providerId="AD"/>
  <p188:author id="{28B9F480-5F1E-31B2-5674-CA3033666958}" name="Plamen Kiradjiev" initials="PK" userId="S::plamen.kiradjiev_gec.io#ext#@factoryxorg.onmicrosoft.com::f9393873-2d67-42a9-a228-b899c306a3e1" providerId="AD"/>
  <p188:author id="{67DF7385-8FBB-0C8C-E234-05569A427FA1}" name="Loewen, Ulrich (FT RPD CES)" initials="UL" userId="S::ulrich.loewen@siemens.com::d02b2fb7-4722-41cd-bed3-17ef4edc6644" providerId="AD"/>
  <p188:author id="{2D3F1C8F-917E-C553-74A0-35E98C1E0EF3}" name="Wimmer, Martin (FT RPD CST)" initials="MW" userId="S::martin.r.wimmer@siemens.com::f00e84e1-b4e9-428d-bf20-90c79d0b3dac" providerId="AD"/>
  <p188:author id="{A3C81E94-1476-CA88-16CC-C2D9C3C03142}" name="Barji, Arastoo (DI PA ST&amp;T JT SM)" initials="AB" userId="S::arastoo.barji@siemens.com::5b603767-da1e-4654-b5a5-6c5563642afb" providerId="AD"/>
  <p188:author id="{6BA266BA-E01E-E4E2-DA57-7EE86A02E3F8}" name="Wolter, Frank (DI PA SW DH APOI)" initials="WA" userId="S::fw.wolter_siemens.com#ext#@factoryxorg.onmicrosoft.com::db2c92cb-0512-4aa4-a7df-43338cd7d7ac" providerId="AD"/>
  <p188:author id="{DE494EE9-1693-73D8-0063-AD12CA7D6B2A}" name="Carl-Philipp Ding" initials="CD" userId="S::carl-philipp.ding_basf.com#ext#@factoryxorg.onmicrosoft.com::96180718-818f-48c2-a929-f5fcdbf6931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8A5"/>
    <a:srgbClr val="000000"/>
    <a:srgbClr val="1414FF"/>
    <a:srgbClr val="66B1C5"/>
    <a:srgbClr val="99CC00"/>
    <a:srgbClr val="E8F1F9"/>
    <a:srgbClr val="A3BAD1"/>
    <a:srgbClr val="1D71B8"/>
    <a:srgbClr val="C1D100"/>
    <a:srgbClr val="647D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1A8562-AC92-411E-B818-829153582C91}" v="62" dt="2026-02-09T10:22:49.877"/>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50" y="62"/>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handoutMaster" Target="handoutMasters/handoutMaster1.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8/10/relationships/authors" Target="author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3/24/2026</a:t>
            </a:fld>
            <a:endParaRPr lang="en-US"/>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‹Nr.›</a:t>
            </a:fld>
            <a:endParaRPr lang="en-US"/>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3/24/2026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‹Nr.›</a:t>
            </a:fld>
            <a:endParaRPr lang="en-US"/>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A89C7E07-3C67-C64C-8DA0-0404F6303970}" type="slidenum">
              <a:rPr lang="en-US" smtClean="0"/>
              <a:t>18</a:t>
            </a:fld>
            <a:endParaRPr lang="en-US"/>
          </a:p>
        </p:txBody>
      </p:sp>
    </p:spTree>
    <p:extLst>
      <p:ext uri="{BB962C8B-B14F-4D97-AF65-F5344CB8AC3E}">
        <p14:creationId xmlns:p14="http://schemas.microsoft.com/office/powerpoint/2010/main" val="3025097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A89C7E07-3C67-C64C-8DA0-0404F6303970}" type="slidenum">
              <a:rPr lang="en-US" smtClean="0"/>
              <a:t>43</a:t>
            </a:fld>
            <a:endParaRPr lang="en-US"/>
          </a:p>
        </p:txBody>
      </p:sp>
    </p:spTree>
    <p:extLst>
      <p:ext uri="{BB962C8B-B14F-4D97-AF65-F5344CB8AC3E}">
        <p14:creationId xmlns:p14="http://schemas.microsoft.com/office/powerpoint/2010/main" val="1079123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8.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10.png"/><Relationship Id="rId4"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7930A05-C8FC-E271-3F24-492A910B6401}"/>
              </a:ext>
            </a:extLst>
          </p:cNvPr>
          <p:cNvGraphicFramePr>
            <a:graphicFrameLocks noChangeAspect="1"/>
          </p:cNvGraphicFramePr>
          <p:nvPr userDrawn="1">
            <p:custDataLst>
              <p:tags r:id="rId1"/>
            </p:custDataLst>
            <p:extLst>
              <p:ext uri="{D42A27DB-BD31-4B8C-83A1-F6EECF244321}">
                <p14:modId xmlns:p14="http://schemas.microsoft.com/office/powerpoint/2010/main" val="2241332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2" imgH="530" progId="TCLayout.ActiveDocument.1">
                  <p:embed/>
                </p:oleObj>
              </mc:Choice>
              <mc:Fallback>
                <p:oleObj name="think-cell Folie" r:id="rId3" imgW="532" imgH="530" progId="TCLayout.ActiveDocument.1">
                  <p:embed/>
                  <p:pic>
                    <p:nvPicPr>
                      <p:cNvPr id="5" name="think-cell data - do not delete" hidden="1">
                        <a:extLst>
                          <a:ext uri="{FF2B5EF4-FFF2-40B4-BE49-F238E27FC236}">
                            <a16:creationId xmlns:a16="http://schemas.microsoft.com/office/drawing/2014/main" id="{37930A05-C8FC-E271-3F24-492A910B64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8" name="Grafik 17" descr="Ein Bild, das Screenshot, Farbigkeit, Reihe, Grafiken enthält.&#10;&#10;Automatisch generierte Beschreibung">
            <a:extLst>
              <a:ext uri="{FF2B5EF4-FFF2-40B4-BE49-F238E27FC236}">
                <a16:creationId xmlns:a16="http://schemas.microsoft.com/office/drawing/2014/main" id="{4D3EA60F-881D-5EC1-B808-FA6D71E295D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5172" b="5242"/>
          <a:stretch/>
        </p:blipFill>
        <p:spPr>
          <a:xfrm>
            <a:off x="0" y="376578"/>
            <a:ext cx="6505958" cy="6490656"/>
          </a:xfrm>
          <a:prstGeom prst="rect">
            <a:avLst/>
          </a:prstGeom>
        </p:spPr>
      </p:pic>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4931277" y="1125539"/>
            <a:ext cx="6925761" cy="2577780"/>
          </a:xfrm>
          <a:prstGeom prst="rect">
            <a:avLst/>
          </a:prstGeom>
        </p:spPr>
        <p:txBody>
          <a:bodyPr vert="horz" lIns="0" tIns="0" rIns="0" bIns="0" anchor="b">
            <a:noAutofit/>
          </a:bodyPr>
          <a:lstStyle>
            <a:lvl1pPr algn="l">
              <a:lnSpc>
                <a:spcPct val="80000"/>
              </a:lnSpc>
              <a:defRPr sz="6000" b="1" i="0" spc="100" baseline="0">
                <a:solidFill>
                  <a:schemeClr val="accent1"/>
                </a:solidFill>
                <a:latin typeface="+mj-lt"/>
              </a:defRPr>
            </a:lvl1pPr>
          </a:lstStyle>
          <a:p>
            <a:r>
              <a:rPr lang="en-US"/>
              <a:t>Click to add title </a:t>
            </a:r>
          </a:p>
        </p:txBody>
      </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4903569" y="3987538"/>
            <a:ext cx="1631950" cy="0"/>
          </a:xfrm>
          <a:prstGeom prst="line">
            <a:avLst/>
          </a:prstGeom>
          <a:ln w="101600" cap="rnd">
            <a:solidFill>
              <a:schemeClr val="accent1"/>
            </a:solidFill>
            <a:round/>
          </a:ln>
        </p:spPr>
        <p:style>
          <a:lnRef idx="1">
            <a:schemeClr val="dk1"/>
          </a:lnRef>
          <a:fillRef idx="0">
            <a:schemeClr val="dk1"/>
          </a:fillRef>
          <a:effectRef idx="0">
            <a:schemeClr val="dk1"/>
          </a:effectRef>
          <a:fontRef idx="minor">
            <a:schemeClr val="tx1"/>
          </a:fontRef>
        </p:style>
      </p:cxnSp>
      <p:sp>
        <p:nvSpPr>
          <p:cNvPr id="19" name="Text Placeholder 29">
            <a:extLst>
              <a:ext uri="{FF2B5EF4-FFF2-40B4-BE49-F238E27FC236}">
                <a16:creationId xmlns:a16="http://schemas.microsoft.com/office/drawing/2014/main" id="{E9B0AE0C-251E-1F91-60FF-7F990FC7EF4A}"/>
              </a:ext>
            </a:extLst>
          </p:cNvPr>
          <p:cNvSpPr>
            <a:spLocks noGrp="1"/>
          </p:cNvSpPr>
          <p:nvPr>
            <p:ph type="body" sz="quarter" idx="11" hasCustomPrompt="1"/>
          </p:nvPr>
        </p:nvSpPr>
        <p:spPr>
          <a:xfrm>
            <a:off x="4931277" y="4244462"/>
            <a:ext cx="6925762" cy="919365"/>
          </a:xfrm>
          <a:prstGeom prst="rect">
            <a:avLst/>
          </a:prstGeom>
        </p:spPr>
        <p:txBody>
          <a:bodyPr lIns="0" tIns="0" rIns="0" bIns="0">
            <a:noAutofit/>
          </a:bodyPr>
          <a:lstStyle>
            <a:lvl1pPr marL="0" indent="0">
              <a:buNone/>
              <a:defRPr sz="2400" b="1" i="0">
                <a:solidFill>
                  <a:schemeClr val="tx2"/>
                </a:solidFill>
                <a:latin typeface="+mn-lt"/>
              </a:defRPr>
            </a:lvl1pPr>
            <a:lvl2pPr>
              <a:defRPr sz="4000"/>
            </a:lvl2pPr>
            <a:lvl3pPr>
              <a:defRPr sz="4000"/>
            </a:lvl3pPr>
            <a:lvl4pPr>
              <a:defRPr sz="4000"/>
            </a:lvl4pPr>
            <a:lvl5pPr>
              <a:defRPr sz="4000"/>
            </a:lvl5pPr>
          </a:lstStyle>
          <a:p>
            <a:pPr lvl="0"/>
            <a:r>
              <a:rPr lang="en-US"/>
              <a:t>Click to add text</a:t>
            </a:r>
          </a:p>
        </p:txBody>
      </p:sp>
      <p:pic>
        <p:nvPicPr>
          <p:cNvPr id="21" name="Grafik 20" descr="Ein Bild, das Schrift, Logo, Text, Grafiken enthält.&#10;&#10;Automatisch generierte Beschreibung">
            <a:extLst>
              <a:ext uri="{FF2B5EF4-FFF2-40B4-BE49-F238E27FC236}">
                <a16:creationId xmlns:a16="http://schemas.microsoft.com/office/drawing/2014/main" id="{ACE452F1-A246-6F1B-7420-A3230A6D7C4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41915" y="5359850"/>
            <a:ext cx="2145335" cy="1183825"/>
          </a:xfrm>
          <a:prstGeom prst="rect">
            <a:avLst/>
          </a:prstGeom>
        </p:spPr>
      </p:pic>
      <p:pic>
        <p:nvPicPr>
          <p:cNvPr id="8" name="Grafik 7" descr="Ein Bild, das Text, Screenshot, Schrift enthält.&#10;&#10;KI-generierte Inhalte können fehlerhaft sein.">
            <a:extLst>
              <a:ext uri="{FF2B5EF4-FFF2-40B4-BE49-F238E27FC236}">
                <a16:creationId xmlns:a16="http://schemas.microsoft.com/office/drawing/2014/main" id="{BC4848AB-DF92-2FE5-44A0-9AD441944D1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87989" y="5339762"/>
            <a:ext cx="2169048" cy="1224000"/>
          </a:xfrm>
          <a:prstGeom prst="rect">
            <a:avLst/>
          </a:prstGeom>
        </p:spPr>
      </p:pic>
    </p:spTree>
    <p:extLst>
      <p:ext uri="{BB962C8B-B14F-4D97-AF65-F5344CB8AC3E}">
        <p14:creationId xmlns:p14="http://schemas.microsoft.com/office/powerpoint/2010/main" val="1085972269"/>
      </p:ext>
    </p:extLst>
  </p:cSld>
  <p:clrMapOvr>
    <a:masterClrMapping/>
  </p:clrMapOvr>
  <p:extLst>
    <p:ext uri="{DCECCB84-F9BA-43D5-87BE-67443E8EF086}">
      <p15:sldGuideLst xmlns:p15="http://schemas.microsoft.com/office/powerpoint/2012/main">
        <p15:guide id="1" pos="30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7930A05-C8FC-E271-3F24-492A910B6401}"/>
              </a:ext>
            </a:extLst>
          </p:cNvPr>
          <p:cNvGraphicFramePr>
            <a:graphicFrameLocks noChangeAspect="1"/>
          </p:cNvGraphicFramePr>
          <p:nvPr userDrawn="1">
            <p:custDataLst>
              <p:tags r:id="rId1"/>
            </p:custDataLst>
            <p:extLst>
              <p:ext uri="{D42A27DB-BD31-4B8C-83A1-F6EECF244321}">
                <p14:modId xmlns:p14="http://schemas.microsoft.com/office/powerpoint/2010/main" val="17896032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2" imgH="530" progId="TCLayout.ActiveDocument.1">
                  <p:embed/>
                </p:oleObj>
              </mc:Choice>
              <mc:Fallback>
                <p:oleObj name="think-cell Folie" r:id="rId3" imgW="532" imgH="530" progId="TCLayout.ActiveDocument.1">
                  <p:embed/>
                  <p:pic>
                    <p:nvPicPr>
                      <p:cNvPr id="5" name="think-cell data - do not delete" hidden="1">
                        <a:extLst>
                          <a:ext uri="{FF2B5EF4-FFF2-40B4-BE49-F238E27FC236}">
                            <a16:creationId xmlns:a16="http://schemas.microsoft.com/office/drawing/2014/main" id="{37930A05-C8FC-E271-3F24-492A910B64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3404681" y="1125538"/>
            <a:ext cx="8452357" cy="2577781"/>
          </a:xfrm>
          <a:prstGeom prst="rect">
            <a:avLst/>
          </a:prstGeom>
        </p:spPr>
        <p:txBody>
          <a:bodyPr vert="horz" lIns="0" tIns="0" rIns="0" bIns="0" anchor="b">
            <a:noAutofit/>
          </a:bodyPr>
          <a:lstStyle>
            <a:lvl1pPr algn="l">
              <a:lnSpc>
                <a:spcPct val="80000"/>
              </a:lnSpc>
              <a:defRPr sz="4000" b="1" i="0" spc="100" baseline="0">
                <a:solidFill>
                  <a:schemeClr val="accent1"/>
                </a:solidFill>
                <a:latin typeface="+mj-lt"/>
              </a:defRPr>
            </a:lvl1pPr>
          </a:lstStyle>
          <a:p>
            <a:r>
              <a:rPr lang="en-US"/>
              <a:t>Click to add title </a:t>
            </a:r>
          </a:p>
        </p:txBody>
      </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3350248" y="3987538"/>
            <a:ext cx="3139091" cy="0"/>
          </a:xfrm>
          <a:prstGeom prst="line">
            <a:avLst/>
          </a:prstGeom>
          <a:ln w="101600" cap="rnd">
            <a:solidFill>
              <a:schemeClr val="accent1"/>
            </a:solidFill>
            <a:round/>
          </a:ln>
        </p:spPr>
        <p:style>
          <a:lnRef idx="1">
            <a:schemeClr val="dk1"/>
          </a:lnRef>
          <a:fillRef idx="0">
            <a:schemeClr val="dk1"/>
          </a:fillRef>
          <a:effectRef idx="0">
            <a:schemeClr val="dk1"/>
          </a:effectRef>
          <a:fontRef idx="minor">
            <a:schemeClr val="tx1"/>
          </a:fontRef>
        </p:style>
      </p:cxnSp>
      <p:pic>
        <p:nvPicPr>
          <p:cNvPr id="18" name="Grafik 17" descr="Ein Bild, das Screenshot, Farbigkeit, Reihe, Grafiken enthält.&#10;&#10;Automatisch generierte Beschreibung">
            <a:extLst>
              <a:ext uri="{FF2B5EF4-FFF2-40B4-BE49-F238E27FC236}">
                <a16:creationId xmlns:a16="http://schemas.microsoft.com/office/drawing/2014/main" id="{4D3EA60F-881D-5EC1-B808-FA6D71E295D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5172" b="5242"/>
          <a:stretch/>
        </p:blipFill>
        <p:spPr>
          <a:xfrm>
            <a:off x="0" y="2518972"/>
            <a:ext cx="4358513" cy="4348262"/>
          </a:xfrm>
          <a:prstGeom prst="rect">
            <a:avLst/>
          </a:prstGeom>
        </p:spPr>
      </p:pic>
    </p:spTree>
    <p:extLst>
      <p:ext uri="{BB962C8B-B14F-4D97-AF65-F5344CB8AC3E}">
        <p14:creationId xmlns:p14="http://schemas.microsoft.com/office/powerpoint/2010/main" val="817018666"/>
      </p:ext>
    </p:extLst>
  </p:cSld>
  <p:clrMapOvr>
    <a:masterClrMapping/>
  </p:clrMapOvr>
  <p:extLst>
    <p:ext uri="{DCECCB84-F9BA-43D5-87BE-67443E8EF086}">
      <p15:sldGuideLst xmlns:p15="http://schemas.microsoft.com/office/powerpoint/2012/main">
        <p15:guide id="1" pos="213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C1993BA-D2E3-9F03-0D06-4A44C9A0B240}"/>
              </a:ext>
            </a:extLst>
          </p:cNvPr>
          <p:cNvGraphicFramePr>
            <a:graphicFrameLocks noChangeAspect="1"/>
          </p:cNvGraphicFramePr>
          <p:nvPr userDrawn="1">
            <p:custDataLst>
              <p:tags r:id="rId1"/>
            </p:custDataLst>
            <p:extLst>
              <p:ext uri="{D42A27DB-BD31-4B8C-83A1-F6EECF244321}">
                <p14:modId xmlns:p14="http://schemas.microsoft.com/office/powerpoint/2010/main" val="17486769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2" imgH="530" progId="TCLayout.ActiveDocument.1">
                  <p:embed/>
                </p:oleObj>
              </mc:Choice>
              <mc:Fallback>
                <p:oleObj name="think-cell Folie" r:id="rId3" imgW="532" imgH="530" progId="TCLayout.ActiveDocument.1">
                  <p:embed/>
                  <p:pic>
                    <p:nvPicPr>
                      <p:cNvPr id="3" name="think-cell data - do not delete" hidden="1">
                        <a:extLst>
                          <a:ext uri="{FF2B5EF4-FFF2-40B4-BE49-F238E27FC236}">
                            <a16:creationId xmlns:a16="http://schemas.microsoft.com/office/drawing/2014/main" id="{4C1993BA-D2E3-9F03-0D06-4A44C9A0B2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0">
            <a:extLst>
              <a:ext uri="{FF2B5EF4-FFF2-40B4-BE49-F238E27FC236}">
                <a16:creationId xmlns:a16="http://schemas.microsoft.com/office/drawing/2014/main" id="{15505724-C686-7702-801D-42D7F4A7C692}"/>
              </a:ext>
            </a:extLst>
          </p:cNvPr>
          <p:cNvSpPr>
            <a:spLocks noGrp="1"/>
          </p:cNvSpPr>
          <p:nvPr>
            <p:ph idx="1"/>
          </p:nvPr>
        </p:nvSpPr>
        <p:spPr>
          <a:xfrm>
            <a:off x="334963" y="1125538"/>
            <a:ext cx="11522075" cy="5111750"/>
          </a:xfrm>
          <a:prstGeom prst="rect">
            <a:avLst/>
          </a:prstGeom>
        </p:spPr>
        <p:txBody>
          <a:bodyPr vert="horz" lIns="0" tIns="72000" rIns="72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4" name="Grafik 23" descr="Ein Bild, das gelb, Farbigkeit enthält.&#10;&#10;Automatisch generierte Beschreibung">
            <a:extLst>
              <a:ext uri="{FF2B5EF4-FFF2-40B4-BE49-F238E27FC236}">
                <a16:creationId xmlns:a16="http://schemas.microsoft.com/office/drawing/2014/main" id="{6CF087B7-7A4A-8066-0CAA-5850EA2B03F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50000"/>
          <a:stretch/>
        </p:blipFill>
        <p:spPr>
          <a:xfrm>
            <a:off x="11651667" y="6407781"/>
            <a:ext cx="540333" cy="296490"/>
          </a:xfrm>
          <a:prstGeom prst="rect">
            <a:avLst/>
          </a:prstGeom>
        </p:spPr>
      </p:pic>
      <p:sp>
        <p:nvSpPr>
          <p:cNvPr id="7" name="Title 6">
            <a:extLst>
              <a:ext uri="{FF2B5EF4-FFF2-40B4-BE49-F238E27FC236}">
                <a16:creationId xmlns:a16="http://schemas.microsoft.com/office/drawing/2014/main" id="{54146229-91D1-257D-7EFE-735FA1A1DD3A}"/>
              </a:ext>
            </a:extLst>
          </p:cNvPr>
          <p:cNvSpPr>
            <a:spLocks noGrp="1"/>
          </p:cNvSpPr>
          <p:nvPr>
            <p:ph type="title"/>
          </p:nvPr>
        </p:nvSpPr>
        <p:spPr/>
        <p:txBody>
          <a:bodyPr vert="horz"/>
          <a:lstStyle/>
          <a:p>
            <a:r>
              <a:rPr lang="en-US"/>
              <a:t>Click to edit Master title style</a:t>
            </a:r>
          </a:p>
        </p:txBody>
      </p:sp>
      <p:cxnSp>
        <p:nvCxnSpPr>
          <p:cNvPr id="9" name="Gerader Verbinder 18">
            <a:extLst>
              <a:ext uri="{FF2B5EF4-FFF2-40B4-BE49-F238E27FC236}">
                <a16:creationId xmlns:a16="http://schemas.microsoft.com/office/drawing/2014/main" id="{BBB388B5-4E5A-58B6-2AA5-D2F0ADA362CB}"/>
              </a:ext>
            </a:extLst>
          </p:cNvPr>
          <p:cNvCxnSpPr>
            <a:cxnSpLocks/>
          </p:cNvCxnSpPr>
          <p:nvPr userDrawn="1"/>
        </p:nvCxnSpPr>
        <p:spPr>
          <a:xfrm>
            <a:off x="-2400" y="6838750"/>
            <a:ext cx="12196800" cy="0"/>
          </a:xfrm>
          <a:prstGeom prst="line">
            <a:avLst/>
          </a:prstGeom>
          <a:ln w="57150">
            <a:gradFill flip="none" rotWithShape="1">
              <a:gsLst>
                <a:gs pos="50000">
                  <a:schemeClr val="accent3"/>
                </a:gs>
                <a:gs pos="0">
                  <a:schemeClr val="accent1"/>
                </a:gs>
                <a:gs pos="95000">
                  <a:schemeClr val="accent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D0C6D913-D5CA-EEF3-0E21-CC9B50343491}"/>
              </a:ext>
            </a:extLst>
          </p:cNvPr>
          <p:cNvSpPr>
            <a:spLocks noGrp="1"/>
          </p:cNvSpPr>
          <p:nvPr>
            <p:ph type="dt" sz="half" idx="10"/>
          </p:nvPr>
        </p:nvSpPr>
        <p:spPr/>
        <p:txBody>
          <a:bodyPr/>
          <a:lstStyle/>
          <a:p>
            <a:pPr>
              <a:defRPr/>
            </a:pPr>
            <a:fld id="{A2D16B3D-B8DC-4B22-A59C-A08403A3BD4A}" type="datetime3">
              <a:rPr lang="en-US" smtClean="0"/>
              <a:t>24 March 2026</a:t>
            </a:fld>
            <a:endParaRPr lang="en-US"/>
          </a:p>
        </p:txBody>
      </p:sp>
      <p:sp>
        <p:nvSpPr>
          <p:cNvPr id="5" name="Fußzeilenplatzhalter 4">
            <a:extLst>
              <a:ext uri="{FF2B5EF4-FFF2-40B4-BE49-F238E27FC236}">
                <a16:creationId xmlns:a16="http://schemas.microsoft.com/office/drawing/2014/main" id="{9E702D91-0EF4-7A9B-4AD2-1AA28C5F71CF}"/>
              </a:ext>
            </a:extLst>
          </p:cNvPr>
          <p:cNvSpPr>
            <a:spLocks noGrp="1"/>
          </p:cNvSpPr>
          <p:nvPr>
            <p:ph type="ftr" sz="quarter" idx="11"/>
          </p:nvPr>
        </p:nvSpPr>
        <p:spPr/>
        <p:txBody>
          <a:bodyPr/>
          <a:lstStyle/>
          <a:p>
            <a:pPr>
              <a:defRPr/>
            </a:pPr>
            <a:endParaRPr lang="en-US"/>
          </a:p>
        </p:txBody>
      </p:sp>
      <p:sp>
        <p:nvSpPr>
          <p:cNvPr id="6" name="Foliennummernplatzhalter 5">
            <a:extLst>
              <a:ext uri="{FF2B5EF4-FFF2-40B4-BE49-F238E27FC236}">
                <a16:creationId xmlns:a16="http://schemas.microsoft.com/office/drawing/2014/main" id="{DBA4EFAF-C292-B9F8-CA8C-8FF7EEFB5B8F}"/>
              </a:ext>
            </a:extLst>
          </p:cNvPr>
          <p:cNvSpPr>
            <a:spLocks noGrp="1"/>
          </p:cNvSpPr>
          <p:nvPr>
            <p:ph type="sldNum" sz="quarter" idx="12"/>
          </p:nvPr>
        </p:nvSpPr>
        <p:spPr/>
        <p:txBody>
          <a:bodyPr/>
          <a:lstStyle/>
          <a:p>
            <a:pPr>
              <a:defRPr/>
            </a:pPr>
            <a:fld id="{39D3A024-67FB-42E9-9126-3B9701C7D52D}" type="slidenum">
              <a:rPr lang="en-US" smtClean="0"/>
              <a:pPr>
                <a:defRPr/>
              </a:pPr>
              <a:t>‹Nr.›</a:t>
            </a:fld>
            <a:endParaRPr lang="en-US"/>
          </a:p>
        </p:txBody>
      </p:sp>
    </p:spTree>
    <p:extLst>
      <p:ext uri="{BB962C8B-B14F-4D97-AF65-F5344CB8AC3E}">
        <p14:creationId xmlns:p14="http://schemas.microsoft.com/office/powerpoint/2010/main" val="3681666928"/>
      </p:ext>
    </p:extLst>
  </p:cSld>
  <p:clrMapOvr>
    <a:masterClrMapping/>
  </p:clrMapOvr>
  <p:extLst>
    <p:ext uri="{DCECCB84-F9BA-43D5-87BE-67443E8EF086}">
      <p15:sldGuideLst xmlns:p15="http://schemas.microsoft.com/office/powerpoint/2012/main">
        <p15:guide id="2" orient="horz" pos="164">
          <p15:clr>
            <a:srgbClr val="547EB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green Boxes">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C1993BA-D2E3-9F03-0D06-4A44C9A0B240}"/>
              </a:ext>
            </a:extLst>
          </p:cNvPr>
          <p:cNvGraphicFramePr>
            <a:graphicFrameLocks noChangeAspect="1"/>
          </p:cNvGraphicFramePr>
          <p:nvPr userDrawn="1">
            <p:custDataLst>
              <p:tags r:id="rId1"/>
            </p:custDataLst>
            <p:extLst>
              <p:ext uri="{D42A27DB-BD31-4B8C-83A1-F6EECF244321}">
                <p14:modId xmlns:p14="http://schemas.microsoft.com/office/powerpoint/2010/main" val="903169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2" imgH="530" progId="TCLayout.ActiveDocument.1">
                  <p:embed/>
                </p:oleObj>
              </mc:Choice>
              <mc:Fallback>
                <p:oleObj name="think-cell Folie" r:id="rId3" imgW="532" imgH="530" progId="TCLayout.ActiveDocument.1">
                  <p:embed/>
                  <p:pic>
                    <p:nvPicPr>
                      <p:cNvPr id="3" name="think-cell data - do not delete" hidden="1">
                        <a:extLst>
                          <a:ext uri="{FF2B5EF4-FFF2-40B4-BE49-F238E27FC236}">
                            <a16:creationId xmlns:a16="http://schemas.microsoft.com/office/drawing/2014/main" id="{4C1993BA-D2E3-9F03-0D06-4A44C9A0B2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591AC9D9-0327-4E78-9A05-A16C974A20C9}"/>
              </a:ext>
            </a:extLst>
          </p:cNvPr>
          <p:cNvSpPr>
            <a:spLocks noGrp="1"/>
          </p:cNvSpPr>
          <p:nvPr>
            <p:ph type="title"/>
          </p:nvPr>
        </p:nvSpPr>
        <p:spPr/>
        <p:txBody>
          <a:bodyPr vert="horz"/>
          <a:lstStyle/>
          <a:p>
            <a:r>
              <a:rPr lang="en-US"/>
              <a:t>Click to edit Master title style</a:t>
            </a:r>
          </a:p>
        </p:txBody>
      </p:sp>
      <p:sp>
        <p:nvSpPr>
          <p:cNvPr id="2" name="Content Placeholder 7">
            <a:extLst>
              <a:ext uri="{FF2B5EF4-FFF2-40B4-BE49-F238E27FC236}">
                <a16:creationId xmlns:a16="http://schemas.microsoft.com/office/drawing/2014/main" id="{9478D157-1D56-4BE1-B668-B23CDC32A858}"/>
              </a:ext>
            </a:extLst>
          </p:cNvPr>
          <p:cNvSpPr>
            <a:spLocks noGrp="1"/>
          </p:cNvSpPr>
          <p:nvPr>
            <p:ph sz="quarter" idx="37" hasCustomPrompt="1"/>
          </p:nvPr>
        </p:nvSpPr>
        <p:spPr>
          <a:xfrm>
            <a:off x="334962" y="1127294"/>
            <a:ext cx="5616577" cy="5109994"/>
          </a:xfrm>
          <a:ln w="19050">
            <a:noFill/>
          </a:ln>
        </p:spPr>
        <p:txBody>
          <a:bodyPr lIns="108000" r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188735F5-220C-79F1-0C94-2AC0CAF0B3A1}"/>
              </a:ext>
            </a:extLst>
          </p:cNvPr>
          <p:cNvSpPr>
            <a:spLocks noGrp="1"/>
          </p:cNvSpPr>
          <p:nvPr>
            <p:ph sz="quarter" idx="38" hasCustomPrompt="1"/>
          </p:nvPr>
        </p:nvSpPr>
        <p:spPr>
          <a:xfrm>
            <a:off x="6240463" y="1127294"/>
            <a:ext cx="5616577" cy="5109994"/>
          </a:xfrm>
          <a:ln w="19050">
            <a:noFill/>
          </a:ln>
        </p:spPr>
        <p:txBody>
          <a:bodyPr lIns="108000" r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fik 23" descr="Ein Bild, das gelb, Farbigkeit enthält.&#10;&#10;Automatisch generierte Beschreibung">
            <a:extLst>
              <a:ext uri="{FF2B5EF4-FFF2-40B4-BE49-F238E27FC236}">
                <a16:creationId xmlns:a16="http://schemas.microsoft.com/office/drawing/2014/main" id="{8CFB4187-A6CD-7F85-A483-0D098436E8B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50000"/>
          <a:stretch/>
        </p:blipFill>
        <p:spPr>
          <a:xfrm>
            <a:off x="11651667" y="6407781"/>
            <a:ext cx="540333" cy="296490"/>
          </a:xfrm>
          <a:prstGeom prst="rect">
            <a:avLst/>
          </a:prstGeom>
        </p:spPr>
      </p:pic>
      <p:cxnSp>
        <p:nvCxnSpPr>
          <p:cNvPr id="9" name="Gerader Verbinder 18">
            <a:extLst>
              <a:ext uri="{FF2B5EF4-FFF2-40B4-BE49-F238E27FC236}">
                <a16:creationId xmlns:a16="http://schemas.microsoft.com/office/drawing/2014/main" id="{86A7545E-5A3D-65B6-DE20-4794F7F68644}"/>
              </a:ext>
            </a:extLst>
          </p:cNvPr>
          <p:cNvCxnSpPr>
            <a:cxnSpLocks/>
          </p:cNvCxnSpPr>
          <p:nvPr userDrawn="1"/>
        </p:nvCxnSpPr>
        <p:spPr>
          <a:xfrm>
            <a:off x="-2400" y="6838750"/>
            <a:ext cx="12196800" cy="0"/>
          </a:xfrm>
          <a:prstGeom prst="line">
            <a:avLst/>
          </a:prstGeom>
          <a:ln w="57150">
            <a:gradFill flip="none" rotWithShape="1">
              <a:gsLst>
                <a:gs pos="50000">
                  <a:schemeClr val="accent3"/>
                </a:gs>
                <a:gs pos="0">
                  <a:schemeClr val="accent1"/>
                </a:gs>
                <a:gs pos="95000">
                  <a:schemeClr val="accent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Datumsplatzhalter 5">
            <a:extLst>
              <a:ext uri="{FF2B5EF4-FFF2-40B4-BE49-F238E27FC236}">
                <a16:creationId xmlns:a16="http://schemas.microsoft.com/office/drawing/2014/main" id="{CA20160C-842D-EE0C-65C4-AC308B533BB3}"/>
              </a:ext>
            </a:extLst>
          </p:cNvPr>
          <p:cNvSpPr>
            <a:spLocks noGrp="1"/>
          </p:cNvSpPr>
          <p:nvPr>
            <p:ph type="dt" sz="half" idx="39"/>
          </p:nvPr>
        </p:nvSpPr>
        <p:spPr/>
        <p:txBody>
          <a:bodyPr/>
          <a:lstStyle/>
          <a:p>
            <a:pPr>
              <a:defRPr/>
            </a:pPr>
            <a:fld id="{556A5F8C-CCBE-48E9-9F71-BF36AF4832E5}" type="datetime3">
              <a:rPr lang="en-US" smtClean="0"/>
              <a:t>24 March 2026</a:t>
            </a:fld>
            <a:endParaRPr lang="en-US"/>
          </a:p>
        </p:txBody>
      </p:sp>
      <p:sp>
        <p:nvSpPr>
          <p:cNvPr id="10" name="Fußzeilenplatzhalter 9">
            <a:extLst>
              <a:ext uri="{FF2B5EF4-FFF2-40B4-BE49-F238E27FC236}">
                <a16:creationId xmlns:a16="http://schemas.microsoft.com/office/drawing/2014/main" id="{D0B547AC-FDEB-DED2-1824-A568C94A6450}"/>
              </a:ext>
            </a:extLst>
          </p:cNvPr>
          <p:cNvSpPr>
            <a:spLocks noGrp="1"/>
          </p:cNvSpPr>
          <p:nvPr>
            <p:ph type="ftr" sz="quarter" idx="40"/>
          </p:nvPr>
        </p:nvSpPr>
        <p:spPr/>
        <p:txBody>
          <a:bodyPr/>
          <a:lstStyle/>
          <a:p>
            <a:pPr>
              <a:defRPr/>
            </a:pPr>
            <a:endParaRPr lang="en-US"/>
          </a:p>
        </p:txBody>
      </p:sp>
      <p:sp>
        <p:nvSpPr>
          <p:cNvPr id="11" name="Foliennummernplatzhalter 10">
            <a:extLst>
              <a:ext uri="{FF2B5EF4-FFF2-40B4-BE49-F238E27FC236}">
                <a16:creationId xmlns:a16="http://schemas.microsoft.com/office/drawing/2014/main" id="{9ACA7540-0DD4-B8A5-FF1F-A7F2A32D1674}"/>
              </a:ext>
            </a:extLst>
          </p:cNvPr>
          <p:cNvSpPr>
            <a:spLocks noGrp="1"/>
          </p:cNvSpPr>
          <p:nvPr>
            <p:ph type="sldNum" sz="quarter" idx="41"/>
          </p:nvPr>
        </p:nvSpPr>
        <p:spPr/>
        <p:txBody>
          <a:bodyPr/>
          <a:lstStyle/>
          <a:p>
            <a:pPr>
              <a:defRPr/>
            </a:pPr>
            <a:fld id="{39D3A024-67FB-42E9-9126-3B9701C7D52D}" type="slidenum">
              <a:rPr lang="en-US" smtClean="0"/>
              <a:pPr>
                <a:defRPr/>
              </a:pPr>
              <a:t>‹Nr.›</a:t>
            </a:fld>
            <a:endParaRPr lang="en-US"/>
          </a:p>
        </p:txBody>
      </p:sp>
    </p:spTree>
    <p:extLst>
      <p:ext uri="{BB962C8B-B14F-4D97-AF65-F5344CB8AC3E}">
        <p14:creationId xmlns:p14="http://schemas.microsoft.com/office/powerpoint/2010/main" val="3146209967"/>
      </p:ext>
    </p:extLst>
  </p:cSld>
  <p:clrMapOvr>
    <a:masterClrMapping/>
  </p:clrMapOvr>
  <p:extLst>
    <p:ext uri="{DCECCB84-F9BA-43D5-87BE-67443E8EF086}">
      <p15:sldGuideLst xmlns:p15="http://schemas.microsoft.com/office/powerpoint/2012/main">
        <p15:guide id="1" orient="horz" pos="164">
          <p15:clr>
            <a:srgbClr val="547EB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ree Content" userDrawn="1">
  <p:cSld name="Free Content">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2"/>
            </p:custDataLst>
          </p:nvPr>
        </p:nvGraphicFramePr>
        <p:xfrm>
          <a:off x="1587" y="1589"/>
          <a:ext cx="1586" cy="1587"/>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11"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9"/>
                        <a:ext cx="158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platzhalter 8"/>
          <p:cNvSpPr>
            <a:spLocks noGrp="1"/>
          </p:cNvSpPr>
          <p:nvPr>
            <p:ph type="body" sz="quarter" idx="23" hasCustomPrompt="1"/>
          </p:nvPr>
        </p:nvSpPr>
        <p:spPr>
          <a:xfrm>
            <a:off x="8251718" y="1124774"/>
            <a:ext cx="3604922" cy="5111245"/>
          </a:xfrm>
          <a:ln w="9525">
            <a:noFill/>
          </a:ln>
        </p:spPr>
        <p:txBody>
          <a:bodyPr vert="horz" wrap="square" lIns="0" tIns="0" rIns="0" bIns="0" rtlCol="0">
            <a:noAutofit/>
          </a:bodyPr>
          <a:lstStyle>
            <a:lvl1pPr>
              <a:defRPr lang="de-DE" sz="1800" kern="1400" dirty="0" smtClean="0"/>
            </a:lvl1pPr>
          </a:lstStyle>
          <a:p>
            <a:pPr lvl="0" eaLnBrk="0" hangingPunct="0"/>
            <a:r>
              <a:rPr lang="en-US"/>
              <a:t>Note: Increase indent level to start bullet list/</a:t>
            </a:r>
            <a:r>
              <a:rPr lang="en-US" err="1"/>
              <a:t>Vergrößern</a:t>
            </a:r>
            <a:r>
              <a:rPr lang="en-US"/>
              <a:t> </a:t>
            </a:r>
            <a:r>
              <a:rPr lang="en-US" err="1"/>
              <a:t>Sie</a:t>
            </a:r>
            <a:r>
              <a:rPr lang="en-US"/>
              <a:t> die </a:t>
            </a:r>
            <a:r>
              <a:rPr lang="en-US" err="1"/>
              <a:t>Einzugsebene</a:t>
            </a:r>
            <a:r>
              <a:rPr lang="en-US"/>
              <a:t>, um Bullets </a:t>
            </a:r>
            <a:r>
              <a:rPr lang="en-US" err="1"/>
              <a:t>zu</a:t>
            </a:r>
            <a:r>
              <a:rPr lang="en-US"/>
              <a:t> </a:t>
            </a:r>
            <a:r>
              <a:rPr lang="en-US" err="1"/>
              <a:t>erhalten</a:t>
            </a:r>
            <a:r>
              <a:rPr lang="en-US"/>
              <a:t>.</a:t>
            </a:r>
          </a:p>
        </p:txBody>
      </p:sp>
      <p:sp>
        <p:nvSpPr>
          <p:cNvPr id="13" name="Textplatzhalter 8"/>
          <p:cNvSpPr>
            <a:spLocks noGrp="1"/>
          </p:cNvSpPr>
          <p:nvPr>
            <p:ph type="body" sz="quarter" idx="19" hasCustomPrompt="1"/>
          </p:nvPr>
        </p:nvSpPr>
        <p:spPr>
          <a:xfrm>
            <a:off x="335360" y="1125537"/>
            <a:ext cx="3598580" cy="5111247"/>
          </a:xfrm>
          <a:ln w="9525">
            <a:noFill/>
          </a:ln>
        </p:spPr>
        <p:txBody>
          <a:bodyPr vert="horz" wrap="square" lIns="0" tIns="0" rIns="0" bIns="0" rtlCol="0">
            <a:noAutofit/>
          </a:bodyPr>
          <a:lstStyle>
            <a:lvl1pPr marL="0" marR="0" indent="0" algn="l" defTabSz="913943" rtl="0" eaLnBrk="0" fontAlgn="base" latinLnBrk="0" hangingPunct="0">
              <a:lnSpc>
                <a:spcPct val="90000"/>
              </a:lnSpc>
              <a:spcBef>
                <a:spcPts val="600"/>
              </a:spcBef>
              <a:spcAft>
                <a:spcPct val="0"/>
              </a:spcAft>
              <a:buClrTx/>
              <a:buSzTx/>
              <a:buFont typeface="Wingdings" pitchFamily="2" charset="2"/>
              <a:buNone/>
              <a:tabLst/>
              <a:defRPr lang="de-DE" sz="1800" kern="1400" dirty="0" smtClean="0"/>
            </a:lvl1pPr>
          </a:lstStyle>
          <a:p>
            <a:pPr lvl="0" eaLnBrk="0" hangingPunct="0"/>
            <a:r>
              <a:rPr lang="en-US"/>
              <a:t>Note: Increase indent level to start bullet list/</a:t>
            </a:r>
            <a:r>
              <a:rPr lang="en-US" err="1"/>
              <a:t>Vergrößern</a:t>
            </a:r>
            <a:r>
              <a:rPr lang="en-US"/>
              <a:t> </a:t>
            </a:r>
            <a:r>
              <a:rPr lang="en-US" err="1"/>
              <a:t>Sie</a:t>
            </a:r>
            <a:r>
              <a:rPr lang="en-US"/>
              <a:t> die </a:t>
            </a:r>
            <a:r>
              <a:rPr lang="en-US" err="1"/>
              <a:t>Einzugsebene</a:t>
            </a:r>
            <a:r>
              <a:rPr lang="en-US"/>
              <a:t>, um Bullets </a:t>
            </a:r>
            <a:r>
              <a:rPr lang="en-US" err="1"/>
              <a:t>zu</a:t>
            </a:r>
            <a:r>
              <a:rPr lang="en-US"/>
              <a:t> </a:t>
            </a:r>
            <a:r>
              <a:rPr lang="en-US" err="1"/>
              <a:t>erhalten</a:t>
            </a:r>
            <a:r>
              <a:rPr lang="en-US"/>
              <a:t>.</a:t>
            </a:r>
          </a:p>
        </p:txBody>
      </p:sp>
      <p:sp>
        <p:nvSpPr>
          <p:cNvPr id="14" name="Textplatzhalter 8"/>
          <p:cNvSpPr>
            <a:spLocks noGrp="1"/>
          </p:cNvSpPr>
          <p:nvPr>
            <p:ph type="body" sz="quarter" idx="21" hasCustomPrompt="1"/>
          </p:nvPr>
        </p:nvSpPr>
        <p:spPr>
          <a:xfrm>
            <a:off x="4295800" y="1124774"/>
            <a:ext cx="3598580" cy="5111246"/>
          </a:xfrm>
          <a:ln w="9525">
            <a:noFill/>
          </a:ln>
        </p:spPr>
        <p:txBody>
          <a:bodyPr vert="horz" wrap="square" lIns="0" tIns="0" rIns="0" bIns="0" rtlCol="0">
            <a:noAutofit/>
          </a:bodyPr>
          <a:lstStyle>
            <a:lvl1pPr marL="0" marR="0" indent="0" algn="l" defTabSz="913943" rtl="0" eaLnBrk="0" fontAlgn="base" latinLnBrk="0" hangingPunct="0">
              <a:lnSpc>
                <a:spcPct val="90000"/>
              </a:lnSpc>
              <a:spcBef>
                <a:spcPts val="600"/>
              </a:spcBef>
              <a:spcAft>
                <a:spcPct val="0"/>
              </a:spcAft>
              <a:buClrTx/>
              <a:buSzTx/>
              <a:buFont typeface="Wingdings" pitchFamily="2" charset="2"/>
              <a:buNone/>
              <a:tabLst/>
              <a:defRPr lang="de-DE" sz="1800" kern="1400" dirty="0" smtClean="0"/>
            </a:lvl1pPr>
          </a:lstStyle>
          <a:p>
            <a:pPr lvl="0" eaLnBrk="0" hangingPunct="0"/>
            <a:r>
              <a:rPr lang="en-US"/>
              <a:t>Note: Increase indent level to start bullet list/</a:t>
            </a:r>
            <a:r>
              <a:rPr lang="en-US" err="1"/>
              <a:t>Vergrößern</a:t>
            </a:r>
            <a:r>
              <a:rPr lang="en-US"/>
              <a:t> </a:t>
            </a:r>
            <a:r>
              <a:rPr lang="en-US" err="1"/>
              <a:t>Sie</a:t>
            </a:r>
            <a:r>
              <a:rPr lang="en-US"/>
              <a:t> die </a:t>
            </a:r>
            <a:r>
              <a:rPr lang="en-US" err="1"/>
              <a:t>Einzugsebene</a:t>
            </a:r>
            <a:r>
              <a:rPr lang="en-US"/>
              <a:t>, um Bullets </a:t>
            </a:r>
            <a:r>
              <a:rPr lang="en-US" err="1"/>
              <a:t>zu</a:t>
            </a:r>
            <a:r>
              <a:rPr lang="en-US"/>
              <a:t> </a:t>
            </a:r>
            <a:r>
              <a:rPr lang="en-US" err="1"/>
              <a:t>erhalten</a:t>
            </a:r>
            <a:r>
              <a:rPr lang="en-US"/>
              <a:t>.</a:t>
            </a:r>
          </a:p>
        </p:txBody>
      </p:sp>
      <p:sp>
        <p:nvSpPr>
          <p:cNvPr id="4" name="Footer Placeholder 4">
            <a:extLst>
              <a:ext uri="{FF2B5EF4-FFF2-40B4-BE49-F238E27FC236}">
                <a16:creationId xmlns:a16="http://schemas.microsoft.com/office/drawing/2014/main" id="{5F87E6DF-A6C1-04BA-76BD-164A99EAA140}"/>
              </a:ext>
            </a:extLst>
          </p:cNvPr>
          <p:cNvSpPr>
            <a:spLocks noGrp="1"/>
          </p:cNvSpPr>
          <p:nvPr>
            <p:ph type="ftr" sz="quarter" idx="3"/>
          </p:nvPr>
        </p:nvSpPr>
        <p:spPr>
          <a:xfrm>
            <a:off x="334963" y="6381751"/>
            <a:ext cx="7353300" cy="348560"/>
          </a:xfrm>
          <a:prstGeom prst="rect">
            <a:avLst/>
          </a:prstGeom>
        </p:spPr>
        <p:txBody>
          <a:bodyPr lIns="0" anchor="ctr"/>
          <a:lstStyle>
            <a:lvl1pPr algn="l">
              <a:defRPr sz="1000">
                <a:solidFill>
                  <a:schemeClr val="tx2"/>
                </a:solidFill>
                <a:latin typeface="Arial" panose="020B0604020202020204" pitchFamily="34" charset="0"/>
                <a:cs typeface="Arial" panose="020B0604020202020204" pitchFamily="34" charset="0"/>
              </a:defRPr>
            </a:lvl1pPr>
          </a:lstStyle>
          <a:p>
            <a:pPr>
              <a:defRPr/>
            </a:pPr>
            <a:endParaRPr lang="en-US"/>
          </a:p>
        </p:txBody>
      </p:sp>
      <p:cxnSp>
        <p:nvCxnSpPr>
          <p:cNvPr id="6" name="Gerader Verbinder 18">
            <a:extLst>
              <a:ext uri="{FF2B5EF4-FFF2-40B4-BE49-F238E27FC236}">
                <a16:creationId xmlns:a16="http://schemas.microsoft.com/office/drawing/2014/main" id="{59205B30-108D-4228-A55A-3CF9E5459422}"/>
              </a:ext>
            </a:extLst>
          </p:cNvPr>
          <p:cNvCxnSpPr>
            <a:cxnSpLocks/>
          </p:cNvCxnSpPr>
          <p:nvPr userDrawn="1"/>
        </p:nvCxnSpPr>
        <p:spPr>
          <a:xfrm>
            <a:off x="-2400" y="6838750"/>
            <a:ext cx="12196800" cy="0"/>
          </a:xfrm>
          <a:prstGeom prst="line">
            <a:avLst/>
          </a:prstGeom>
          <a:ln w="57150">
            <a:gradFill flip="none" rotWithShape="1">
              <a:gsLst>
                <a:gs pos="50000">
                  <a:schemeClr val="accent3"/>
                </a:gs>
                <a:gs pos="0">
                  <a:schemeClr val="accent1"/>
                </a:gs>
                <a:gs pos="95000">
                  <a:schemeClr val="accent5"/>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Grafik 9" descr="Ein Bild, das gelb, Farbigkeit enthält.&#10;&#10;Automatisch generierte Beschreibung">
            <a:extLst>
              <a:ext uri="{FF2B5EF4-FFF2-40B4-BE49-F238E27FC236}">
                <a16:creationId xmlns:a16="http://schemas.microsoft.com/office/drawing/2014/main" id="{BF346CE8-F0D2-F681-64A0-703287545C0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50000"/>
          <a:stretch/>
        </p:blipFill>
        <p:spPr>
          <a:xfrm>
            <a:off x="11651667" y="6407781"/>
            <a:ext cx="540333" cy="296490"/>
          </a:xfrm>
          <a:prstGeom prst="rect">
            <a:avLst/>
          </a:prstGeom>
        </p:spPr>
      </p:pic>
      <p:sp>
        <p:nvSpPr>
          <p:cNvPr id="15" name="Datumsplatzhalter 3">
            <a:extLst>
              <a:ext uri="{FF2B5EF4-FFF2-40B4-BE49-F238E27FC236}">
                <a16:creationId xmlns:a16="http://schemas.microsoft.com/office/drawing/2014/main" id="{4F5D6F46-B98D-78C7-F700-2D2AE133B37A}"/>
              </a:ext>
            </a:extLst>
          </p:cNvPr>
          <p:cNvSpPr>
            <a:spLocks noGrp="1"/>
          </p:cNvSpPr>
          <p:nvPr>
            <p:ph type="dt" sz="half" idx="10"/>
          </p:nvPr>
        </p:nvSpPr>
        <p:spPr>
          <a:xfrm>
            <a:off x="10272465" y="6381752"/>
            <a:ext cx="1292620" cy="348569"/>
          </a:xfrm>
        </p:spPr>
        <p:txBody>
          <a:bodyPr/>
          <a:lstStyle/>
          <a:p>
            <a:pPr>
              <a:defRPr/>
            </a:pPr>
            <a:fld id="{C913B0A4-A4D7-450E-A065-EE580ED7B632}" type="datetime3">
              <a:rPr lang="en-US" smtClean="0"/>
              <a:t>24 March 2026</a:t>
            </a:fld>
            <a:endParaRPr lang="en-US"/>
          </a:p>
        </p:txBody>
      </p:sp>
      <p:sp>
        <p:nvSpPr>
          <p:cNvPr id="16" name="Foliennummernplatzhalter 5">
            <a:extLst>
              <a:ext uri="{FF2B5EF4-FFF2-40B4-BE49-F238E27FC236}">
                <a16:creationId xmlns:a16="http://schemas.microsoft.com/office/drawing/2014/main" id="{9A587776-B749-F7DB-A499-C0903FD2FB03}"/>
              </a:ext>
            </a:extLst>
          </p:cNvPr>
          <p:cNvSpPr>
            <a:spLocks noGrp="1"/>
          </p:cNvSpPr>
          <p:nvPr>
            <p:ph type="sldNum" sz="quarter" idx="12"/>
          </p:nvPr>
        </p:nvSpPr>
        <p:spPr>
          <a:xfrm>
            <a:off x="11607800" y="6381742"/>
            <a:ext cx="488406" cy="348569"/>
          </a:xfrm>
        </p:spPr>
        <p:txBody>
          <a:bodyPr/>
          <a:lstStyle/>
          <a:p>
            <a:pPr>
              <a:defRPr/>
            </a:pPr>
            <a:fld id="{39D3A024-67FB-42E9-9126-3B9701C7D52D}" type="slidenum">
              <a:rPr lang="en-US" smtClean="0"/>
              <a:pPr>
                <a:defRPr/>
              </a:pPr>
              <a:t>‹Nr.›</a:t>
            </a:fld>
            <a:endParaRPr lang="en-US"/>
          </a:p>
        </p:txBody>
      </p:sp>
      <p:sp>
        <p:nvSpPr>
          <p:cNvPr id="2" name="Title Placeholder 11">
            <a:extLst>
              <a:ext uri="{FF2B5EF4-FFF2-40B4-BE49-F238E27FC236}">
                <a16:creationId xmlns:a16="http://schemas.microsoft.com/office/drawing/2014/main" id="{41BF9DBA-DFC7-DA89-8DF0-2F53D78660C9}"/>
              </a:ext>
            </a:extLst>
          </p:cNvPr>
          <p:cNvSpPr>
            <a:spLocks noGrp="1"/>
          </p:cNvSpPr>
          <p:nvPr>
            <p:ph type="title"/>
          </p:nvPr>
        </p:nvSpPr>
        <p:spPr>
          <a:xfrm>
            <a:off x="334962" y="260349"/>
            <a:ext cx="9723438" cy="720725"/>
          </a:xfrm>
          <a:prstGeom prst="rect">
            <a:avLst/>
          </a:prstGeom>
        </p:spPr>
        <p:txBody>
          <a:bodyPr vert="horz" lIns="0" tIns="0" rIns="0" bIns="0" rtlCol="0" anchor="t" anchorCtr="0">
            <a:normAutofit/>
          </a:bodyPr>
          <a:lstStyle/>
          <a:p>
            <a:r>
              <a:rPr lang="en-US"/>
              <a:t>Click to edit Master title style</a:t>
            </a:r>
          </a:p>
        </p:txBody>
      </p:sp>
    </p:spTree>
    <p:custDataLst>
      <p:tags r:id="rId1"/>
    </p:custDataLst>
    <p:extLst>
      <p:ext uri="{BB962C8B-B14F-4D97-AF65-F5344CB8AC3E}">
        <p14:creationId xmlns:p14="http://schemas.microsoft.com/office/powerpoint/2010/main" val="4369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 und vier Inhalt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1587" y="1589"/>
          <a:ext cx="1586"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7" name="Objekt 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9"/>
                        <a:ext cx="158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Inhaltsplatzhalter 2"/>
          <p:cNvSpPr>
            <a:spLocks noGrp="1"/>
          </p:cNvSpPr>
          <p:nvPr>
            <p:ph sz="quarter" idx="1"/>
          </p:nvPr>
        </p:nvSpPr>
        <p:spPr>
          <a:xfrm>
            <a:off x="335359" y="1124744"/>
            <a:ext cx="5616000" cy="24480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6240640" y="1124744"/>
            <a:ext cx="5616000" cy="24480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35359" y="3789040"/>
            <a:ext cx="5616000" cy="24480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6240640" y="3789040"/>
            <a:ext cx="5616000" cy="24480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2" name="Title Placeholder 11">
            <a:extLst>
              <a:ext uri="{FF2B5EF4-FFF2-40B4-BE49-F238E27FC236}">
                <a16:creationId xmlns:a16="http://schemas.microsoft.com/office/drawing/2014/main" id="{C6E15A19-0B13-F325-D497-B747A077980E}"/>
              </a:ext>
            </a:extLst>
          </p:cNvPr>
          <p:cNvSpPr>
            <a:spLocks noGrp="1"/>
          </p:cNvSpPr>
          <p:nvPr>
            <p:ph type="title"/>
          </p:nvPr>
        </p:nvSpPr>
        <p:spPr>
          <a:xfrm>
            <a:off x="334962" y="260349"/>
            <a:ext cx="9723438" cy="720725"/>
          </a:xfrm>
          <a:prstGeom prst="rect">
            <a:avLst/>
          </a:prstGeom>
        </p:spPr>
        <p:txBody>
          <a:bodyPr vert="horz" lIns="0" tIns="0" rIns="0" bIns="0" rtlCol="0" anchor="t" anchorCtr="0">
            <a:normAutofit/>
          </a:bodyPr>
          <a:lstStyle/>
          <a:p>
            <a:r>
              <a:rPr lang="en-US"/>
              <a:t>Click to edit Master title style</a:t>
            </a:r>
          </a:p>
        </p:txBody>
      </p:sp>
      <p:sp>
        <p:nvSpPr>
          <p:cNvPr id="8" name="Footer Placeholder 4">
            <a:extLst>
              <a:ext uri="{FF2B5EF4-FFF2-40B4-BE49-F238E27FC236}">
                <a16:creationId xmlns:a16="http://schemas.microsoft.com/office/drawing/2014/main" id="{FAB345C2-5305-5272-685C-FADE5B9980CF}"/>
              </a:ext>
            </a:extLst>
          </p:cNvPr>
          <p:cNvSpPr>
            <a:spLocks noGrp="1"/>
          </p:cNvSpPr>
          <p:nvPr>
            <p:ph type="ftr" sz="quarter" idx="10"/>
          </p:nvPr>
        </p:nvSpPr>
        <p:spPr>
          <a:xfrm>
            <a:off x="334963" y="6381751"/>
            <a:ext cx="7353300" cy="348560"/>
          </a:xfrm>
          <a:prstGeom prst="rect">
            <a:avLst/>
          </a:prstGeom>
        </p:spPr>
        <p:txBody>
          <a:bodyPr lIns="0" anchor="ctr"/>
          <a:lstStyle>
            <a:lvl1pPr algn="l">
              <a:defRPr sz="1000">
                <a:solidFill>
                  <a:schemeClr val="tx2"/>
                </a:solidFill>
                <a:latin typeface="Arial" panose="020B0604020202020204" pitchFamily="34" charset="0"/>
                <a:cs typeface="Arial" panose="020B0604020202020204" pitchFamily="34" charset="0"/>
              </a:defRPr>
            </a:lvl1pPr>
          </a:lstStyle>
          <a:p>
            <a:pPr>
              <a:defRPr/>
            </a:pPr>
            <a:endParaRPr lang="en-US"/>
          </a:p>
        </p:txBody>
      </p:sp>
      <p:cxnSp>
        <p:nvCxnSpPr>
          <p:cNvPr id="9" name="Gerader Verbinder 18">
            <a:extLst>
              <a:ext uri="{FF2B5EF4-FFF2-40B4-BE49-F238E27FC236}">
                <a16:creationId xmlns:a16="http://schemas.microsoft.com/office/drawing/2014/main" id="{B333E32E-050B-F188-2690-E181C7EB53F6}"/>
              </a:ext>
            </a:extLst>
          </p:cNvPr>
          <p:cNvCxnSpPr>
            <a:cxnSpLocks/>
          </p:cNvCxnSpPr>
          <p:nvPr userDrawn="1"/>
        </p:nvCxnSpPr>
        <p:spPr>
          <a:xfrm>
            <a:off x="-2400" y="6838750"/>
            <a:ext cx="12196800" cy="0"/>
          </a:xfrm>
          <a:prstGeom prst="line">
            <a:avLst/>
          </a:prstGeom>
          <a:ln w="57150">
            <a:gradFill flip="none" rotWithShape="1">
              <a:gsLst>
                <a:gs pos="50000">
                  <a:schemeClr val="accent3"/>
                </a:gs>
                <a:gs pos="0">
                  <a:schemeClr val="accent1"/>
                </a:gs>
                <a:gs pos="95000">
                  <a:schemeClr val="accent5"/>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Grafik 9" descr="Ein Bild, das gelb, Farbigkeit enthält.&#10;&#10;Automatisch generierte Beschreibung">
            <a:extLst>
              <a:ext uri="{FF2B5EF4-FFF2-40B4-BE49-F238E27FC236}">
                <a16:creationId xmlns:a16="http://schemas.microsoft.com/office/drawing/2014/main" id="{F5C496CC-B943-40CE-241A-364C33FEE3F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50000"/>
          <a:stretch/>
        </p:blipFill>
        <p:spPr>
          <a:xfrm>
            <a:off x="11651667" y="6407781"/>
            <a:ext cx="540333" cy="296490"/>
          </a:xfrm>
          <a:prstGeom prst="rect">
            <a:avLst/>
          </a:prstGeom>
        </p:spPr>
      </p:pic>
      <p:sp>
        <p:nvSpPr>
          <p:cNvPr id="12" name="Datumsplatzhalter 3">
            <a:extLst>
              <a:ext uri="{FF2B5EF4-FFF2-40B4-BE49-F238E27FC236}">
                <a16:creationId xmlns:a16="http://schemas.microsoft.com/office/drawing/2014/main" id="{AE3B19FF-8EF2-434B-F8A2-7CCB80E242DB}"/>
              </a:ext>
            </a:extLst>
          </p:cNvPr>
          <p:cNvSpPr>
            <a:spLocks noGrp="1"/>
          </p:cNvSpPr>
          <p:nvPr>
            <p:ph type="dt" sz="half" idx="11"/>
          </p:nvPr>
        </p:nvSpPr>
        <p:spPr>
          <a:xfrm>
            <a:off x="10236461" y="6381752"/>
            <a:ext cx="1328624" cy="348569"/>
          </a:xfrm>
        </p:spPr>
        <p:txBody>
          <a:bodyPr/>
          <a:lstStyle/>
          <a:p>
            <a:pPr>
              <a:defRPr/>
            </a:pPr>
            <a:fld id="{C913B0A4-A4D7-450E-A065-EE580ED7B632}" type="datetime3">
              <a:rPr lang="en-US" smtClean="0"/>
              <a:t>24 March 2026</a:t>
            </a:fld>
            <a:endParaRPr lang="en-US"/>
          </a:p>
        </p:txBody>
      </p:sp>
      <p:sp>
        <p:nvSpPr>
          <p:cNvPr id="13" name="Foliennummernplatzhalter 5">
            <a:extLst>
              <a:ext uri="{FF2B5EF4-FFF2-40B4-BE49-F238E27FC236}">
                <a16:creationId xmlns:a16="http://schemas.microsoft.com/office/drawing/2014/main" id="{38BA1D1D-070B-EE54-3EF3-F3CA093A4D88}"/>
              </a:ext>
            </a:extLst>
          </p:cNvPr>
          <p:cNvSpPr>
            <a:spLocks noGrp="1"/>
          </p:cNvSpPr>
          <p:nvPr>
            <p:ph type="sldNum" sz="quarter" idx="12"/>
          </p:nvPr>
        </p:nvSpPr>
        <p:spPr>
          <a:xfrm>
            <a:off x="11607800" y="6381742"/>
            <a:ext cx="488406" cy="348569"/>
          </a:xfrm>
        </p:spPr>
        <p:txBody>
          <a:bodyPr/>
          <a:lstStyle/>
          <a:p>
            <a:pPr>
              <a:defRPr/>
            </a:pPr>
            <a:fld id="{39D3A024-67FB-42E9-9126-3B9701C7D52D}" type="slidenum">
              <a:rPr lang="en-US" smtClean="0"/>
              <a:pPr>
                <a:defRPr/>
              </a:pPr>
              <a:t>‹Nr.›</a:t>
            </a:fld>
            <a:endParaRPr lang="en-US"/>
          </a:p>
        </p:txBody>
      </p:sp>
    </p:spTree>
    <p:extLst>
      <p:ext uri="{BB962C8B-B14F-4D97-AF65-F5344CB8AC3E}">
        <p14:creationId xmlns:p14="http://schemas.microsoft.com/office/powerpoint/2010/main" val="114335845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C1993BA-D2E3-9F03-0D06-4A44C9A0B240}"/>
              </a:ext>
            </a:extLst>
          </p:cNvPr>
          <p:cNvGraphicFramePr>
            <a:graphicFrameLocks noChangeAspect="1"/>
          </p:cNvGraphicFramePr>
          <p:nvPr userDrawn="1">
            <p:custDataLst>
              <p:tags r:id="rId1"/>
            </p:custDataLst>
            <p:extLst>
              <p:ext uri="{D42A27DB-BD31-4B8C-83A1-F6EECF244321}">
                <p14:modId xmlns:p14="http://schemas.microsoft.com/office/powerpoint/2010/main" val="1420040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2" imgH="530" progId="TCLayout.ActiveDocument.1">
                  <p:embed/>
                </p:oleObj>
              </mc:Choice>
              <mc:Fallback>
                <p:oleObj name="think-cell Folie" r:id="rId3" imgW="532" imgH="530" progId="TCLayout.ActiveDocument.1">
                  <p:embed/>
                  <p:pic>
                    <p:nvPicPr>
                      <p:cNvPr id="3" name="think-cell data - do not delete" hidden="1">
                        <a:extLst>
                          <a:ext uri="{FF2B5EF4-FFF2-40B4-BE49-F238E27FC236}">
                            <a16:creationId xmlns:a16="http://schemas.microsoft.com/office/drawing/2014/main" id="{4C1993BA-D2E3-9F03-0D06-4A44C9A0B2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178D8069-5389-0E84-32EC-676AF45BA7A5}"/>
              </a:ext>
            </a:extLst>
          </p:cNvPr>
          <p:cNvSpPr>
            <a:spLocks noGrp="1"/>
          </p:cNvSpPr>
          <p:nvPr>
            <p:ph type="title"/>
          </p:nvPr>
        </p:nvSpPr>
        <p:spPr/>
        <p:txBody>
          <a:bodyPr vert="horz"/>
          <a:lstStyle/>
          <a:p>
            <a:r>
              <a:rPr lang="en-US"/>
              <a:t>Click to edit Master title style</a:t>
            </a:r>
          </a:p>
        </p:txBody>
      </p:sp>
      <p:pic>
        <p:nvPicPr>
          <p:cNvPr id="6" name="Grafik 23" descr="Ein Bild, das gelb, Farbigkeit enthält.&#10;&#10;Automatisch generierte Beschreibung">
            <a:extLst>
              <a:ext uri="{FF2B5EF4-FFF2-40B4-BE49-F238E27FC236}">
                <a16:creationId xmlns:a16="http://schemas.microsoft.com/office/drawing/2014/main" id="{634A9297-67FF-2C4E-8AC3-E8F39DD6C4F6}"/>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50000"/>
          <a:stretch/>
        </p:blipFill>
        <p:spPr>
          <a:xfrm>
            <a:off x="11651667" y="6407781"/>
            <a:ext cx="540333" cy="296490"/>
          </a:xfrm>
          <a:prstGeom prst="rect">
            <a:avLst/>
          </a:prstGeom>
        </p:spPr>
      </p:pic>
      <p:cxnSp>
        <p:nvCxnSpPr>
          <p:cNvPr id="4" name="Gerader Verbinder 18">
            <a:extLst>
              <a:ext uri="{FF2B5EF4-FFF2-40B4-BE49-F238E27FC236}">
                <a16:creationId xmlns:a16="http://schemas.microsoft.com/office/drawing/2014/main" id="{FC2FEE7C-3893-A700-0939-4624380D65EA}"/>
              </a:ext>
            </a:extLst>
          </p:cNvPr>
          <p:cNvCxnSpPr>
            <a:cxnSpLocks/>
          </p:cNvCxnSpPr>
          <p:nvPr userDrawn="1"/>
        </p:nvCxnSpPr>
        <p:spPr>
          <a:xfrm>
            <a:off x="-2400" y="6838750"/>
            <a:ext cx="12196800" cy="0"/>
          </a:xfrm>
          <a:prstGeom prst="line">
            <a:avLst/>
          </a:prstGeom>
          <a:ln w="57150">
            <a:gradFill flip="none" rotWithShape="1">
              <a:gsLst>
                <a:gs pos="50000">
                  <a:schemeClr val="accent3"/>
                </a:gs>
                <a:gs pos="0">
                  <a:schemeClr val="accent1"/>
                </a:gs>
                <a:gs pos="95000">
                  <a:schemeClr val="accent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Datumsplatzhalter 4">
            <a:extLst>
              <a:ext uri="{FF2B5EF4-FFF2-40B4-BE49-F238E27FC236}">
                <a16:creationId xmlns:a16="http://schemas.microsoft.com/office/drawing/2014/main" id="{7D636669-3CAB-E5DD-672C-C7BEB626B636}"/>
              </a:ext>
            </a:extLst>
          </p:cNvPr>
          <p:cNvSpPr>
            <a:spLocks noGrp="1"/>
          </p:cNvSpPr>
          <p:nvPr>
            <p:ph type="dt" sz="half" idx="10"/>
          </p:nvPr>
        </p:nvSpPr>
        <p:spPr/>
        <p:txBody>
          <a:bodyPr/>
          <a:lstStyle/>
          <a:p>
            <a:pPr>
              <a:defRPr/>
            </a:pPr>
            <a:fld id="{6F2CF518-D8D1-4336-810E-56373E99690D}" type="datetime3">
              <a:rPr lang="en-US" smtClean="0"/>
              <a:t>24 March 2026</a:t>
            </a:fld>
            <a:endParaRPr lang="en-US"/>
          </a:p>
        </p:txBody>
      </p:sp>
      <p:sp>
        <p:nvSpPr>
          <p:cNvPr id="8" name="Fußzeilenplatzhalter 7">
            <a:extLst>
              <a:ext uri="{FF2B5EF4-FFF2-40B4-BE49-F238E27FC236}">
                <a16:creationId xmlns:a16="http://schemas.microsoft.com/office/drawing/2014/main" id="{DE02329E-2192-C57B-0F61-620D21CA187D}"/>
              </a:ext>
            </a:extLst>
          </p:cNvPr>
          <p:cNvSpPr>
            <a:spLocks noGrp="1"/>
          </p:cNvSpPr>
          <p:nvPr>
            <p:ph type="ftr" sz="quarter" idx="11"/>
          </p:nvPr>
        </p:nvSpPr>
        <p:spPr/>
        <p:txBody>
          <a:bodyPr/>
          <a:lstStyle/>
          <a:p>
            <a:pPr>
              <a:defRPr/>
            </a:pPr>
            <a:endParaRPr lang="en-US"/>
          </a:p>
        </p:txBody>
      </p:sp>
      <p:sp>
        <p:nvSpPr>
          <p:cNvPr id="10" name="Foliennummernplatzhalter 9">
            <a:extLst>
              <a:ext uri="{FF2B5EF4-FFF2-40B4-BE49-F238E27FC236}">
                <a16:creationId xmlns:a16="http://schemas.microsoft.com/office/drawing/2014/main" id="{5B31E162-4BBA-1740-829D-3345D1DB228F}"/>
              </a:ext>
            </a:extLst>
          </p:cNvPr>
          <p:cNvSpPr>
            <a:spLocks noGrp="1"/>
          </p:cNvSpPr>
          <p:nvPr>
            <p:ph type="sldNum" sz="quarter" idx="12"/>
          </p:nvPr>
        </p:nvSpPr>
        <p:spPr/>
        <p:txBody>
          <a:bodyPr/>
          <a:lstStyle/>
          <a:p>
            <a:pPr>
              <a:defRPr/>
            </a:pPr>
            <a:fld id="{39D3A024-67FB-42E9-9126-3B9701C7D52D}" type="slidenum">
              <a:rPr lang="en-US" smtClean="0"/>
              <a:pPr>
                <a:defRPr/>
              </a:pPr>
              <a:t>‹Nr.›</a:t>
            </a:fld>
            <a:endParaRPr lang="en-US"/>
          </a:p>
        </p:txBody>
      </p:sp>
    </p:spTree>
    <p:extLst>
      <p:ext uri="{BB962C8B-B14F-4D97-AF65-F5344CB8AC3E}">
        <p14:creationId xmlns:p14="http://schemas.microsoft.com/office/powerpoint/2010/main" val="22912326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64">
          <p15:clr>
            <a:srgbClr val="547EBF"/>
          </p15:clr>
        </p15:guide>
        <p15:guide id="3"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A0AE457-8833-75CA-6BCF-295D49D3874C}"/>
              </a:ext>
            </a:extLst>
          </p:cNvPr>
          <p:cNvGraphicFramePr>
            <a:graphicFrameLocks noChangeAspect="1"/>
          </p:cNvGraphicFramePr>
          <p:nvPr userDrawn="1">
            <p:custDataLst>
              <p:tags r:id="rId1"/>
            </p:custDataLst>
            <p:extLst>
              <p:ext uri="{D42A27DB-BD31-4B8C-83A1-F6EECF244321}">
                <p14:modId xmlns:p14="http://schemas.microsoft.com/office/powerpoint/2010/main" val="9554227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4" imgH="403" progId="TCLayout.ActiveDocument.1">
                  <p:embed/>
                </p:oleObj>
              </mc:Choice>
              <mc:Fallback>
                <p:oleObj name="think-cell Folie" r:id="rId3" imgW="404" imgH="403" progId="TCLayout.ActiveDocument.1">
                  <p:embed/>
                  <p:pic>
                    <p:nvPicPr>
                      <p:cNvPr id="3" name="think-cell data - do not delete" hidden="1">
                        <a:extLst>
                          <a:ext uri="{FF2B5EF4-FFF2-40B4-BE49-F238E27FC236}">
                            <a16:creationId xmlns:a16="http://schemas.microsoft.com/office/drawing/2014/main" id="{8A0AE457-8833-75CA-6BCF-295D49D3874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tle 1">
            <a:extLst>
              <a:ext uri="{FF2B5EF4-FFF2-40B4-BE49-F238E27FC236}">
                <a16:creationId xmlns:a16="http://schemas.microsoft.com/office/drawing/2014/main" id="{5802428C-73EE-BAE5-B3E7-51C82E839CC5}"/>
              </a:ext>
            </a:extLst>
          </p:cNvPr>
          <p:cNvSpPr>
            <a:spLocks noGrp="1"/>
          </p:cNvSpPr>
          <p:nvPr>
            <p:ph type="ctrTitle" hasCustomPrompt="1"/>
          </p:nvPr>
        </p:nvSpPr>
        <p:spPr>
          <a:xfrm>
            <a:off x="5311832" y="1125537"/>
            <a:ext cx="5486400" cy="2577781"/>
          </a:xfrm>
          <a:prstGeom prst="rect">
            <a:avLst/>
          </a:prstGeom>
        </p:spPr>
        <p:txBody>
          <a:bodyPr vert="horz" lIns="0" tIns="0" rIns="0" bIns="0" anchor="b">
            <a:noAutofit/>
          </a:bodyPr>
          <a:lstStyle>
            <a:lvl1pPr algn="l">
              <a:lnSpc>
                <a:spcPct val="80000"/>
              </a:lnSpc>
              <a:defRPr sz="6000" b="1" i="0" spc="100" baseline="0">
                <a:solidFill>
                  <a:schemeClr val="accent1"/>
                </a:solidFill>
                <a:latin typeface="+mj-lt"/>
              </a:defRPr>
            </a:lvl1pPr>
          </a:lstStyle>
          <a:p>
            <a:r>
              <a:rPr lang="en-US"/>
              <a:t>Thank you!</a:t>
            </a:r>
          </a:p>
        </p:txBody>
      </p:sp>
      <p:sp>
        <p:nvSpPr>
          <p:cNvPr id="15" name="Text Placeholder 29">
            <a:extLst>
              <a:ext uri="{FF2B5EF4-FFF2-40B4-BE49-F238E27FC236}">
                <a16:creationId xmlns:a16="http://schemas.microsoft.com/office/drawing/2014/main" id="{A1AB96F1-23F3-DC94-A3A3-157AA45C543B}"/>
              </a:ext>
            </a:extLst>
          </p:cNvPr>
          <p:cNvSpPr>
            <a:spLocks noGrp="1"/>
          </p:cNvSpPr>
          <p:nvPr>
            <p:ph type="body" sz="quarter" idx="11" hasCustomPrompt="1"/>
          </p:nvPr>
        </p:nvSpPr>
        <p:spPr>
          <a:xfrm>
            <a:off x="5321935" y="4549552"/>
            <a:ext cx="5486400" cy="1687736"/>
          </a:xfrm>
          <a:prstGeom prst="rect">
            <a:avLst/>
          </a:prstGeom>
        </p:spPr>
        <p:txBody>
          <a:bodyPr lIns="0" tIns="0" rIns="0" bIns="0">
            <a:noAutofit/>
          </a:bodyPr>
          <a:lstStyle>
            <a:lvl1pPr marL="0" indent="0">
              <a:buNone/>
              <a:defRPr sz="2400" b="1" i="0">
                <a:solidFill>
                  <a:schemeClr val="tx2"/>
                </a:solidFill>
                <a:latin typeface="+mn-lt"/>
              </a:defRPr>
            </a:lvl1pPr>
            <a:lvl2pPr>
              <a:defRPr sz="4000"/>
            </a:lvl2pPr>
            <a:lvl3pPr>
              <a:defRPr sz="4000"/>
            </a:lvl3pPr>
            <a:lvl4pPr>
              <a:defRPr sz="4000"/>
            </a:lvl4pPr>
            <a:lvl5pPr>
              <a:defRPr sz="4000"/>
            </a:lvl5pPr>
          </a:lstStyle>
          <a:p>
            <a:pPr lvl="0"/>
            <a:r>
              <a:rPr lang="en-US"/>
              <a:t>Click to add text</a:t>
            </a:r>
          </a:p>
        </p:txBody>
      </p:sp>
      <p:cxnSp>
        <p:nvCxnSpPr>
          <p:cNvPr id="16" name="Straight Connector 3">
            <a:extLst>
              <a:ext uri="{FF2B5EF4-FFF2-40B4-BE49-F238E27FC236}">
                <a16:creationId xmlns:a16="http://schemas.microsoft.com/office/drawing/2014/main" id="{C269D49A-031F-7FA7-10B2-3531A121CE24}"/>
              </a:ext>
              <a:ext uri="{C183D7F6-B498-43B3-948B-1728B52AA6E4}">
                <adec:decorative xmlns:adec="http://schemas.microsoft.com/office/drawing/2017/decorative" val="1"/>
              </a:ext>
            </a:extLst>
          </p:cNvPr>
          <p:cNvCxnSpPr>
            <a:cxnSpLocks/>
          </p:cNvCxnSpPr>
          <p:nvPr userDrawn="1"/>
        </p:nvCxnSpPr>
        <p:spPr>
          <a:xfrm>
            <a:off x="5255893" y="3950208"/>
            <a:ext cx="2133600" cy="3992"/>
          </a:xfrm>
          <a:prstGeom prst="line">
            <a:avLst/>
          </a:prstGeom>
          <a:ln w="101600" cap="rnd">
            <a:solidFill>
              <a:schemeClr val="accent1"/>
            </a:solidFill>
            <a:round/>
          </a:ln>
        </p:spPr>
        <p:style>
          <a:lnRef idx="1">
            <a:schemeClr val="dk1"/>
          </a:lnRef>
          <a:fillRef idx="0">
            <a:schemeClr val="dk1"/>
          </a:fillRef>
          <a:effectRef idx="0">
            <a:schemeClr val="dk1"/>
          </a:effectRef>
          <a:fontRef idx="minor">
            <a:schemeClr val="tx1"/>
          </a:fontRef>
        </p:style>
      </p:cxnSp>
      <p:pic>
        <p:nvPicPr>
          <p:cNvPr id="23" name="Grafik 22" descr="Ein Bild, das Farbigkeit, Screenshot, Reihe, Quadrat enthält.&#10;&#10;Automatisch generierte Beschreibung">
            <a:extLst>
              <a:ext uri="{FF2B5EF4-FFF2-40B4-BE49-F238E27FC236}">
                <a16:creationId xmlns:a16="http://schemas.microsoft.com/office/drawing/2014/main" id="{A7B3E9A2-7244-4235-BE7A-1564166208A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9723" t="9589"/>
          <a:stretch/>
        </p:blipFill>
        <p:spPr>
          <a:xfrm>
            <a:off x="0" y="0"/>
            <a:ext cx="6191283" cy="6195472"/>
          </a:xfrm>
          <a:prstGeom prst="rect">
            <a:avLst/>
          </a:prstGeom>
        </p:spPr>
      </p:pic>
    </p:spTree>
    <p:extLst>
      <p:ext uri="{BB962C8B-B14F-4D97-AF65-F5344CB8AC3E}">
        <p14:creationId xmlns:p14="http://schemas.microsoft.com/office/powerpoint/2010/main" val="2572571799"/>
      </p:ext>
    </p:extLst>
  </p:cSld>
  <p:clrMapOvr>
    <a:masterClrMapping/>
  </p:clrMapOvr>
  <p:extLst>
    <p:ext uri="{DCECCB84-F9BA-43D5-87BE-67443E8EF086}">
      <p15:sldGuideLst xmlns:p15="http://schemas.microsoft.com/office/powerpoint/2012/main">
        <p15:guide id="2" pos="334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8D5EDA2-80B3-5FAF-3A2E-C32FD5D7CCB3}"/>
              </a:ext>
            </a:extLst>
          </p:cNvPr>
          <p:cNvGraphicFramePr>
            <a:graphicFrameLocks noChangeAspect="1"/>
          </p:cNvGraphicFramePr>
          <p:nvPr userDrawn="1">
            <p:custDataLst>
              <p:tags r:id="rId10"/>
            </p:custDataLst>
            <p:extLst>
              <p:ext uri="{D42A27DB-BD31-4B8C-83A1-F6EECF244321}">
                <p14:modId xmlns:p14="http://schemas.microsoft.com/office/powerpoint/2010/main" val="2252449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1" imgW="532" imgH="530" progId="TCLayout.ActiveDocument.1">
                  <p:embed/>
                </p:oleObj>
              </mc:Choice>
              <mc:Fallback>
                <p:oleObj name="think-cell Folie" r:id="rId11" imgW="532" imgH="530" progId="TCLayout.ActiveDocument.1">
                  <p:embed/>
                  <p:pic>
                    <p:nvPicPr>
                      <p:cNvPr id="4" name="think-cell data - do not delete" hidden="1">
                        <a:extLst>
                          <a:ext uri="{FF2B5EF4-FFF2-40B4-BE49-F238E27FC236}">
                            <a16:creationId xmlns:a16="http://schemas.microsoft.com/office/drawing/2014/main" id="{18D5EDA2-80B3-5FAF-3A2E-C32FD5D7CCB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334962" y="260349"/>
            <a:ext cx="9723438" cy="720725"/>
          </a:xfrm>
          <a:prstGeom prst="rect">
            <a:avLst/>
          </a:prstGeom>
        </p:spPr>
        <p:txBody>
          <a:bodyPr vert="horz" lIns="0" tIns="0" rIns="0" bIns="0" rtlCol="0" anchor="t" anchorCtr="0">
            <a:normAutofit/>
          </a:bodyPr>
          <a:lstStyle/>
          <a:p>
            <a:r>
              <a:rPr lang="en-US"/>
              <a:t>Click to edit Master title style</a:t>
            </a:r>
          </a:p>
        </p:txBody>
      </p:sp>
      <p:sp>
        <p:nvSpPr>
          <p:cNvPr id="8" name="Date Placeholder 3">
            <a:extLst>
              <a:ext uri="{FF2B5EF4-FFF2-40B4-BE49-F238E27FC236}">
                <a16:creationId xmlns:a16="http://schemas.microsoft.com/office/drawing/2014/main" id="{B39960F2-111D-5E80-9C0A-0720B4905C64}"/>
              </a:ext>
            </a:extLst>
          </p:cNvPr>
          <p:cNvSpPr>
            <a:spLocks noGrp="1"/>
          </p:cNvSpPr>
          <p:nvPr>
            <p:ph type="dt" sz="half" idx="2"/>
          </p:nvPr>
        </p:nvSpPr>
        <p:spPr>
          <a:xfrm>
            <a:off x="9762837" y="6381743"/>
            <a:ext cx="1802248" cy="348560"/>
          </a:xfrm>
          <a:prstGeom prst="rect">
            <a:avLst/>
          </a:prstGeom>
        </p:spPr>
        <p:txBody>
          <a:bodyPr anchor="ctr"/>
          <a:lstStyle>
            <a:lvl1pPr algn="r">
              <a:defRPr sz="1000">
                <a:solidFill>
                  <a:schemeClr val="tx2"/>
                </a:solidFill>
                <a:latin typeface="Arial" panose="020B0604020202020204" pitchFamily="34" charset="0"/>
                <a:cs typeface="Arial" panose="020B0604020202020204" pitchFamily="34" charset="0"/>
              </a:defRPr>
            </a:lvl1pPr>
          </a:lstStyle>
          <a:p>
            <a:pPr>
              <a:defRPr/>
            </a:pPr>
            <a:fld id="{AB3FF9C4-EAC4-413B-8FFE-6867F4B1E10D}" type="datetime3">
              <a:rPr lang="en-US" smtClean="0"/>
              <a:t>24 March 2026</a:t>
            </a:fld>
            <a:endParaRPr lang="en-US"/>
          </a:p>
        </p:txBody>
      </p:sp>
      <p:sp>
        <p:nvSpPr>
          <p:cNvPr id="9" name="Footer Placeholder 4">
            <a:extLst>
              <a:ext uri="{FF2B5EF4-FFF2-40B4-BE49-F238E27FC236}">
                <a16:creationId xmlns:a16="http://schemas.microsoft.com/office/drawing/2014/main" id="{EC5BFBDD-63D8-BD33-497B-0179CD4A3FFC}"/>
              </a:ext>
            </a:extLst>
          </p:cNvPr>
          <p:cNvSpPr>
            <a:spLocks noGrp="1"/>
          </p:cNvSpPr>
          <p:nvPr>
            <p:ph type="ftr" sz="quarter" idx="3"/>
          </p:nvPr>
        </p:nvSpPr>
        <p:spPr>
          <a:xfrm>
            <a:off x="334963" y="6381751"/>
            <a:ext cx="7353300" cy="348560"/>
          </a:xfrm>
          <a:prstGeom prst="rect">
            <a:avLst/>
          </a:prstGeom>
        </p:spPr>
        <p:txBody>
          <a:bodyPr lIns="0" anchor="ctr"/>
          <a:lstStyle>
            <a:lvl1pPr algn="l">
              <a:defRPr sz="1000">
                <a:solidFill>
                  <a:schemeClr val="tx2"/>
                </a:solidFill>
                <a:latin typeface="Arial" panose="020B0604020202020204" pitchFamily="34" charset="0"/>
                <a:cs typeface="Arial" panose="020B0604020202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8C1DD0D3-0FD4-ECA9-2402-8DED236EEB66}"/>
              </a:ext>
            </a:extLst>
          </p:cNvPr>
          <p:cNvSpPr>
            <a:spLocks noGrp="1"/>
          </p:cNvSpPr>
          <p:nvPr>
            <p:ph type="sldNum" sz="quarter" idx="4"/>
          </p:nvPr>
        </p:nvSpPr>
        <p:spPr>
          <a:xfrm>
            <a:off x="11607800" y="6381742"/>
            <a:ext cx="488406" cy="348569"/>
          </a:xfrm>
          <a:prstGeom prst="rect">
            <a:avLst/>
          </a:prstGeom>
        </p:spPr>
        <p:txBody>
          <a:bodyPr anchor="ctr"/>
          <a:lstStyle>
            <a:lvl1pPr algn="ctr">
              <a:defRPr sz="1000" b="1">
                <a:solidFill>
                  <a:schemeClr val="tx2"/>
                </a:solidFill>
                <a:latin typeface="Arial" panose="020B0604020202020204" pitchFamily="34" charset="0"/>
                <a:cs typeface="Arial" panose="020B0604020202020204" pitchFamily="34" charset="0"/>
              </a:defRPr>
            </a:lvl1pPr>
          </a:lstStyle>
          <a:p>
            <a:pPr>
              <a:defRPr/>
            </a:pPr>
            <a:fld id="{39D3A024-67FB-42E9-9126-3B9701C7D52D}" type="slidenum">
              <a:rPr lang="en-US" smtClean="0"/>
              <a:pPr>
                <a:defRPr/>
              </a:pPr>
              <a:t>‹Nr.›</a:t>
            </a:fld>
            <a:endParaRPr lang="en-US"/>
          </a:p>
        </p:txBody>
      </p:sp>
      <p:sp>
        <p:nvSpPr>
          <p:cNvPr id="11" name="Text Placeholder 10">
            <a:extLst>
              <a:ext uri="{FF2B5EF4-FFF2-40B4-BE49-F238E27FC236}">
                <a16:creationId xmlns:a16="http://schemas.microsoft.com/office/drawing/2014/main" id="{84596AB2-FCC8-5ACE-8D11-16F09E521E5A}"/>
              </a:ext>
            </a:extLst>
          </p:cNvPr>
          <p:cNvSpPr>
            <a:spLocks noGrp="1"/>
          </p:cNvSpPr>
          <p:nvPr>
            <p:ph type="body" idx="1"/>
          </p:nvPr>
        </p:nvSpPr>
        <p:spPr>
          <a:xfrm>
            <a:off x="334963" y="1125538"/>
            <a:ext cx="11522075" cy="5111750"/>
          </a:xfrm>
          <a:prstGeom prst="rect">
            <a:avLst/>
          </a:prstGeom>
        </p:spPr>
        <p:txBody>
          <a:bodyPr vert="horz" lIns="0" tIns="72000" rIns="72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Factory-X Logo" descr="Ein Bild, das Grafiken, Schrift, Logo, Grafikdesign enthält.&#10;&#10;Automatisch generierte Beschreibung">
            <a:extLst>
              <a:ext uri="{FF2B5EF4-FFF2-40B4-BE49-F238E27FC236}">
                <a16:creationId xmlns:a16="http://schemas.microsoft.com/office/drawing/2014/main" id="{CCF1B960-721A-0AA7-C851-41E3CB03923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529243" y="271755"/>
            <a:ext cx="1329570" cy="709320"/>
          </a:xfrm>
          <a:prstGeom prst="rect">
            <a:avLst/>
          </a:prstGeom>
        </p:spPr>
      </p:pic>
    </p:spTree>
    <p:extLst>
      <p:ext uri="{BB962C8B-B14F-4D97-AF65-F5344CB8AC3E}">
        <p14:creationId xmlns:p14="http://schemas.microsoft.com/office/powerpoint/2010/main" val="20821242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8" r:id="rId4"/>
    <p:sldLayoutId id="2147483771" r:id="rId5"/>
    <p:sldLayoutId id="2147483770" r:id="rId6"/>
    <p:sldLayoutId id="2147483760" r:id="rId7"/>
    <p:sldLayoutId id="2147483769" r:id="rId8"/>
  </p:sldLayoutIdLst>
  <p:hf hdr="0" ftr="0"/>
  <p:txStyles>
    <p:titleStyle>
      <a:lvl1pPr algn="l" defTabSz="360000" rtl="0" eaLnBrk="1" latinLnBrk="0" hangingPunct="1">
        <a:lnSpc>
          <a:spcPct val="90000"/>
        </a:lnSpc>
        <a:spcBef>
          <a:spcPct val="0"/>
        </a:spcBef>
        <a:buNone/>
        <a:defRPr lang="en-US" sz="2400" b="1" i="0" kern="1200" spc="50" baseline="0" dirty="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360000" rtl="0" eaLnBrk="1" latinLnBrk="0" hangingPunct="1">
        <a:lnSpc>
          <a:spcPct val="90000"/>
        </a:lnSpc>
        <a:spcBef>
          <a:spcPts val="600"/>
        </a:spcBef>
        <a:buClr>
          <a:srgbClr val="1D71B8"/>
        </a:buClr>
        <a:buFont typeface="Wingdings" panose="05000000000000000000" pitchFamily="2" charset="2"/>
        <a:buNone/>
        <a:defRPr sz="2000" b="1" i="0" kern="1200">
          <a:solidFill>
            <a:schemeClr val="tx2"/>
          </a:solidFill>
          <a:latin typeface="+mn-lt"/>
          <a:ea typeface="+mn-ea"/>
          <a:cs typeface="+mn-cs"/>
        </a:defRPr>
      </a:lvl1pPr>
      <a:lvl2pPr marL="179388" indent="-179388" algn="l" defTabSz="360000" rtl="0" eaLnBrk="1" latinLnBrk="0" hangingPunct="1">
        <a:lnSpc>
          <a:spcPct val="90000"/>
        </a:lnSpc>
        <a:spcBef>
          <a:spcPts val="600"/>
        </a:spcBef>
        <a:buClr>
          <a:srgbClr val="1D71B8"/>
        </a:buClr>
        <a:buFont typeface="Wingdings" panose="05000000000000000000" pitchFamily="2" charset="2"/>
        <a:buChar char="§"/>
        <a:defRPr sz="1800" b="0" i="0" kern="1200">
          <a:solidFill>
            <a:schemeClr val="tx2"/>
          </a:solidFill>
          <a:latin typeface="+mn-lt"/>
          <a:ea typeface="+mn-ea"/>
          <a:cs typeface="+mn-cs"/>
        </a:defRPr>
      </a:lvl2pPr>
      <a:lvl3pPr marL="360363" indent="-180975" algn="l" defTabSz="360000" rtl="0" eaLnBrk="1" latinLnBrk="0" hangingPunct="1">
        <a:lnSpc>
          <a:spcPct val="90000"/>
        </a:lnSpc>
        <a:spcBef>
          <a:spcPts val="600"/>
        </a:spcBef>
        <a:buClr>
          <a:srgbClr val="1D71B8"/>
        </a:buClr>
        <a:buFont typeface="Wingdings" panose="05000000000000000000" pitchFamily="2" charset="2"/>
        <a:buChar char="§"/>
        <a:defRPr sz="1600" b="0" i="0" kern="1200">
          <a:solidFill>
            <a:schemeClr val="tx2"/>
          </a:solidFill>
          <a:latin typeface="+mn-lt"/>
          <a:ea typeface="+mn-ea"/>
          <a:cs typeface="+mn-cs"/>
        </a:defRPr>
      </a:lvl3pPr>
      <a:lvl4pPr marL="534988" indent="-180975" algn="l" defTabSz="360000" rtl="0" eaLnBrk="1" latinLnBrk="0" hangingPunct="1">
        <a:lnSpc>
          <a:spcPct val="90000"/>
        </a:lnSpc>
        <a:spcBef>
          <a:spcPts val="600"/>
        </a:spcBef>
        <a:buClr>
          <a:srgbClr val="1D71B8"/>
        </a:buClr>
        <a:buFont typeface="Wingdings" panose="05000000000000000000" pitchFamily="2" charset="2"/>
        <a:buChar char="§"/>
        <a:defRPr sz="1400" b="0" i="0" kern="1200">
          <a:solidFill>
            <a:schemeClr val="tx2"/>
          </a:solidFill>
          <a:latin typeface="+mn-lt"/>
          <a:ea typeface="+mn-ea"/>
          <a:cs typeface="+mn-cs"/>
        </a:defRPr>
      </a:lvl4pPr>
      <a:lvl5pPr marL="720725" indent="-179388" algn="l" defTabSz="360000" rtl="0" eaLnBrk="1" latinLnBrk="0" hangingPunct="1">
        <a:lnSpc>
          <a:spcPct val="90000"/>
        </a:lnSpc>
        <a:spcBef>
          <a:spcPts val="600"/>
        </a:spcBef>
        <a:buClr>
          <a:schemeClr val="accent1"/>
        </a:buClr>
        <a:buFont typeface="Wingdings" panose="05000000000000000000" pitchFamily="2" charset="2"/>
        <a:buChar char="§"/>
        <a:defRPr sz="14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11">
          <p15:clr>
            <a:srgbClr val="547EBF"/>
          </p15:clr>
        </p15:guide>
        <p15:guide id="5" pos="7469">
          <p15:clr>
            <a:srgbClr val="547EBF"/>
          </p15:clr>
        </p15:guide>
        <p15:guide id="18" orient="horz" pos="4020">
          <p15:clr>
            <a:srgbClr val="F26B43"/>
          </p15:clr>
        </p15:guide>
        <p15:guide id="19" orient="horz" pos="709">
          <p15:clr>
            <a:srgbClr val="F26B43"/>
          </p15:clr>
        </p15:guide>
        <p15:guide id="20" orient="horz" pos="618">
          <p15:clr>
            <a:srgbClr val="F26B43"/>
          </p15:clr>
        </p15:guide>
        <p15:guide id="22" orient="horz" pos="3929">
          <p15:clr>
            <a:srgbClr val="F26B43"/>
          </p15:clr>
        </p15:guide>
        <p15:guide id="23" orient="horz" pos="164">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8.xml"/><Relationship Id="rId5" Type="http://schemas.openxmlformats.org/officeDocument/2006/relationships/image" Target="../media/image11.emf"/><Relationship Id="rId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1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5.xml"/><Relationship Id="rId1" Type="http://schemas.openxmlformats.org/officeDocument/2006/relationships/tags" Target="../tags/tag30.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11.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image" Target="../media/image14.png"/><Relationship Id="rId5" Type="http://schemas.openxmlformats.org/officeDocument/2006/relationships/hyperlink" Target="https://eur01.safelinks.protection.outlook.com/?url=https%3A%2F%2Faws.amazon.com%2Fblogs%2Faws%2Faws-well-architected-framework-updated-white-papers-tools-and-best-practices%2F&amp;data=05%7C02%7Culrich.loewen%40siemens.com%7Cdc5971a02e8f44acf34108dcf99c5268%7C38ae3bcd95794fd4addab42e1495d55a%7C1%7C0%7C638659699007091012%7CUnknown%7CTWFpbGZsb3d8eyJWIjoiMC4wLjAwMDAiLCJQIjoiV2luMzIiLCJBTiI6Ik1haWwiLCJXVCI6Mn0%3D%7C0%7C%7C%7C&amp;sdata=MLQAy%2BAdU3%2FFEwGUeZyJTzt6tXeK7N6VdNMpSKYZIkY%3D&amp;reserved=0" TargetMode="External"/><Relationship Id="rId4" Type="http://schemas.openxmlformats.org/officeDocument/2006/relationships/image" Target="../media/image1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image" Target="../media/image15.png"/><Relationship Id="rId5" Type="http://schemas.openxmlformats.org/officeDocument/2006/relationships/hyperlink" Target="https://wa.aws.amazon.com/wellarchitected/2020-07-02T19-33-23/wat.map.en.html" TargetMode="Externa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1.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1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image" Target="../media/image1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3.xml"/><Relationship Id="rId1" Type="http://schemas.openxmlformats.org/officeDocument/2006/relationships/tags" Target="../tags/tag43.xml"/><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1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tags" Target="../tags/tag45.xml"/><Relationship Id="rId4" Type="http://schemas.openxmlformats.org/officeDocument/2006/relationships/image" Target="../media/image16.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1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tags" Target="../tags/tag47.xml"/><Relationship Id="rId4" Type="http://schemas.openxmlformats.org/officeDocument/2006/relationships/image" Target="../media/image11.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11.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tags" Target="../tags/tag49.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1.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11.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5.bin"/><Relationship Id="rId7"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51.xml"/><Relationship Id="rId6" Type="http://schemas.openxmlformats.org/officeDocument/2006/relationships/image" Target="../media/image17.png"/><Relationship Id="rId5" Type="http://schemas.openxmlformats.org/officeDocument/2006/relationships/hyperlink" Target="https://www.eventbrite.de/e/thingkathon-manufacturing-x-tickets-979971249387" TargetMode="External"/><Relationship Id="rId4" Type="http://schemas.openxmlformats.org/officeDocument/2006/relationships/image" Target="../media/image11.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11.e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53.xml"/><Relationship Id="rId6" Type="http://schemas.openxmlformats.org/officeDocument/2006/relationships/hyperlink" Target="https://www.bmwk.de/Redaktion/DE/Dossier/Manufacturing-x/Module/projekt-david.html" TargetMode="External"/><Relationship Id="rId5" Type="http://schemas.openxmlformats.org/officeDocument/2006/relationships/image" Target="../media/image11.emf"/><Relationship Id="rId4" Type="http://schemas.openxmlformats.org/officeDocument/2006/relationships/oleObject" Target="../embeddings/oleObject21.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11.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tags" Target="../tags/tag55.xml"/><Relationship Id="rId4" Type="http://schemas.openxmlformats.org/officeDocument/2006/relationships/image" Target="../media/image11.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11.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tags" Target="../tags/tag57.xml"/><Relationship Id="rId4" Type="http://schemas.openxmlformats.org/officeDocument/2006/relationships/image" Target="../media/image11.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11.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tags" Target="../tags/tag59.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11.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11.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11.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11.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image" Target="../media/image11.emf"/></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11.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11.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1.emf"/></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11.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69.xml"/><Relationship Id="rId4" Type="http://schemas.openxmlformats.org/officeDocument/2006/relationships/image" Target="../media/image11.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11.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11.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11.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1.emf"/></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11.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74.xml"/><Relationship Id="rId4" Type="http://schemas.openxmlformats.org/officeDocument/2006/relationships/image" Target="../media/image11.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11.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11.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image" Target="../media/image11.emf"/></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D4A608C-C049-4AE8-9993-14392C2E406F}"/>
              </a:ext>
            </a:extLst>
          </p:cNvPr>
          <p:cNvGraphicFramePr>
            <a:graphicFrameLocks noChangeAspect="1"/>
          </p:cNvGraphicFramePr>
          <p:nvPr>
            <p:custDataLst>
              <p:tags r:id="rId1"/>
            </p:custDataLst>
            <p:extLst>
              <p:ext uri="{D42A27DB-BD31-4B8C-83A1-F6EECF244321}">
                <p14:modId xmlns:p14="http://schemas.microsoft.com/office/powerpoint/2010/main" val="2062488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2" imgH="530" progId="TCLayout.ActiveDocument.1">
                  <p:embed/>
                </p:oleObj>
              </mc:Choice>
              <mc:Fallback>
                <p:oleObj name="think-cell Folie" r:id="rId3" imgW="532" imgH="530" progId="TCLayout.ActiveDocument.1">
                  <p:embed/>
                  <p:pic>
                    <p:nvPicPr>
                      <p:cNvPr id="4" name="think-cell data - do not delete" hidden="1">
                        <a:extLst>
                          <a:ext uri="{FF2B5EF4-FFF2-40B4-BE49-F238E27FC236}">
                            <a16:creationId xmlns:a16="http://schemas.microsoft.com/office/drawing/2014/main" id="{ED4A608C-C049-4AE8-9993-14392C2E40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25A401E-1686-4780-4D88-BA1E93C789AB}"/>
              </a:ext>
            </a:extLst>
          </p:cNvPr>
          <p:cNvSpPr>
            <a:spLocks noGrp="1"/>
          </p:cNvSpPr>
          <p:nvPr>
            <p:ph type="ctrTitle"/>
          </p:nvPr>
        </p:nvSpPr>
        <p:spPr/>
        <p:txBody>
          <a:bodyPr vert="horz"/>
          <a:lstStyle/>
          <a:p>
            <a:r>
              <a:rPr lang="en-US"/>
              <a:t>Factory-X</a:t>
            </a:r>
            <a:br>
              <a:rPr lang="en-US"/>
            </a:br>
            <a:r>
              <a:rPr lang="en-US"/>
              <a:t>Requirements of Use Cases</a:t>
            </a:r>
          </a:p>
        </p:txBody>
      </p:sp>
      <p:sp>
        <p:nvSpPr>
          <p:cNvPr id="3" name="Textplatzhalter 2">
            <a:extLst>
              <a:ext uri="{FF2B5EF4-FFF2-40B4-BE49-F238E27FC236}">
                <a16:creationId xmlns:a16="http://schemas.microsoft.com/office/drawing/2014/main" id="{B6A8DEA3-2D2D-DC4D-DBB6-8C6CE576292B}"/>
              </a:ext>
            </a:extLst>
          </p:cNvPr>
          <p:cNvSpPr>
            <a:spLocks noGrp="1"/>
          </p:cNvSpPr>
          <p:nvPr>
            <p:ph type="body" sz="quarter" idx="11"/>
          </p:nvPr>
        </p:nvSpPr>
        <p:spPr/>
        <p:txBody>
          <a:bodyPr/>
          <a:lstStyle/>
          <a:p>
            <a:r>
              <a:rPr lang="de-DE"/>
              <a:t>Ulrich Löwen</a:t>
            </a:r>
          </a:p>
        </p:txBody>
      </p:sp>
    </p:spTree>
    <p:extLst>
      <p:ext uri="{BB962C8B-B14F-4D97-AF65-F5344CB8AC3E}">
        <p14:creationId xmlns:p14="http://schemas.microsoft.com/office/powerpoint/2010/main" val="57975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A9155-E332-1BF0-BF75-D424A96A3E2F}"/>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18C2CB2-48B2-943B-61D5-54699537F9D3}"/>
              </a:ext>
            </a:extLst>
          </p:cNvPr>
          <p:cNvGraphicFramePr>
            <a:graphicFrameLocks noChangeAspect="1"/>
          </p:cNvGraphicFramePr>
          <p:nvPr>
            <p:custDataLst>
              <p:tags r:id="rId1"/>
            </p:custDataLst>
            <p:extLst>
              <p:ext uri="{D42A27DB-BD31-4B8C-83A1-F6EECF244321}">
                <p14:modId xmlns:p14="http://schemas.microsoft.com/office/powerpoint/2010/main" val="74961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018C2CB2-48B2-943B-61D5-54699537F9D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97B60FCB-6706-3B29-F14B-270478FBB7C6}"/>
              </a:ext>
            </a:extLst>
          </p:cNvPr>
          <p:cNvSpPr>
            <a:spLocks noGrp="1"/>
          </p:cNvSpPr>
          <p:nvPr>
            <p:ph type="ctrTitle"/>
          </p:nvPr>
        </p:nvSpPr>
        <p:spPr/>
        <p:txBody>
          <a:bodyPr vert="horz"/>
          <a:lstStyle/>
          <a:p>
            <a:r>
              <a:rPr lang="en-US"/>
              <a:t>Requirement #1</a:t>
            </a:r>
            <a:br>
              <a:rPr lang="en-US"/>
            </a:br>
            <a:br>
              <a:rPr lang="en-US"/>
            </a:br>
            <a:r>
              <a:rPr lang="en-US" sz="2800"/>
              <a:t>Operation of Shared Services – To avoid lock-in, mandatory shared services shall not be operated by only one specific operating company </a:t>
            </a:r>
          </a:p>
        </p:txBody>
      </p:sp>
      <p:sp>
        <p:nvSpPr>
          <p:cNvPr id="3" name="Rechteck 2">
            <a:extLst>
              <a:ext uri="{FF2B5EF4-FFF2-40B4-BE49-F238E27FC236}">
                <a16:creationId xmlns:a16="http://schemas.microsoft.com/office/drawing/2014/main" id="{1AF30B26-0FC0-0223-782C-2CC1216C4CFC}"/>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a:solidFill>
                  <a:schemeClr val="tx1"/>
                </a:solidFill>
              </a:rPr>
              <a:t>quality requirement</a:t>
            </a:r>
          </a:p>
        </p:txBody>
      </p:sp>
    </p:spTree>
    <p:extLst>
      <p:ext uri="{BB962C8B-B14F-4D97-AF65-F5344CB8AC3E}">
        <p14:creationId xmlns:p14="http://schemas.microsoft.com/office/powerpoint/2010/main" val="578368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25D16020-6D97-885B-433C-1C0FED7D4BA7}"/>
              </a:ext>
            </a:extLst>
          </p:cNvPr>
          <p:cNvGraphicFramePr>
            <a:graphicFrameLocks noChangeAspect="1"/>
          </p:cNvGraphicFramePr>
          <p:nvPr>
            <p:custDataLst>
              <p:tags r:id="rId1"/>
            </p:custDataLst>
            <p:extLst>
              <p:ext uri="{D42A27DB-BD31-4B8C-83A1-F6EECF244321}">
                <p14:modId xmlns:p14="http://schemas.microsoft.com/office/powerpoint/2010/main" val="40239757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14" name="think-cell data - do not delete" hidden="1">
                        <a:extLst>
                          <a:ext uri="{FF2B5EF4-FFF2-40B4-BE49-F238E27FC236}">
                            <a16:creationId xmlns:a16="http://schemas.microsoft.com/office/drawing/2014/main" id="{25D16020-6D97-885B-433C-1C0FED7D4B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DAE8BB40-646E-2887-AF80-D228AAFC1446}"/>
              </a:ext>
            </a:extLst>
          </p:cNvPr>
          <p:cNvSpPr>
            <a:spLocks noGrp="1"/>
          </p:cNvSpPr>
          <p:nvPr>
            <p:ph type="title"/>
          </p:nvPr>
        </p:nvSpPr>
        <p:spPr/>
        <p:txBody>
          <a:bodyPr vert="horz">
            <a:normAutofit fontScale="90000"/>
          </a:bodyPr>
          <a:lstStyle/>
          <a:p>
            <a:r>
              <a:rPr lang="en-US"/>
              <a:t>Requirement #1: Operation of Shared Services</a:t>
            </a:r>
            <a:br>
              <a:rPr lang="en-US"/>
            </a:br>
            <a:r>
              <a:rPr lang="en-US" b="0">
                <a:solidFill>
                  <a:schemeClr val="accent2"/>
                </a:solidFill>
              </a:rPr>
              <a:t>To avoid lock-in, mandatory shared services shall not be operated by only one specific operating company</a:t>
            </a:r>
            <a:endParaRPr lang="de-DE"/>
          </a:p>
        </p:txBody>
      </p:sp>
      <p:sp>
        <p:nvSpPr>
          <p:cNvPr id="24" name="Inhaltsplatzhalter 23">
            <a:extLst>
              <a:ext uri="{FF2B5EF4-FFF2-40B4-BE49-F238E27FC236}">
                <a16:creationId xmlns:a16="http://schemas.microsoft.com/office/drawing/2014/main" id="{69429456-E2E4-B4EA-66B0-057EAA455FE9}"/>
              </a:ext>
            </a:extLst>
          </p:cNvPr>
          <p:cNvSpPr>
            <a:spLocks noGrp="1"/>
          </p:cNvSpPr>
          <p:nvPr>
            <p:ph sz="quarter" idx="37"/>
          </p:nvPr>
        </p:nvSpPr>
        <p:spPr>
          <a:ln>
            <a:noFill/>
          </a:ln>
        </p:spPr>
        <p:txBody>
          <a:bodyPr/>
          <a:lstStyle/>
          <a:p>
            <a:r>
              <a:rPr lang="de-DE"/>
              <a:t>Illustration</a:t>
            </a:r>
          </a:p>
        </p:txBody>
      </p:sp>
      <p:sp>
        <p:nvSpPr>
          <p:cNvPr id="19" name="Inhaltsplatzhalter 18">
            <a:extLst>
              <a:ext uri="{FF2B5EF4-FFF2-40B4-BE49-F238E27FC236}">
                <a16:creationId xmlns:a16="http://schemas.microsoft.com/office/drawing/2014/main" id="{6891994B-ABD8-2752-18E3-929091D5FCBB}"/>
              </a:ext>
            </a:extLst>
          </p:cNvPr>
          <p:cNvSpPr>
            <a:spLocks noGrp="1"/>
          </p:cNvSpPr>
          <p:nvPr>
            <p:ph sz="quarter" idx="38"/>
          </p:nvPr>
        </p:nvSpPr>
        <p:spPr>
          <a:ln>
            <a:noFill/>
          </a:ln>
        </p:spPr>
        <p:txBody>
          <a:bodyPr/>
          <a:lstStyle/>
          <a:p>
            <a:r>
              <a:rPr lang="en-US" dirty="0"/>
              <a:t>Initial situation</a:t>
            </a:r>
          </a:p>
          <a:p>
            <a:pPr lvl="1"/>
            <a:r>
              <a:rPr lang="en-US" dirty="0"/>
              <a:t>Shared services are </a:t>
            </a:r>
            <a:r>
              <a:rPr lang="en-US" b="1" dirty="0"/>
              <a:t>designed</a:t>
            </a:r>
            <a:r>
              <a:rPr lang="en-US" dirty="0"/>
              <a:t> and prototypically developed by TP4 and can be used by business applications</a:t>
            </a:r>
          </a:p>
          <a:p>
            <a:pPr lvl="1"/>
            <a:r>
              <a:rPr lang="en-US" dirty="0"/>
              <a:t>Shared services can be </a:t>
            </a:r>
            <a:r>
              <a:rPr lang="en-US" b="1" dirty="0"/>
              <a:t>provided</a:t>
            </a:r>
            <a:r>
              <a:rPr lang="en-US" dirty="0"/>
              <a:t> by a shared service provider in compliance with the requirements of TP 4 and the governance body</a:t>
            </a:r>
          </a:p>
          <a:p>
            <a:pPr lvl="1"/>
            <a:r>
              <a:rPr lang="en-US" dirty="0"/>
              <a:t>Shared services can be </a:t>
            </a:r>
            <a:r>
              <a:rPr lang="en-US" b="1" dirty="0"/>
              <a:t>operated</a:t>
            </a:r>
            <a:r>
              <a:rPr lang="en-US" dirty="0"/>
              <a:t> by a shared service operator in compliance with the requirements of TP 4 and the governance body</a:t>
            </a:r>
          </a:p>
          <a:p>
            <a:pPr lvl="1"/>
            <a:r>
              <a:rPr lang="en-US" dirty="0"/>
              <a:t>There can be mandatory shared services (i.e., a business application shall use the shared service) and optional shared services (i.e., a business application can use the shared service)</a:t>
            </a:r>
          </a:p>
          <a:p>
            <a:r>
              <a:rPr lang="en-US" dirty="0"/>
              <a:t>Problem statement</a:t>
            </a:r>
          </a:p>
          <a:p>
            <a:pPr lvl="1"/>
            <a:r>
              <a:rPr lang="en-US" dirty="0"/>
              <a:t>To avoid lock-in, mandatory shared services shall not be operated by only one specific operating company</a:t>
            </a:r>
            <a:endParaRPr lang="de-DE" dirty="0"/>
          </a:p>
        </p:txBody>
      </p:sp>
      <p:sp>
        <p:nvSpPr>
          <p:cNvPr id="4" name="Datumsplatzhalter 3">
            <a:extLst>
              <a:ext uri="{FF2B5EF4-FFF2-40B4-BE49-F238E27FC236}">
                <a16:creationId xmlns:a16="http://schemas.microsoft.com/office/drawing/2014/main" id="{9A179368-444F-67D3-BF5D-7AB865250423}"/>
              </a:ext>
            </a:extLst>
          </p:cNvPr>
          <p:cNvSpPr>
            <a:spLocks noGrp="1"/>
          </p:cNvSpPr>
          <p:nvPr>
            <p:ph type="dt" sz="half" idx="39"/>
          </p:nvPr>
        </p:nvSpPr>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C7A41E7D-16DA-99BF-87D4-0599CEE92CA7}"/>
              </a:ext>
            </a:extLst>
          </p:cNvPr>
          <p:cNvSpPr>
            <a:spLocks noGrp="1"/>
          </p:cNvSpPr>
          <p:nvPr>
            <p:ph type="sldNum" sz="quarter" idx="41"/>
          </p:nvPr>
        </p:nvSpPr>
        <p:spPr/>
        <p:txBody>
          <a:bodyPr/>
          <a:lstStyle/>
          <a:p>
            <a:fld id="{39D3A024-67FB-42E9-9126-3B9701C7D52D}" type="slidenum">
              <a:rPr lang="en-US" smtClean="0"/>
              <a:pPr/>
              <a:t>11</a:t>
            </a:fld>
            <a:endParaRPr lang="en-US"/>
          </a:p>
        </p:txBody>
      </p:sp>
      <p:sp>
        <p:nvSpPr>
          <p:cNvPr id="8" name="Rechteck 7">
            <a:extLst>
              <a:ext uri="{FF2B5EF4-FFF2-40B4-BE49-F238E27FC236}">
                <a16:creationId xmlns:a16="http://schemas.microsoft.com/office/drawing/2014/main" id="{AC30614B-93AA-CAD3-150E-F4FAAD7FAE35}"/>
              </a:ext>
            </a:extLst>
          </p:cNvPr>
          <p:cNvSpPr/>
          <p:nvPr/>
        </p:nvSpPr>
        <p:spPr>
          <a:xfrm>
            <a:off x="2675580" y="3897212"/>
            <a:ext cx="1440000" cy="1440000"/>
          </a:xfrm>
          <a:prstGeom prst="rect">
            <a:avLst/>
          </a:prstGeom>
          <a:solidFill>
            <a:srgbClr val="FF0000">
              <a:alpha val="50000"/>
            </a:srgbClr>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chemeClr val="tx2"/>
                </a:solidFill>
                <a:effectLst/>
                <a:uLnTx/>
                <a:uFillTx/>
                <a:latin typeface="Arial" panose="020B0604020202020204"/>
                <a:ea typeface="+mn-ea"/>
                <a:cs typeface="+mn-cs"/>
              </a:rPr>
              <a:t>lock-in by operating company</a:t>
            </a:r>
          </a:p>
        </p:txBody>
      </p:sp>
      <p:sp>
        <p:nvSpPr>
          <p:cNvPr id="9" name="Rechteck 8">
            <a:extLst>
              <a:ext uri="{FF2B5EF4-FFF2-40B4-BE49-F238E27FC236}">
                <a16:creationId xmlns:a16="http://schemas.microsoft.com/office/drawing/2014/main" id="{D8F4654C-8616-5F19-ABC0-1C56E0F656F3}"/>
              </a:ext>
            </a:extLst>
          </p:cNvPr>
          <p:cNvSpPr/>
          <p:nvPr/>
        </p:nvSpPr>
        <p:spPr>
          <a:xfrm>
            <a:off x="4115780" y="3897212"/>
            <a:ext cx="1440000" cy="1440000"/>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feld 9">
            <a:extLst>
              <a:ext uri="{FF2B5EF4-FFF2-40B4-BE49-F238E27FC236}">
                <a16:creationId xmlns:a16="http://schemas.microsoft.com/office/drawing/2014/main" id="{619A75BE-3E1C-218A-D860-4AE455CCB75C}"/>
              </a:ext>
            </a:extLst>
          </p:cNvPr>
          <p:cNvSpPr txBox="1"/>
          <p:nvPr/>
        </p:nvSpPr>
        <p:spPr>
          <a:xfrm>
            <a:off x="299356" y="4185500"/>
            <a:ext cx="2160000" cy="864000"/>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Arial" panose="020B0604020202020204"/>
                <a:ea typeface="+mn-ea"/>
                <a:cs typeface="+mn-cs"/>
              </a:rPr>
              <a:t>operation only by one specific operating company</a:t>
            </a:r>
          </a:p>
        </p:txBody>
      </p:sp>
      <p:sp>
        <p:nvSpPr>
          <p:cNvPr id="11" name="Textfeld 10">
            <a:extLst>
              <a:ext uri="{FF2B5EF4-FFF2-40B4-BE49-F238E27FC236}">
                <a16:creationId xmlns:a16="http://schemas.microsoft.com/office/drawing/2014/main" id="{808D9176-8997-3FA5-A653-37C752002E13}"/>
              </a:ext>
            </a:extLst>
          </p:cNvPr>
          <p:cNvSpPr txBox="1"/>
          <p:nvPr/>
        </p:nvSpPr>
        <p:spPr>
          <a:xfrm>
            <a:off x="335360" y="2745244"/>
            <a:ext cx="2160000" cy="864000"/>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Arial" panose="020B0604020202020204"/>
                <a:ea typeface="+mn-ea"/>
                <a:cs typeface="+mn-cs"/>
              </a:rPr>
              <a:t>operation open to any certified operating company</a:t>
            </a:r>
          </a:p>
        </p:txBody>
      </p:sp>
      <p:sp>
        <p:nvSpPr>
          <p:cNvPr id="12" name="Rechteck 11">
            <a:extLst>
              <a:ext uri="{FF2B5EF4-FFF2-40B4-BE49-F238E27FC236}">
                <a16:creationId xmlns:a16="http://schemas.microsoft.com/office/drawing/2014/main" id="{B6C73764-C20A-4B49-3B46-290AEA10FE46}"/>
              </a:ext>
            </a:extLst>
          </p:cNvPr>
          <p:cNvSpPr/>
          <p:nvPr/>
        </p:nvSpPr>
        <p:spPr>
          <a:xfrm>
            <a:off x="2675580" y="2457212"/>
            <a:ext cx="1440000" cy="1440000"/>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hteck 12">
            <a:extLst>
              <a:ext uri="{FF2B5EF4-FFF2-40B4-BE49-F238E27FC236}">
                <a16:creationId xmlns:a16="http://schemas.microsoft.com/office/drawing/2014/main" id="{CF12A149-23A2-58FF-76E3-E3D04A596EA7}"/>
              </a:ext>
            </a:extLst>
          </p:cNvPr>
          <p:cNvSpPr/>
          <p:nvPr/>
        </p:nvSpPr>
        <p:spPr>
          <a:xfrm>
            <a:off x="4115780" y="2457212"/>
            <a:ext cx="1440000" cy="1440000"/>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feld 2">
            <a:extLst>
              <a:ext uri="{FF2B5EF4-FFF2-40B4-BE49-F238E27FC236}">
                <a16:creationId xmlns:a16="http://schemas.microsoft.com/office/drawing/2014/main" id="{07DCF564-1E72-EF19-E8BC-80082D3208C4}"/>
              </a:ext>
            </a:extLst>
          </p:cNvPr>
          <p:cNvSpPr txBox="1"/>
          <p:nvPr/>
        </p:nvSpPr>
        <p:spPr>
          <a:xfrm>
            <a:off x="2675780" y="1520788"/>
            <a:ext cx="1440000" cy="864000"/>
          </a:xfrm>
          <a:prstGeom prst="rect">
            <a:avLst/>
          </a:prstGeom>
          <a:noFill/>
        </p:spPr>
        <p:txBody>
          <a:bodyPr wrap="square" lIns="0" tIns="0" rIns="0" bIns="0" rtlCol="0" anchor="ctr" anchorCtr="0">
            <a:noAutofit/>
          </a:bodyPr>
          <a:lstStyle/>
          <a:p>
            <a:pPr algn="ctr"/>
            <a:r>
              <a:rPr lang="en-US">
                <a:solidFill>
                  <a:schemeClr val="tx2"/>
                </a:solidFill>
              </a:rPr>
              <a:t>mandatory shared service</a:t>
            </a:r>
            <a:endParaRPr lang="en-US" sz="1400">
              <a:solidFill>
                <a:schemeClr val="tx2"/>
              </a:solidFill>
            </a:endParaRPr>
          </a:p>
        </p:txBody>
      </p:sp>
      <p:sp>
        <p:nvSpPr>
          <p:cNvPr id="7" name="Textfeld 6">
            <a:extLst>
              <a:ext uri="{FF2B5EF4-FFF2-40B4-BE49-F238E27FC236}">
                <a16:creationId xmlns:a16="http://schemas.microsoft.com/office/drawing/2014/main" id="{63CF8DC1-F590-581D-84AF-B89D07879279}"/>
              </a:ext>
            </a:extLst>
          </p:cNvPr>
          <p:cNvSpPr txBox="1"/>
          <p:nvPr/>
        </p:nvSpPr>
        <p:spPr>
          <a:xfrm>
            <a:off x="4115780" y="1520788"/>
            <a:ext cx="1440000" cy="864000"/>
          </a:xfrm>
          <a:prstGeom prst="rect">
            <a:avLst/>
          </a:prstGeom>
          <a:noFill/>
        </p:spPr>
        <p:txBody>
          <a:bodyPr wrap="square" lIns="0" tIns="0" rIns="0" bIns="0" rtlCol="0" anchor="ctr" anchorCtr="0">
            <a:noAutofit/>
          </a:bodyPr>
          <a:lstStyle/>
          <a:p>
            <a:pPr algn="ctr"/>
            <a:r>
              <a:rPr lang="en-US">
                <a:solidFill>
                  <a:schemeClr val="tx2"/>
                </a:solidFill>
              </a:rPr>
              <a:t>optional shared service</a:t>
            </a:r>
          </a:p>
        </p:txBody>
      </p:sp>
    </p:spTree>
    <p:extLst>
      <p:ext uri="{BB962C8B-B14F-4D97-AF65-F5344CB8AC3E}">
        <p14:creationId xmlns:p14="http://schemas.microsoft.com/office/powerpoint/2010/main" val="749223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F7BFA-4464-306A-1077-C90472A604A4}"/>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4CFC754-1FEF-BD37-B73B-48D190F21F97}"/>
              </a:ext>
            </a:extLst>
          </p:cNvPr>
          <p:cNvGraphicFramePr>
            <a:graphicFrameLocks noChangeAspect="1"/>
          </p:cNvGraphicFramePr>
          <p:nvPr>
            <p:custDataLst>
              <p:tags r:id="rId1"/>
            </p:custDataLst>
            <p:extLst>
              <p:ext uri="{D42A27DB-BD31-4B8C-83A1-F6EECF244321}">
                <p14:modId xmlns:p14="http://schemas.microsoft.com/office/powerpoint/2010/main" val="2576753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5" name="think-cell data - do not delete" hidden="1">
                        <a:extLst>
                          <a:ext uri="{FF2B5EF4-FFF2-40B4-BE49-F238E27FC236}">
                            <a16:creationId xmlns:a16="http://schemas.microsoft.com/office/drawing/2014/main" id="{A4CFC754-1FEF-BD37-B73B-48D190F21F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EB0DF269-6BAA-23D2-334E-F2497B05FDBF}"/>
              </a:ext>
            </a:extLst>
          </p:cNvPr>
          <p:cNvSpPr>
            <a:spLocks noGrp="1"/>
          </p:cNvSpPr>
          <p:nvPr>
            <p:ph type="ctrTitle"/>
          </p:nvPr>
        </p:nvSpPr>
        <p:spPr/>
        <p:txBody>
          <a:bodyPr vert="horz"/>
          <a:lstStyle/>
          <a:p>
            <a:r>
              <a:rPr lang="en-US"/>
              <a:t>Requirement #2</a:t>
            </a:r>
            <a:br>
              <a:rPr lang="en-US"/>
            </a:br>
            <a:br>
              <a:rPr lang="en-US"/>
            </a:br>
            <a:r>
              <a:rPr lang="en-US" sz="2800"/>
              <a:t>MX-Port Conformance – Functional, interface, and conformance specification</a:t>
            </a:r>
          </a:p>
        </p:txBody>
      </p:sp>
      <p:sp>
        <p:nvSpPr>
          <p:cNvPr id="2" name="Rechteck 1">
            <a:extLst>
              <a:ext uri="{FF2B5EF4-FFF2-40B4-BE49-F238E27FC236}">
                <a16:creationId xmlns:a16="http://schemas.microsoft.com/office/drawing/2014/main" id="{90F0EFA4-8410-9BBC-0A25-DB88F944DE5A}"/>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a:solidFill>
                  <a:schemeClr val="tx1"/>
                </a:solidFill>
              </a:rPr>
              <a:t>clarification request</a:t>
            </a:r>
          </a:p>
        </p:txBody>
      </p:sp>
      <p:sp>
        <p:nvSpPr>
          <p:cNvPr id="3" name="Rechteck 2">
            <a:extLst>
              <a:ext uri="{FF2B5EF4-FFF2-40B4-BE49-F238E27FC236}">
                <a16:creationId xmlns:a16="http://schemas.microsoft.com/office/drawing/2014/main" id="{8C2474BD-FA98-DF16-C33F-4CE90F2775D0}"/>
              </a:ext>
            </a:extLst>
          </p:cNvPr>
          <p:cNvSpPr/>
          <p:nvPr/>
        </p:nvSpPr>
        <p:spPr>
          <a:xfrm>
            <a:off x="3404680" y="5229280"/>
            <a:ext cx="5760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2000">
                <a:solidFill>
                  <a:schemeClr val="tx1"/>
                </a:solidFill>
              </a:rPr>
              <a:t>clarification requests are not published externally</a:t>
            </a:r>
          </a:p>
        </p:txBody>
      </p:sp>
    </p:spTree>
    <p:extLst>
      <p:ext uri="{BB962C8B-B14F-4D97-AF65-F5344CB8AC3E}">
        <p14:creationId xmlns:p14="http://schemas.microsoft.com/office/powerpoint/2010/main" val="3058314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847E9-6E6F-F7EA-3A0E-1426CAC1ED1F}"/>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1F04290-3390-15C2-E10A-51B5A2039A6C}"/>
              </a:ext>
            </a:extLst>
          </p:cNvPr>
          <p:cNvGraphicFramePr>
            <a:graphicFrameLocks noChangeAspect="1"/>
          </p:cNvGraphicFramePr>
          <p:nvPr>
            <p:custDataLst>
              <p:tags r:id="rId1"/>
            </p:custDataLst>
            <p:extLst>
              <p:ext uri="{D42A27DB-BD31-4B8C-83A1-F6EECF244321}">
                <p14:modId xmlns:p14="http://schemas.microsoft.com/office/powerpoint/2010/main" val="2546260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31F04290-3390-15C2-E10A-51B5A2039A6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3B3863D7-1651-E6EA-4F43-A8EC8A3460A4}"/>
              </a:ext>
            </a:extLst>
          </p:cNvPr>
          <p:cNvSpPr>
            <a:spLocks noGrp="1"/>
          </p:cNvSpPr>
          <p:nvPr>
            <p:ph type="ctrTitle"/>
          </p:nvPr>
        </p:nvSpPr>
        <p:spPr/>
        <p:txBody>
          <a:bodyPr vert="horz"/>
          <a:lstStyle/>
          <a:p>
            <a:r>
              <a:rPr lang="en-US"/>
              <a:t>Requirement #3</a:t>
            </a:r>
            <a:br>
              <a:rPr lang="en-US"/>
            </a:br>
            <a:br>
              <a:rPr lang="en-US"/>
            </a:br>
            <a:r>
              <a:rPr lang="en-US" sz="2800"/>
              <a:t>MX-Port Modularity – Provision of individual constituents of FX Port by different software providers</a:t>
            </a:r>
          </a:p>
        </p:txBody>
      </p:sp>
      <p:sp>
        <p:nvSpPr>
          <p:cNvPr id="3" name="Rechteck 2">
            <a:extLst>
              <a:ext uri="{FF2B5EF4-FFF2-40B4-BE49-F238E27FC236}">
                <a16:creationId xmlns:a16="http://schemas.microsoft.com/office/drawing/2014/main" id="{48FBDCCD-A088-B216-E799-789FDB876504}"/>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a:solidFill>
                  <a:schemeClr val="tx1"/>
                </a:solidFill>
              </a:rPr>
              <a:t>quality requirement</a:t>
            </a:r>
          </a:p>
        </p:txBody>
      </p:sp>
    </p:spTree>
    <p:extLst>
      <p:ext uri="{BB962C8B-B14F-4D97-AF65-F5344CB8AC3E}">
        <p14:creationId xmlns:p14="http://schemas.microsoft.com/office/powerpoint/2010/main" val="3306053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think-cell data - do not delete" hidden="1">
            <a:extLst>
              <a:ext uri="{FF2B5EF4-FFF2-40B4-BE49-F238E27FC236}">
                <a16:creationId xmlns:a16="http://schemas.microsoft.com/office/drawing/2014/main" id="{CEF64F64-A6C4-4A4D-6077-5DC0DFC2C2FD}"/>
              </a:ext>
            </a:extLst>
          </p:cNvPr>
          <p:cNvGraphicFramePr>
            <a:graphicFrameLocks noChangeAspect="1"/>
          </p:cNvGraphicFramePr>
          <p:nvPr>
            <p:custDataLst>
              <p:tags r:id="rId1"/>
            </p:custDataLst>
            <p:extLst>
              <p:ext uri="{D42A27DB-BD31-4B8C-83A1-F6EECF244321}">
                <p14:modId xmlns:p14="http://schemas.microsoft.com/office/powerpoint/2010/main" val="2683863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90" name="think-cell data - do not delete" hidden="1">
                        <a:extLst>
                          <a:ext uri="{FF2B5EF4-FFF2-40B4-BE49-F238E27FC236}">
                            <a16:creationId xmlns:a16="http://schemas.microsoft.com/office/drawing/2014/main" id="{CEF64F64-A6C4-4A4D-6077-5DC0DFC2C2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itel 10">
            <a:extLst>
              <a:ext uri="{FF2B5EF4-FFF2-40B4-BE49-F238E27FC236}">
                <a16:creationId xmlns:a16="http://schemas.microsoft.com/office/drawing/2014/main" id="{C1C2B4C2-5237-0B8E-7432-6D60C1FAA472}"/>
              </a:ext>
            </a:extLst>
          </p:cNvPr>
          <p:cNvSpPr>
            <a:spLocks noGrp="1"/>
          </p:cNvSpPr>
          <p:nvPr>
            <p:ph type="title"/>
          </p:nvPr>
        </p:nvSpPr>
        <p:spPr>
          <a:xfrm>
            <a:off x="334962" y="260349"/>
            <a:ext cx="10053638" cy="720725"/>
          </a:xfrm>
        </p:spPr>
        <p:txBody>
          <a:bodyPr vert="horz">
            <a:normAutofit fontScale="90000"/>
          </a:bodyPr>
          <a:lstStyle/>
          <a:p>
            <a:r>
              <a:rPr lang="en-US" dirty="0"/>
              <a:t>Requirement #3: MX-Port Modularity</a:t>
            </a:r>
            <a:br>
              <a:rPr lang="en-US" dirty="0"/>
            </a:br>
            <a:r>
              <a:rPr lang="en-US" b="0" dirty="0">
                <a:solidFill>
                  <a:schemeClr val="accent2"/>
                </a:solidFill>
              </a:rPr>
              <a:t>Provision of individual constituents of MX-Port by different software providers</a:t>
            </a:r>
          </a:p>
        </p:txBody>
      </p:sp>
      <p:sp>
        <p:nvSpPr>
          <p:cNvPr id="7" name="Inhaltsplatzhalter 6">
            <a:extLst>
              <a:ext uri="{FF2B5EF4-FFF2-40B4-BE49-F238E27FC236}">
                <a16:creationId xmlns:a16="http://schemas.microsoft.com/office/drawing/2014/main" id="{208B2FCC-3C1A-6C26-25F5-8DBD966B1A1C}"/>
              </a:ext>
            </a:extLst>
          </p:cNvPr>
          <p:cNvSpPr>
            <a:spLocks noGrp="1"/>
          </p:cNvSpPr>
          <p:nvPr>
            <p:ph sz="quarter" idx="37"/>
          </p:nvPr>
        </p:nvSpPr>
        <p:spPr>
          <a:ln>
            <a:noFill/>
          </a:ln>
        </p:spPr>
        <p:txBody>
          <a:bodyPr/>
          <a:lstStyle/>
          <a:p>
            <a:r>
              <a:rPr lang="en-US"/>
              <a:t>Illustration (example)</a:t>
            </a:r>
          </a:p>
        </p:txBody>
      </p:sp>
      <p:sp>
        <p:nvSpPr>
          <p:cNvPr id="2" name="Inhaltsplatzhalter 1">
            <a:extLst>
              <a:ext uri="{FF2B5EF4-FFF2-40B4-BE49-F238E27FC236}">
                <a16:creationId xmlns:a16="http://schemas.microsoft.com/office/drawing/2014/main" id="{4A3E37AA-EBB4-BDE0-18E8-A8345309447C}"/>
              </a:ext>
            </a:extLst>
          </p:cNvPr>
          <p:cNvSpPr>
            <a:spLocks noGrp="1"/>
          </p:cNvSpPr>
          <p:nvPr>
            <p:ph sz="quarter" idx="38"/>
          </p:nvPr>
        </p:nvSpPr>
        <p:spPr>
          <a:ln>
            <a:noFill/>
          </a:ln>
        </p:spPr>
        <p:txBody>
          <a:bodyPr/>
          <a:lstStyle/>
          <a:p>
            <a:r>
              <a:rPr lang="en-US" dirty="0"/>
              <a:t>Initial situation</a:t>
            </a:r>
          </a:p>
          <a:p>
            <a:pPr lvl="1"/>
            <a:r>
              <a:rPr lang="en-US" dirty="0"/>
              <a:t>Conceptually, MX-Port is modular and consists of various constituents (MX Discovery, MX Access &amp; Usage Control, MX Gate, MX Converter, MX Adapter)</a:t>
            </a:r>
          </a:p>
          <a:p>
            <a:r>
              <a:rPr lang="en-US" dirty="0"/>
              <a:t>Problem statement</a:t>
            </a:r>
          </a:p>
          <a:p>
            <a:pPr lvl="1"/>
            <a:r>
              <a:rPr lang="en-US" dirty="0"/>
              <a:t>It shall be possible that the individual constituents can be provided from </a:t>
            </a:r>
            <a:r>
              <a:rPr lang="en-US" b="1" dirty="0"/>
              <a:t>different</a:t>
            </a:r>
            <a:r>
              <a:rPr lang="en-US" dirty="0"/>
              <a:t> software providers</a:t>
            </a:r>
          </a:p>
          <a:p>
            <a:r>
              <a:rPr lang="en-US" dirty="0"/>
              <a:t>Boundary conditions</a:t>
            </a:r>
          </a:p>
          <a:p>
            <a:pPr lvl="1"/>
            <a:r>
              <a:rPr lang="en-US" dirty="0"/>
              <a:t>The current modularization should be critically reviewed again</a:t>
            </a:r>
          </a:p>
          <a:p>
            <a:pPr lvl="2"/>
            <a:r>
              <a:rPr lang="en-US" dirty="0"/>
              <a:t>MX Access &amp; Usage Control should be renamed, because “access control” and “usage control” address different concerns and the term “usage control” has a different meaning in the general community</a:t>
            </a:r>
          </a:p>
          <a:p>
            <a:pPr lvl="1"/>
            <a:r>
              <a:rPr lang="en-US" dirty="0"/>
              <a:t>If the individual constituents are provided by different software providers, they shall be integrated into an MX-Port as part of a system integration</a:t>
            </a:r>
            <a:endParaRPr lang="de-DE" dirty="0"/>
          </a:p>
        </p:txBody>
      </p:sp>
      <p:sp>
        <p:nvSpPr>
          <p:cNvPr id="4" name="Datumsplatzhalter 3">
            <a:extLst>
              <a:ext uri="{FF2B5EF4-FFF2-40B4-BE49-F238E27FC236}">
                <a16:creationId xmlns:a16="http://schemas.microsoft.com/office/drawing/2014/main" id="{92D654BA-D4EE-D0A9-1A4A-B7054A9B9BE8}"/>
              </a:ext>
            </a:extLst>
          </p:cNvPr>
          <p:cNvSpPr>
            <a:spLocks noGrp="1"/>
          </p:cNvSpPr>
          <p:nvPr>
            <p:ph type="dt" sz="half" idx="39"/>
          </p:nvPr>
        </p:nvSpPr>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AB1A8DF0-5ED6-0CB8-4BE4-D06AED1C016C}"/>
              </a:ext>
            </a:extLst>
          </p:cNvPr>
          <p:cNvSpPr>
            <a:spLocks noGrp="1"/>
          </p:cNvSpPr>
          <p:nvPr>
            <p:ph type="sldNum" sz="quarter" idx="41"/>
          </p:nvPr>
        </p:nvSpPr>
        <p:spPr/>
        <p:txBody>
          <a:bodyPr/>
          <a:lstStyle/>
          <a:p>
            <a:fld id="{39D3A024-67FB-42E9-9126-3B9701C7D52D}" type="slidenum">
              <a:rPr lang="en-US" smtClean="0"/>
              <a:pPr/>
              <a:t>14</a:t>
            </a:fld>
            <a:endParaRPr lang="en-US"/>
          </a:p>
        </p:txBody>
      </p:sp>
      <p:sp>
        <p:nvSpPr>
          <p:cNvPr id="3" name="Rechteck 2">
            <a:extLst>
              <a:ext uri="{FF2B5EF4-FFF2-40B4-BE49-F238E27FC236}">
                <a16:creationId xmlns:a16="http://schemas.microsoft.com/office/drawing/2014/main" id="{E3D2CC4B-036F-C333-4C91-19BD27CC9B87}"/>
              </a:ext>
            </a:extLst>
          </p:cNvPr>
          <p:cNvSpPr/>
          <p:nvPr/>
        </p:nvSpPr>
        <p:spPr>
          <a:xfrm>
            <a:off x="335360" y="1664928"/>
            <a:ext cx="1727632" cy="1440020"/>
          </a:xfrm>
          <a:prstGeom prst="rect">
            <a:avLst/>
          </a:prstGeom>
          <a:solidFill>
            <a:srgbClr val="A3BAD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000000"/>
                </a:solidFill>
                <a:latin typeface="Arial" panose="020B0604020202020204"/>
              </a:rPr>
              <a:t>M</a:t>
            </a:r>
            <a:r>
              <a:rPr kumimoji="0" lang="en-US" sz="900" b="1" i="0" u="none" strike="noStrike" kern="1200" cap="none" spc="0" normalizeH="0" baseline="0" noProof="0">
                <a:ln>
                  <a:noFill/>
                </a:ln>
                <a:solidFill>
                  <a:srgbClr val="000000"/>
                </a:solidFill>
                <a:effectLst/>
                <a:uLnTx/>
                <a:uFillTx/>
                <a:latin typeface="Arial" panose="020B0604020202020204"/>
                <a:ea typeface="+mn-ea"/>
                <a:cs typeface="+mn-cs"/>
              </a:rPr>
              <a:t>X Port</a:t>
            </a:r>
          </a:p>
        </p:txBody>
      </p:sp>
      <p:sp>
        <p:nvSpPr>
          <p:cNvPr id="12" name="Rechteck 11">
            <a:extLst>
              <a:ext uri="{FF2B5EF4-FFF2-40B4-BE49-F238E27FC236}">
                <a16:creationId xmlns:a16="http://schemas.microsoft.com/office/drawing/2014/main" id="{61DA0BF8-DDE6-2DB1-11A9-6CA73FA49FE3}"/>
              </a:ext>
            </a:extLst>
          </p:cNvPr>
          <p:cNvSpPr/>
          <p:nvPr/>
        </p:nvSpPr>
        <p:spPr>
          <a:xfrm>
            <a:off x="515460" y="2924944"/>
            <a:ext cx="720000" cy="144000"/>
          </a:xfrm>
          <a:prstGeom prst="rect">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600">
                <a:solidFill>
                  <a:srgbClr val="000000">
                    <a:lumMod val="85000"/>
                    <a:lumOff val="15000"/>
                  </a:srgbClr>
                </a:solidFill>
                <a:latin typeface="Arial" panose="020B0604020202020204"/>
              </a:rPr>
              <a:t>M</a:t>
            </a:r>
            <a:r>
              <a:rPr kumimoji="0" lang="de-DE" sz="6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X Adapter</a:t>
            </a:r>
          </a:p>
        </p:txBody>
      </p:sp>
      <p:sp>
        <p:nvSpPr>
          <p:cNvPr id="13" name="Rechteck 12">
            <a:extLst>
              <a:ext uri="{FF2B5EF4-FFF2-40B4-BE49-F238E27FC236}">
                <a16:creationId xmlns:a16="http://schemas.microsoft.com/office/drawing/2014/main" id="{40658123-03F4-66EF-C078-6381AB7D5DDD}"/>
              </a:ext>
            </a:extLst>
          </p:cNvPr>
          <p:cNvSpPr/>
          <p:nvPr/>
        </p:nvSpPr>
        <p:spPr>
          <a:xfrm>
            <a:off x="1307460" y="2563776"/>
            <a:ext cx="720000" cy="144000"/>
          </a:xfrm>
          <a:prstGeom prst="rect">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600">
                <a:solidFill>
                  <a:srgbClr val="000000">
                    <a:lumMod val="85000"/>
                    <a:lumOff val="15000"/>
                  </a:srgbClr>
                </a:solidFill>
                <a:latin typeface="Arial" panose="020B0604020202020204"/>
              </a:rPr>
              <a:t>M</a:t>
            </a:r>
            <a:r>
              <a:rPr kumimoji="0" lang="de-DE" sz="6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X Converter</a:t>
            </a:r>
          </a:p>
        </p:txBody>
      </p:sp>
      <p:sp>
        <p:nvSpPr>
          <p:cNvPr id="14" name="Rechteck 13">
            <a:extLst>
              <a:ext uri="{FF2B5EF4-FFF2-40B4-BE49-F238E27FC236}">
                <a16:creationId xmlns:a16="http://schemas.microsoft.com/office/drawing/2014/main" id="{C5792D9A-3218-5C29-9AE6-36FB2156B62F}"/>
              </a:ext>
            </a:extLst>
          </p:cNvPr>
          <p:cNvSpPr/>
          <p:nvPr/>
        </p:nvSpPr>
        <p:spPr>
          <a:xfrm>
            <a:off x="1307540" y="2924928"/>
            <a:ext cx="720000" cy="144000"/>
          </a:xfrm>
          <a:prstGeom prst="rect">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600">
                <a:solidFill>
                  <a:srgbClr val="000000">
                    <a:lumMod val="85000"/>
                    <a:lumOff val="15000"/>
                  </a:srgbClr>
                </a:solidFill>
                <a:latin typeface="Arial" panose="020B0604020202020204"/>
              </a:rPr>
              <a:t>M</a:t>
            </a:r>
            <a:r>
              <a:rPr kumimoji="0" lang="de-DE" sz="6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X Adapter</a:t>
            </a:r>
          </a:p>
        </p:txBody>
      </p:sp>
      <p:cxnSp>
        <p:nvCxnSpPr>
          <p:cNvPr id="15" name="Verbinder: gewinkelt 14">
            <a:extLst>
              <a:ext uri="{FF2B5EF4-FFF2-40B4-BE49-F238E27FC236}">
                <a16:creationId xmlns:a16="http://schemas.microsoft.com/office/drawing/2014/main" id="{A108149B-4997-016A-674A-B1B13C33ABDB}"/>
              </a:ext>
            </a:extLst>
          </p:cNvPr>
          <p:cNvCxnSpPr>
            <a:cxnSpLocks/>
            <a:stCxn id="10" idx="0"/>
          </p:cNvCxnSpPr>
          <p:nvPr/>
        </p:nvCxnSpPr>
        <p:spPr>
          <a:xfrm rot="5400000" flipH="1" flipV="1">
            <a:off x="767812" y="2456192"/>
            <a:ext cx="214904" cy="296"/>
          </a:xfrm>
          <a:prstGeom prst="bentConnector3">
            <a:avLst>
              <a:gd name="adj1" fmla="val 50000"/>
            </a:avLst>
          </a:prstGeom>
          <a:ln w="19050">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Verbinder: gewinkelt 15">
            <a:extLst>
              <a:ext uri="{FF2B5EF4-FFF2-40B4-BE49-F238E27FC236}">
                <a16:creationId xmlns:a16="http://schemas.microsoft.com/office/drawing/2014/main" id="{4DB8B083-AE9D-54D3-2EC1-6A3ECF5A37BF}"/>
              </a:ext>
            </a:extLst>
          </p:cNvPr>
          <p:cNvCxnSpPr>
            <a:cxnSpLocks/>
            <a:stCxn id="13" idx="0"/>
          </p:cNvCxnSpPr>
          <p:nvPr/>
        </p:nvCxnSpPr>
        <p:spPr>
          <a:xfrm rot="5400000" flipH="1" flipV="1">
            <a:off x="1560172" y="2456152"/>
            <a:ext cx="214912" cy="336"/>
          </a:xfrm>
          <a:prstGeom prst="bentConnector3">
            <a:avLst>
              <a:gd name="adj1" fmla="val 50000"/>
            </a:avLst>
          </a:prstGeom>
          <a:ln w="19050">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Verbinder: gewinkelt 16">
            <a:extLst>
              <a:ext uri="{FF2B5EF4-FFF2-40B4-BE49-F238E27FC236}">
                <a16:creationId xmlns:a16="http://schemas.microsoft.com/office/drawing/2014/main" id="{4C53844D-E2BF-3EB7-7895-B4A05EBF5AA3}"/>
              </a:ext>
            </a:extLst>
          </p:cNvPr>
          <p:cNvCxnSpPr>
            <a:cxnSpLocks/>
            <a:stCxn id="12" idx="0"/>
            <a:endCxn id="10" idx="2"/>
          </p:cNvCxnSpPr>
          <p:nvPr/>
        </p:nvCxnSpPr>
        <p:spPr>
          <a:xfrm rot="16200000" flipV="1">
            <a:off x="766712" y="2816196"/>
            <a:ext cx="217152" cy="344"/>
          </a:xfrm>
          <a:prstGeom prst="bentConnector3">
            <a:avLst>
              <a:gd name="adj1" fmla="val 50000"/>
            </a:avLst>
          </a:prstGeom>
          <a:ln w="19050">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Verbinder: gewinkelt 17">
            <a:extLst>
              <a:ext uri="{FF2B5EF4-FFF2-40B4-BE49-F238E27FC236}">
                <a16:creationId xmlns:a16="http://schemas.microsoft.com/office/drawing/2014/main" id="{DA99D53B-00F5-55F9-EEC6-676C4735284B}"/>
              </a:ext>
            </a:extLst>
          </p:cNvPr>
          <p:cNvCxnSpPr>
            <a:cxnSpLocks/>
            <a:stCxn id="14" idx="0"/>
            <a:endCxn id="13" idx="2"/>
          </p:cNvCxnSpPr>
          <p:nvPr/>
        </p:nvCxnSpPr>
        <p:spPr>
          <a:xfrm rot="16200000" flipV="1">
            <a:off x="1558924" y="2816312"/>
            <a:ext cx="217152" cy="80"/>
          </a:xfrm>
          <a:prstGeom prst="bentConnector3">
            <a:avLst>
              <a:gd name="adj1" fmla="val 50000"/>
            </a:avLst>
          </a:prstGeom>
          <a:ln w="19050">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Verbinder: gewinkelt 18">
            <a:extLst>
              <a:ext uri="{FF2B5EF4-FFF2-40B4-BE49-F238E27FC236}">
                <a16:creationId xmlns:a16="http://schemas.microsoft.com/office/drawing/2014/main" id="{2F937E81-A3F0-DF72-9C97-94B867E1108A}"/>
              </a:ext>
            </a:extLst>
          </p:cNvPr>
          <p:cNvCxnSpPr>
            <a:cxnSpLocks/>
            <a:stCxn id="20" idx="0"/>
            <a:endCxn id="8" idx="1"/>
          </p:cNvCxnSpPr>
          <p:nvPr/>
        </p:nvCxnSpPr>
        <p:spPr>
          <a:xfrm rot="5400000" flipH="1" flipV="1">
            <a:off x="371460" y="1916848"/>
            <a:ext cx="143892" cy="144092"/>
          </a:xfrm>
          <a:prstGeom prst="bentConnector2">
            <a:avLst/>
          </a:prstGeom>
          <a:ln w="190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0" name="Rechteck 19">
            <a:extLst>
              <a:ext uri="{FF2B5EF4-FFF2-40B4-BE49-F238E27FC236}">
                <a16:creationId xmlns:a16="http://schemas.microsoft.com/office/drawing/2014/main" id="{03B767E8-87D6-4A75-6DF1-EB6DB3BEE4D5}"/>
              </a:ext>
            </a:extLst>
          </p:cNvPr>
          <p:cNvSpPr/>
          <p:nvPr/>
        </p:nvSpPr>
        <p:spPr>
          <a:xfrm>
            <a:off x="335360" y="2060840"/>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Verbinder: gewinkelt 20">
            <a:extLst>
              <a:ext uri="{FF2B5EF4-FFF2-40B4-BE49-F238E27FC236}">
                <a16:creationId xmlns:a16="http://schemas.microsoft.com/office/drawing/2014/main" id="{2347AACC-DCC9-0566-0BC5-2F3EEBA4F4CF}"/>
              </a:ext>
            </a:extLst>
          </p:cNvPr>
          <p:cNvCxnSpPr>
            <a:cxnSpLocks/>
            <a:stCxn id="6" idx="1"/>
            <a:endCxn id="20" idx="2"/>
          </p:cNvCxnSpPr>
          <p:nvPr/>
        </p:nvCxnSpPr>
        <p:spPr>
          <a:xfrm rot="10800000">
            <a:off x="371360" y="2132840"/>
            <a:ext cx="144012" cy="142928"/>
          </a:xfrm>
          <a:prstGeom prst="bentConnector2">
            <a:avLst/>
          </a:prstGeom>
          <a:ln w="19050">
            <a:solidFill>
              <a:schemeClr val="tx1"/>
            </a:solidFill>
            <a:headEnd type="triangle"/>
            <a:tailEnd type="none" w="med" len="med"/>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EC4B6C9E-2462-720A-CAFF-DC61A35C9125}"/>
              </a:ext>
            </a:extLst>
          </p:cNvPr>
          <p:cNvCxnSpPr>
            <a:cxnSpLocks/>
            <a:stCxn id="20" idx="2"/>
            <a:endCxn id="20" idx="0"/>
          </p:cNvCxnSpPr>
          <p:nvPr/>
        </p:nvCxnSpPr>
        <p:spPr>
          <a:xfrm flipV="1">
            <a:off x="371360" y="2060840"/>
            <a:ext cx="0" cy="72000"/>
          </a:xfrm>
          <a:prstGeom prst="line">
            <a:avLst/>
          </a:prstGeom>
          <a:ln w="19050">
            <a:solidFill>
              <a:schemeClr val="tx1"/>
            </a:solidFill>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3" name="Verbinder: gewinkelt 22">
            <a:extLst>
              <a:ext uri="{FF2B5EF4-FFF2-40B4-BE49-F238E27FC236}">
                <a16:creationId xmlns:a16="http://schemas.microsoft.com/office/drawing/2014/main" id="{91AA7434-79F6-8A52-315A-1CC60474EB61}"/>
              </a:ext>
            </a:extLst>
          </p:cNvPr>
          <p:cNvCxnSpPr>
            <a:cxnSpLocks/>
            <a:stCxn id="25" idx="0"/>
            <a:endCxn id="12" idx="2"/>
          </p:cNvCxnSpPr>
          <p:nvPr/>
        </p:nvCxnSpPr>
        <p:spPr>
          <a:xfrm rot="5400000" flipH="1" flipV="1">
            <a:off x="767420" y="3176976"/>
            <a:ext cx="216072" cy="8"/>
          </a:xfrm>
          <a:prstGeom prst="bentConnector3">
            <a:avLst>
              <a:gd name="adj1" fmla="val 50000"/>
            </a:avLst>
          </a:prstGeom>
          <a:ln w="19050">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Verbinder: gewinkelt 23">
            <a:extLst>
              <a:ext uri="{FF2B5EF4-FFF2-40B4-BE49-F238E27FC236}">
                <a16:creationId xmlns:a16="http://schemas.microsoft.com/office/drawing/2014/main" id="{CF625EC1-4ADF-6E7A-3FAC-5AB5A09E8C0F}"/>
              </a:ext>
            </a:extLst>
          </p:cNvPr>
          <p:cNvCxnSpPr>
            <a:cxnSpLocks/>
            <a:endCxn id="14" idx="2"/>
          </p:cNvCxnSpPr>
          <p:nvPr/>
        </p:nvCxnSpPr>
        <p:spPr>
          <a:xfrm rot="16200000" flipV="1">
            <a:off x="1559676" y="3176792"/>
            <a:ext cx="216024" cy="296"/>
          </a:xfrm>
          <a:prstGeom prst="bentConnector3">
            <a:avLst>
              <a:gd name="adj1" fmla="val 50000"/>
            </a:avLst>
          </a:prstGeom>
          <a:ln w="19050">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488533E6-9E65-26F0-40A5-26C6255853F5}"/>
              </a:ext>
            </a:extLst>
          </p:cNvPr>
          <p:cNvSpPr/>
          <p:nvPr/>
        </p:nvSpPr>
        <p:spPr>
          <a:xfrm>
            <a:off x="515452" y="3285016"/>
            <a:ext cx="720000" cy="432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
                <a:srgbClr val="009999"/>
              </a:buClr>
              <a:buSzTx/>
              <a:buFontTx/>
              <a:buNone/>
              <a:tabLst/>
              <a:defRPr/>
            </a:pPr>
            <a:r>
              <a:rPr lang="en-US" sz="900" kern="0">
                <a:solidFill>
                  <a:srgbClr val="000000"/>
                </a:solidFill>
                <a:latin typeface="Arial"/>
              </a:rPr>
              <a:t>business</a:t>
            </a:r>
            <a:r>
              <a:rPr kumimoji="0" lang="en-US" sz="900" b="0" i="0" u="none" strike="noStrike" kern="0" cap="none" spc="0" normalizeH="0" baseline="0" noProof="0">
                <a:ln>
                  <a:noFill/>
                </a:ln>
                <a:solidFill>
                  <a:srgbClr val="000000"/>
                </a:solidFill>
                <a:effectLst/>
                <a:uLnTx/>
                <a:uFillTx/>
                <a:latin typeface="Arial"/>
                <a:ea typeface="+mn-ea"/>
                <a:cs typeface="+mn-cs"/>
              </a:rPr>
              <a:t> / legacy</a:t>
            </a:r>
          </a:p>
          <a:p>
            <a:pPr marL="0" marR="0" lvl="0" indent="0" algn="ctr" defTabSz="914400" rtl="0" eaLnBrk="1" fontAlgn="auto" latinLnBrk="0" hangingPunct="1">
              <a:lnSpc>
                <a:spcPct val="100000"/>
              </a:lnSpc>
              <a:spcBef>
                <a:spcPts val="0"/>
              </a:spcBef>
              <a:spcAft>
                <a:spcPts val="0"/>
              </a:spcAft>
              <a:buClr>
                <a:srgbClr val="009999"/>
              </a:buClr>
              <a:buSzTx/>
              <a:buFontTx/>
              <a:buNone/>
              <a:tabLst/>
              <a:defRPr/>
            </a:pPr>
            <a:r>
              <a:rPr kumimoji="0" lang="en-US" sz="900" b="0" i="0" u="none" strike="noStrike" kern="0" cap="none" spc="0" normalizeH="0" baseline="0" noProof="0">
                <a:ln>
                  <a:noFill/>
                </a:ln>
                <a:solidFill>
                  <a:srgbClr val="000000"/>
                </a:solidFill>
                <a:effectLst/>
                <a:uLnTx/>
                <a:uFillTx/>
                <a:latin typeface="Arial"/>
                <a:ea typeface="+mn-ea"/>
                <a:cs typeface="+mn-cs"/>
              </a:rPr>
              <a:t>application</a:t>
            </a:r>
          </a:p>
        </p:txBody>
      </p:sp>
      <p:cxnSp>
        <p:nvCxnSpPr>
          <p:cNvPr id="26" name="Gerader Verbinder 25">
            <a:extLst>
              <a:ext uri="{FF2B5EF4-FFF2-40B4-BE49-F238E27FC236}">
                <a16:creationId xmlns:a16="http://schemas.microsoft.com/office/drawing/2014/main" id="{B7478A2C-6AC2-1312-5716-EA6BE11CBE14}"/>
              </a:ext>
            </a:extLst>
          </p:cNvPr>
          <p:cNvCxnSpPr>
            <a:cxnSpLocks/>
          </p:cNvCxnSpPr>
          <p:nvPr/>
        </p:nvCxnSpPr>
        <p:spPr>
          <a:xfrm>
            <a:off x="515378" y="3285016"/>
            <a:ext cx="720034"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322F094B-69FC-AD46-2DB0-48B4F290AB19}"/>
              </a:ext>
            </a:extLst>
          </p:cNvPr>
          <p:cNvCxnSpPr>
            <a:cxnSpLocks/>
          </p:cNvCxnSpPr>
          <p:nvPr/>
        </p:nvCxnSpPr>
        <p:spPr>
          <a:xfrm>
            <a:off x="515379" y="3285016"/>
            <a:ext cx="0" cy="43198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0D441734-2C10-F894-1B15-1B562E95D971}"/>
              </a:ext>
            </a:extLst>
          </p:cNvPr>
          <p:cNvCxnSpPr>
            <a:cxnSpLocks/>
          </p:cNvCxnSpPr>
          <p:nvPr/>
        </p:nvCxnSpPr>
        <p:spPr>
          <a:xfrm>
            <a:off x="515332" y="3717000"/>
            <a:ext cx="72008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0FFD2277-970B-C6C5-6289-A5242DD4ABAD}"/>
              </a:ext>
            </a:extLst>
          </p:cNvPr>
          <p:cNvCxnSpPr>
            <a:cxnSpLocks/>
          </p:cNvCxnSpPr>
          <p:nvPr/>
        </p:nvCxnSpPr>
        <p:spPr>
          <a:xfrm>
            <a:off x="1235412" y="3284952"/>
            <a:ext cx="0" cy="43206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0" name="Rechteck 29">
            <a:extLst>
              <a:ext uri="{FF2B5EF4-FFF2-40B4-BE49-F238E27FC236}">
                <a16:creationId xmlns:a16="http://schemas.microsoft.com/office/drawing/2014/main" id="{4780905D-9F45-2938-E1C3-F563F32C2E43}"/>
              </a:ext>
            </a:extLst>
          </p:cNvPr>
          <p:cNvSpPr/>
          <p:nvPr/>
        </p:nvSpPr>
        <p:spPr>
          <a:xfrm>
            <a:off x="1307540" y="3285032"/>
            <a:ext cx="720000" cy="432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
                <a:srgbClr val="009999"/>
              </a:buClr>
              <a:buSzTx/>
              <a:buFontTx/>
              <a:buNone/>
              <a:tabLst/>
              <a:defRPr/>
            </a:pPr>
            <a:r>
              <a:rPr lang="en-US" sz="900" kern="0">
                <a:solidFill>
                  <a:srgbClr val="000000"/>
                </a:solidFill>
                <a:latin typeface="Arial"/>
              </a:rPr>
              <a:t>business</a:t>
            </a:r>
            <a:r>
              <a:rPr kumimoji="0" lang="en-US" sz="900" b="0" i="0" u="none" strike="noStrike" kern="0" cap="none" spc="0" normalizeH="0" baseline="0" noProof="0">
                <a:ln>
                  <a:noFill/>
                </a:ln>
                <a:solidFill>
                  <a:srgbClr val="000000"/>
                </a:solidFill>
                <a:effectLst/>
                <a:uLnTx/>
                <a:uFillTx/>
                <a:latin typeface="Arial"/>
                <a:ea typeface="+mn-ea"/>
                <a:cs typeface="+mn-cs"/>
              </a:rPr>
              <a:t> / legacy</a:t>
            </a:r>
          </a:p>
          <a:p>
            <a:pPr marL="0" marR="0" lvl="0" indent="0" algn="ctr" defTabSz="914400" rtl="0" eaLnBrk="1" fontAlgn="auto" latinLnBrk="0" hangingPunct="1">
              <a:lnSpc>
                <a:spcPct val="100000"/>
              </a:lnSpc>
              <a:spcBef>
                <a:spcPts val="0"/>
              </a:spcBef>
              <a:spcAft>
                <a:spcPts val="0"/>
              </a:spcAft>
              <a:buClr>
                <a:srgbClr val="009999"/>
              </a:buClr>
              <a:buSzTx/>
              <a:buFontTx/>
              <a:buNone/>
              <a:tabLst/>
              <a:defRPr/>
            </a:pPr>
            <a:r>
              <a:rPr kumimoji="0" lang="en-US" sz="900" b="0" i="0" u="none" strike="noStrike" kern="0" cap="none" spc="0" normalizeH="0" baseline="0" noProof="0">
                <a:ln>
                  <a:noFill/>
                </a:ln>
                <a:solidFill>
                  <a:srgbClr val="000000"/>
                </a:solidFill>
                <a:effectLst/>
                <a:uLnTx/>
                <a:uFillTx/>
                <a:latin typeface="Arial"/>
                <a:ea typeface="+mn-ea"/>
                <a:cs typeface="+mn-cs"/>
              </a:rPr>
              <a:t>application</a:t>
            </a:r>
          </a:p>
        </p:txBody>
      </p:sp>
      <p:cxnSp>
        <p:nvCxnSpPr>
          <p:cNvPr id="31" name="Gerader Verbinder 30">
            <a:extLst>
              <a:ext uri="{FF2B5EF4-FFF2-40B4-BE49-F238E27FC236}">
                <a16:creationId xmlns:a16="http://schemas.microsoft.com/office/drawing/2014/main" id="{9D75E2CC-9D36-FCB5-40B5-2471DCD1E8E5}"/>
              </a:ext>
            </a:extLst>
          </p:cNvPr>
          <p:cNvCxnSpPr>
            <a:cxnSpLocks/>
          </p:cNvCxnSpPr>
          <p:nvPr/>
        </p:nvCxnSpPr>
        <p:spPr>
          <a:xfrm>
            <a:off x="1307466" y="3285032"/>
            <a:ext cx="720034"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F7874885-9344-CB22-6800-47541BA53F10}"/>
              </a:ext>
            </a:extLst>
          </p:cNvPr>
          <p:cNvCxnSpPr>
            <a:cxnSpLocks/>
          </p:cNvCxnSpPr>
          <p:nvPr/>
        </p:nvCxnSpPr>
        <p:spPr>
          <a:xfrm>
            <a:off x="1307467" y="3285032"/>
            <a:ext cx="0" cy="43198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3E5A1306-1A26-B0D7-7581-71BFBF35DDE0}"/>
              </a:ext>
            </a:extLst>
          </p:cNvPr>
          <p:cNvCxnSpPr>
            <a:cxnSpLocks/>
          </p:cNvCxnSpPr>
          <p:nvPr/>
        </p:nvCxnSpPr>
        <p:spPr>
          <a:xfrm>
            <a:off x="1307420" y="3717016"/>
            <a:ext cx="72008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B440275F-BAFF-ECBF-70FE-BE95E618B00A}"/>
              </a:ext>
            </a:extLst>
          </p:cNvPr>
          <p:cNvCxnSpPr>
            <a:cxnSpLocks/>
          </p:cNvCxnSpPr>
          <p:nvPr/>
        </p:nvCxnSpPr>
        <p:spPr>
          <a:xfrm>
            <a:off x="2027500" y="3284968"/>
            <a:ext cx="0" cy="43206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0CDDC5D6-8520-C86E-D354-2196D283948F}"/>
              </a:ext>
            </a:extLst>
          </p:cNvPr>
          <p:cNvSpPr/>
          <p:nvPr/>
        </p:nvSpPr>
        <p:spPr>
          <a:xfrm>
            <a:off x="2567128" y="1664788"/>
            <a:ext cx="1728072" cy="1440020"/>
          </a:xfrm>
          <a:prstGeom prst="rect">
            <a:avLst/>
          </a:prstGeom>
          <a:solidFill>
            <a:srgbClr val="A3BAD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000000"/>
                </a:solidFill>
                <a:latin typeface="Arial" panose="020B0604020202020204"/>
              </a:rPr>
              <a:t>M</a:t>
            </a:r>
            <a:r>
              <a:rPr kumimoji="0" lang="en-US" sz="900" b="1" i="0" u="none" strike="noStrike" kern="1200" cap="none" spc="0" normalizeH="0" baseline="0" noProof="0">
                <a:ln>
                  <a:noFill/>
                </a:ln>
                <a:solidFill>
                  <a:srgbClr val="000000"/>
                </a:solidFill>
                <a:effectLst/>
                <a:uLnTx/>
                <a:uFillTx/>
                <a:latin typeface="Arial" panose="020B0604020202020204"/>
                <a:ea typeface="+mn-ea"/>
                <a:cs typeface="+mn-cs"/>
              </a:rPr>
              <a:t>X Port</a:t>
            </a:r>
          </a:p>
        </p:txBody>
      </p:sp>
      <p:sp>
        <p:nvSpPr>
          <p:cNvPr id="41" name="Rechteck 40">
            <a:extLst>
              <a:ext uri="{FF2B5EF4-FFF2-40B4-BE49-F238E27FC236}">
                <a16:creationId xmlns:a16="http://schemas.microsoft.com/office/drawing/2014/main" id="{D647D89E-9242-3286-7A1C-9DE09ECC524C}"/>
              </a:ext>
            </a:extLst>
          </p:cNvPr>
          <p:cNvSpPr/>
          <p:nvPr/>
        </p:nvSpPr>
        <p:spPr>
          <a:xfrm>
            <a:off x="3396244" y="2563636"/>
            <a:ext cx="720000" cy="144000"/>
          </a:xfrm>
          <a:prstGeom prst="rect">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600">
                <a:solidFill>
                  <a:srgbClr val="000000">
                    <a:lumMod val="85000"/>
                    <a:lumOff val="15000"/>
                  </a:srgbClr>
                </a:solidFill>
                <a:latin typeface="Arial" panose="020B0604020202020204"/>
              </a:rPr>
              <a:t>M</a:t>
            </a:r>
            <a:r>
              <a:rPr kumimoji="0" lang="de-DE" sz="6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X Converter</a:t>
            </a:r>
          </a:p>
        </p:txBody>
      </p:sp>
      <p:sp>
        <p:nvSpPr>
          <p:cNvPr id="42" name="Rechteck 41">
            <a:extLst>
              <a:ext uri="{FF2B5EF4-FFF2-40B4-BE49-F238E27FC236}">
                <a16:creationId xmlns:a16="http://schemas.microsoft.com/office/drawing/2014/main" id="{5AE167F5-FB05-792E-0A72-A1120BE8B540}"/>
              </a:ext>
            </a:extLst>
          </p:cNvPr>
          <p:cNvSpPr/>
          <p:nvPr/>
        </p:nvSpPr>
        <p:spPr>
          <a:xfrm>
            <a:off x="3396324" y="2924788"/>
            <a:ext cx="720000" cy="144000"/>
          </a:xfrm>
          <a:prstGeom prst="rect">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600">
                <a:solidFill>
                  <a:srgbClr val="000000">
                    <a:lumMod val="85000"/>
                    <a:lumOff val="15000"/>
                  </a:srgbClr>
                </a:solidFill>
                <a:latin typeface="Arial" panose="020B0604020202020204"/>
              </a:rPr>
              <a:t>M</a:t>
            </a:r>
            <a:r>
              <a:rPr kumimoji="0" lang="de-DE" sz="6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X Adapter</a:t>
            </a:r>
          </a:p>
        </p:txBody>
      </p:sp>
      <p:cxnSp>
        <p:nvCxnSpPr>
          <p:cNvPr id="43" name="Verbinder: gewinkelt 42">
            <a:extLst>
              <a:ext uri="{FF2B5EF4-FFF2-40B4-BE49-F238E27FC236}">
                <a16:creationId xmlns:a16="http://schemas.microsoft.com/office/drawing/2014/main" id="{EABE19B5-F5E2-AB7B-D099-1164780FFE1C}"/>
              </a:ext>
            </a:extLst>
          </p:cNvPr>
          <p:cNvCxnSpPr>
            <a:cxnSpLocks/>
            <a:stCxn id="39" idx="0"/>
          </p:cNvCxnSpPr>
          <p:nvPr/>
        </p:nvCxnSpPr>
        <p:spPr>
          <a:xfrm rot="5400000" flipH="1" flipV="1">
            <a:off x="2856596" y="2456052"/>
            <a:ext cx="214904" cy="296"/>
          </a:xfrm>
          <a:prstGeom prst="bentConnector3">
            <a:avLst>
              <a:gd name="adj1" fmla="val 50000"/>
            </a:avLst>
          </a:prstGeom>
          <a:ln w="19050">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Verbinder: gewinkelt 43">
            <a:extLst>
              <a:ext uri="{FF2B5EF4-FFF2-40B4-BE49-F238E27FC236}">
                <a16:creationId xmlns:a16="http://schemas.microsoft.com/office/drawing/2014/main" id="{4E2A0D19-11A5-8FC6-50D8-4CB95B8BC2F2}"/>
              </a:ext>
            </a:extLst>
          </p:cNvPr>
          <p:cNvCxnSpPr>
            <a:cxnSpLocks/>
            <a:stCxn id="41" idx="0"/>
          </p:cNvCxnSpPr>
          <p:nvPr/>
        </p:nvCxnSpPr>
        <p:spPr>
          <a:xfrm rot="5400000" flipH="1" flipV="1">
            <a:off x="3648956" y="2456012"/>
            <a:ext cx="214912" cy="336"/>
          </a:xfrm>
          <a:prstGeom prst="bentConnector3">
            <a:avLst>
              <a:gd name="adj1" fmla="val 50000"/>
            </a:avLst>
          </a:prstGeom>
          <a:ln w="19050">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Verbinder: gewinkelt 44">
            <a:extLst>
              <a:ext uri="{FF2B5EF4-FFF2-40B4-BE49-F238E27FC236}">
                <a16:creationId xmlns:a16="http://schemas.microsoft.com/office/drawing/2014/main" id="{39A0E22A-27D3-5FF7-D618-ECE8185395C1}"/>
              </a:ext>
            </a:extLst>
          </p:cNvPr>
          <p:cNvCxnSpPr>
            <a:cxnSpLocks/>
            <a:stCxn id="40" idx="0"/>
            <a:endCxn id="39" idx="2"/>
          </p:cNvCxnSpPr>
          <p:nvPr/>
        </p:nvCxnSpPr>
        <p:spPr>
          <a:xfrm rot="16200000" flipV="1">
            <a:off x="2855364" y="2816188"/>
            <a:ext cx="217152" cy="80"/>
          </a:xfrm>
          <a:prstGeom prst="bentConnector3">
            <a:avLst>
              <a:gd name="adj1" fmla="val 50000"/>
            </a:avLst>
          </a:prstGeom>
          <a:ln w="19050">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Verbinder: gewinkelt 45">
            <a:extLst>
              <a:ext uri="{FF2B5EF4-FFF2-40B4-BE49-F238E27FC236}">
                <a16:creationId xmlns:a16="http://schemas.microsoft.com/office/drawing/2014/main" id="{70760C12-3F41-CCB9-E8EC-7BCF3D82B1D1}"/>
              </a:ext>
            </a:extLst>
          </p:cNvPr>
          <p:cNvCxnSpPr>
            <a:cxnSpLocks/>
            <a:stCxn id="42" idx="0"/>
            <a:endCxn id="41" idx="2"/>
          </p:cNvCxnSpPr>
          <p:nvPr/>
        </p:nvCxnSpPr>
        <p:spPr>
          <a:xfrm rot="16200000" flipV="1">
            <a:off x="3647708" y="2816172"/>
            <a:ext cx="217152" cy="80"/>
          </a:xfrm>
          <a:prstGeom prst="bentConnector3">
            <a:avLst>
              <a:gd name="adj1" fmla="val 50000"/>
            </a:avLst>
          </a:prstGeom>
          <a:ln w="19050">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Verbinder: gewinkelt 46">
            <a:extLst>
              <a:ext uri="{FF2B5EF4-FFF2-40B4-BE49-F238E27FC236}">
                <a16:creationId xmlns:a16="http://schemas.microsoft.com/office/drawing/2014/main" id="{539A1D7D-3F28-A192-D27B-EE8D80797666}"/>
              </a:ext>
            </a:extLst>
          </p:cNvPr>
          <p:cNvCxnSpPr>
            <a:cxnSpLocks/>
            <a:stCxn id="48" idx="0"/>
            <a:endCxn id="38" idx="3"/>
          </p:cNvCxnSpPr>
          <p:nvPr/>
        </p:nvCxnSpPr>
        <p:spPr>
          <a:xfrm rot="16200000" flipV="1">
            <a:off x="4151462" y="2061610"/>
            <a:ext cx="73112" cy="143548"/>
          </a:xfrm>
          <a:prstGeom prst="bentConnector2">
            <a:avLst/>
          </a:prstGeom>
          <a:ln w="190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8" name="Rechteck 47">
            <a:extLst>
              <a:ext uri="{FF2B5EF4-FFF2-40B4-BE49-F238E27FC236}">
                <a16:creationId xmlns:a16="http://schemas.microsoft.com/office/drawing/2014/main" id="{68DFE32D-932F-4BD8-04E8-97DAAD6BE6B7}"/>
              </a:ext>
            </a:extLst>
          </p:cNvPr>
          <p:cNvSpPr/>
          <p:nvPr/>
        </p:nvSpPr>
        <p:spPr>
          <a:xfrm>
            <a:off x="4223792" y="2169940"/>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9" name="Verbinder: gewinkelt 48">
            <a:extLst>
              <a:ext uri="{FF2B5EF4-FFF2-40B4-BE49-F238E27FC236}">
                <a16:creationId xmlns:a16="http://schemas.microsoft.com/office/drawing/2014/main" id="{8598761E-91A9-F439-F9D0-25E61DE429A6}"/>
              </a:ext>
            </a:extLst>
          </p:cNvPr>
          <p:cNvCxnSpPr>
            <a:cxnSpLocks/>
            <a:stCxn id="36" idx="3"/>
            <a:endCxn id="48" idx="2"/>
          </p:cNvCxnSpPr>
          <p:nvPr/>
        </p:nvCxnSpPr>
        <p:spPr>
          <a:xfrm flipV="1">
            <a:off x="4116156" y="2241940"/>
            <a:ext cx="143636" cy="33688"/>
          </a:xfrm>
          <a:prstGeom prst="bentConnector2">
            <a:avLst/>
          </a:prstGeom>
          <a:ln w="19050">
            <a:solidFill>
              <a:schemeClr val="tx1"/>
            </a:solidFill>
            <a:headEnd type="triangle"/>
            <a:tailEnd type="none" w="med" len="med"/>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CB39F9BA-E353-D28C-96A7-9A7FA012BB9C}"/>
              </a:ext>
            </a:extLst>
          </p:cNvPr>
          <p:cNvCxnSpPr>
            <a:cxnSpLocks/>
            <a:stCxn id="48" idx="2"/>
            <a:endCxn id="48" idx="0"/>
          </p:cNvCxnSpPr>
          <p:nvPr/>
        </p:nvCxnSpPr>
        <p:spPr>
          <a:xfrm flipV="1">
            <a:off x="4259792" y="2169940"/>
            <a:ext cx="0" cy="72000"/>
          </a:xfrm>
          <a:prstGeom prst="line">
            <a:avLst/>
          </a:prstGeom>
          <a:ln w="19050">
            <a:solidFill>
              <a:schemeClr val="tx1"/>
            </a:solidFill>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1" name="Verbinder: gewinkelt 50">
            <a:extLst>
              <a:ext uri="{FF2B5EF4-FFF2-40B4-BE49-F238E27FC236}">
                <a16:creationId xmlns:a16="http://schemas.microsoft.com/office/drawing/2014/main" id="{18906A45-FB3A-6994-0E1E-126940D6EC5D}"/>
              </a:ext>
            </a:extLst>
          </p:cNvPr>
          <p:cNvCxnSpPr>
            <a:cxnSpLocks/>
            <a:stCxn id="53" idx="0"/>
            <a:endCxn id="40" idx="2"/>
          </p:cNvCxnSpPr>
          <p:nvPr/>
        </p:nvCxnSpPr>
        <p:spPr>
          <a:xfrm rot="16200000" flipV="1">
            <a:off x="2856072" y="3176712"/>
            <a:ext cx="216072" cy="256"/>
          </a:xfrm>
          <a:prstGeom prst="bentConnector3">
            <a:avLst>
              <a:gd name="adj1" fmla="val 50000"/>
            </a:avLst>
          </a:prstGeom>
          <a:ln w="19050">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Verbinder: gewinkelt 51">
            <a:extLst>
              <a:ext uri="{FF2B5EF4-FFF2-40B4-BE49-F238E27FC236}">
                <a16:creationId xmlns:a16="http://schemas.microsoft.com/office/drawing/2014/main" id="{0015D4BD-B95C-E1DA-1D09-ADBA89B1D118}"/>
              </a:ext>
            </a:extLst>
          </p:cNvPr>
          <p:cNvCxnSpPr>
            <a:cxnSpLocks/>
            <a:endCxn id="42" idx="2"/>
          </p:cNvCxnSpPr>
          <p:nvPr/>
        </p:nvCxnSpPr>
        <p:spPr>
          <a:xfrm rot="16200000" flipV="1">
            <a:off x="3648460" y="3176652"/>
            <a:ext cx="216024" cy="296"/>
          </a:xfrm>
          <a:prstGeom prst="bentConnector3">
            <a:avLst>
              <a:gd name="adj1" fmla="val 50000"/>
            </a:avLst>
          </a:prstGeom>
          <a:ln w="19050">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53" name="Rechteck 52">
            <a:extLst>
              <a:ext uri="{FF2B5EF4-FFF2-40B4-BE49-F238E27FC236}">
                <a16:creationId xmlns:a16="http://schemas.microsoft.com/office/drawing/2014/main" id="{C5E8F41F-188B-A735-6361-B124C49F117D}"/>
              </a:ext>
            </a:extLst>
          </p:cNvPr>
          <p:cNvSpPr/>
          <p:nvPr/>
        </p:nvSpPr>
        <p:spPr>
          <a:xfrm>
            <a:off x="2604236" y="3284876"/>
            <a:ext cx="720000" cy="432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
                <a:srgbClr val="009999"/>
              </a:buClr>
              <a:buSzTx/>
              <a:buFontTx/>
              <a:buNone/>
              <a:tabLst/>
              <a:defRPr/>
            </a:pPr>
            <a:r>
              <a:rPr lang="en-US" sz="900" kern="0">
                <a:solidFill>
                  <a:srgbClr val="000000"/>
                </a:solidFill>
                <a:latin typeface="Arial"/>
              </a:rPr>
              <a:t>business</a:t>
            </a:r>
            <a:r>
              <a:rPr kumimoji="0" lang="en-US" sz="900" b="0" i="0" u="none" strike="noStrike" kern="0" cap="none" spc="0" normalizeH="0" baseline="0" noProof="0">
                <a:ln>
                  <a:noFill/>
                </a:ln>
                <a:solidFill>
                  <a:srgbClr val="000000"/>
                </a:solidFill>
                <a:effectLst/>
                <a:uLnTx/>
                <a:uFillTx/>
                <a:latin typeface="Arial"/>
                <a:ea typeface="+mn-ea"/>
                <a:cs typeface="+mn-cs"/>
              </a:rPr>
              <a:t> / legacy</a:t>
            </a:r>
          </a:p>
          <a:p>
            <a:pPr marL="0" marR="0" lvl="0" indent="0" algn="ctr" defTabSz="914400" rtl="0" eaLnBrk="1" fontAlgn="auto" latinLnBrk="0" hangingPunct="1">
              <a:lnSpc>
                <a:spcPct val="100000"/>
              </a:lnSpc>
              <a:spcBef>
                <a:spcPts val="0"/>
              </a:spcBef>
              <a:spcAft>
                <a:spcPts val="0"/>
              </a:spcAft>
              <a:buClr>
                <a:srgbClr val="009999"/>
              </a:buClr>
              <a:buSzTx/>
              <a:buFontTx/>
              <a:buNone/>
              <a:tabLst/>
              <a:defRPr/>
            </a:pPr>
            <a:r>
              <a:rPr kumimoji="0" lang="en-US" sz="900" b="0" i="0" u="none" strike="noStrike" kern="0" cap="none" spc="0" normalizeH="0" baseline="0" noProof="0">
                <a:ln>
                  <a:noFill/>
                </a:ln>
                <a:solidFill>
                  <a:srgbClr val="000000"/>
                </a:solidFill>
                <a:effectLst/>
                <a:uLnTx/>
                <a:uFillTx/>
                <a:latin typeface="Arial"/>
                <a:ea typeface="+mn-ea"/>
                <a:cs typeface="+mn-cs"/>
              </a:rPr>
              <a:t>application</a:t>
            </a:r>
          </a:p>
        </p:txBody>
      </p:sp>
      <p:cxnSp>
        <p:nvCxnSpPr>
          <p:cNvPr id="54" name="Gerader Verbinder 53">
            <a:extLst>
              <a:ext uri="{FF2B5EF4-FFF2-40B4-BE49-F238E27FC236}">
                <a16:creationId xmlns:a16="http://schemas.microsoft.com/office/drawing/2014/main" id="{B2483546-0BF3-CD1E-2224-C26F0EC294B2}"/>
              </a:ext>
            </a:extLst>
          </p:cNvPr>
          <p:cNvCxnSpPr>
            <a:cxnSpLocks/>
          </p:cNvCxnSpPr>
          <p:nvPr/>
        </p:nvCxnSpPr>
        <p:spPr>
          <a:xfrm>
            <a:off x="2604162" y="3284876"/>
            <a:ext cx="720034"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89890821-E7DB-6050-C5A6-8EEFE300B3E6}"/>
              </a:ext>
            </a:extLst>
          </p:cNvPr>
          <p:cNvCxnSpPr>
            <a:cxnSpLocks/>
          </p:cNvCxnSpPr>
          <p:nvPr/>
        </p:nvCxnSpPr>
        <p:spPr>
          <a:xfrm>
            <a:off x="2604163" y="3284876"/>
            <a:ext cx="0" cy="43198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A4A8D596-967B-DECB-D553-6069AEEEC7EF}"/>
              </a:ext>
            </a:extLst>
          </p:cNvPr>
          <p:cNvCxnSpPr>
            <a:cxnSpLocks/>
          </p:cNvCxnSpPr>
          <p:nvPr/>
        </p:nvCxnSpPr>
        <p:spPr>
          <a:xfrm>
            <a:off x="2604116" y="3716860"/>
            <a:ext cx="72008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3057F307-554D-C469-DE0B-D66FFD7F211D}"/>
              </a:ext>
            </a:extLst>
          </p:cNvPr>
          <p:cNvCxnSpPr>
            <a:cxnSpLocks/>
          </p:cNvCxnSpPr>
          <p:nvPr/>
        </p:nvCxnSpPr>
        <p:spPr>
          <a:xfrm>
            <a:off x="3324196" y="3284812"/>
            <a:ext cx="0" cy="43206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8" name="Rechteck 57">
            <a:extLst>
              <a:ext uri="{FF2B5EF4-FFF2-40B4-BE49-F238E27FC236}">
                <a16:creationId xmlns:a16="http://schemas.microsoft.com/office/drawing/2014/main" id="{D76B30E4-9E93-6CFA-97B2-E5A50AAFCDC5}"/>
              </a:ext>
            </a:extLst>
          </p:cNvPr>
          <p:cNvSpPr/>
          <p:nvPr/>
        </p:nvSpPr>
        <p:spPr>
          <a:xfrm>
            <a:off x="3396324" y="3284892"/>
            <a:ext cx="720000" cy="432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
                <a:srgbClr val="009999"/>
              </a:buClr>
              <a:buSzTx/>
              <a:buFontTx/>
              <a:buNone/>
              <a:tabLst/>
              <a:defRPr/>
            </a:pPr>
            <a:r>
              <a:rPr lang="en-US" sz="900" kern="0">
                <a:solidFill>
                  <a:srgbClr val="000000"/>
                </a:solidFill>
                <a:latin typeface="Arial"/>
              </a:rPr>
              <a:t>business</a:t>
            </a:r>
            <a:r>
              <a:rPr kumimoji="0" lang="en-US" sz="900" b="0" i="0" u="none" strike="noStrike" kern="0" cap="none" spc="0" normalizeH="0" baseline="0" noProof="0">
                <a:ln>
                  <a:noFill/>
                </a:ln>
                <a:solidFill>
                  <a:srgbClr val="000000"/>
                </a:solidFill>
                <a:effectLst/>
                <a:uLnTx/>
                <a:uFillTx/>
                <a:latin typeface="Arial"/>
                <a:ea typeface="+mn-ea"/>
                <a:cs typeface="+mn-cs"/>
              </a:rPr>
              <a:t> / legacy</a:t>
            </a:r>
          </a:p>
          <a:p>
            <a:pPr marL="0" marR="0" lvl="0" indent="0" algn="ctr" defTabSz="914400" rtl="0" eaLnBrk="1" fontAlgn="auto" latinLnBrk="0" hangingPunct="1">
              <a:lnSpc>
                <a:spcPct val="100000"/>
              </a:lnSpc>
              <a:spcBef>
                <a:spcPts val="0"/>
              </a:spcBef>
              <a:spcAft>
                <a:spcPts val="0"/>
              </a:spcAft>
              <a:buClr>
                <a:srgbClr val="009999"/>
              </a:buClr>
              <a:buSzTx/>
              <a:buFontTx/>
              <a:buNone/>
              <a:tabLst/>
              <a:defRPr/>
            </a:pPr>
            <a:r>
              <a:rPr kumimoji="0" lang="en-US" sz="900" b="0" i="0" u="none" strike="noStrike" kern="0" cap="none" spc="0" normalizeH="0" baseline="0" noProof="0">
                <a:ln>
                  <a:noFill/>
                </a:ln>
                <a:solidFill>
                  <a:srgbClr val="000000"/>
                </a:solidFill>
                <a:effectLst/>
                <a:uLnTx/>
                <a:uFillTx/>
                <a:latin typeface="Arial"/>
                <a:ea typeface="+mn-ea"/>
                <a:cs typeface="+mn-cs"/>
              </a:rPr>
              <a:t>application</a:t>
            </a:r>
          </a:p>
        </p:txBody>
      </p:sp>
      <p:cxnSp>
        <p:nvCxnSpPr>
          <p:cNvPr id="59" name="Gerader Verbinder 58">
            <a:extLst>
              <a:ext uri="{FF2B5EF4-FFF2-40B4-BE49-F238E27FC236}">
                <a16:creationId xmlns:a16="http://schemas.microsoft.com/office/drawing/2014/main" id="{13E21DBA-B271-459B-1CF3-EA1376DBCDD3}"/>
              </a:ext>
            </a:extLst>
          </p:cNvPr>
          <p:cNvCxnSpPr>
            <a:cxnSpLocks/>
          </p:cNvCxnSpPr>
          <p:nvPr/>
        </p:nvCxnSpPr>
        <p:spPr>
          <a:xfrm>
            <a:off x="3396250" y="3284892"/>
            <a:ext cx="720034"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ADC13A66-F9DF-D81A-4B9D-68AC1A7F89C1}"/>
              </a:ext>
            </a:extLst>
          </p:cNvPr>
          <p:cNvCxnSpPr>
            <a:cxnSpLocks/>
          </p:cNvCxnSpPr>
          <p:nvPr/>
        </p:nvCxnSpPr>
        <p:spPr>
          <a:xfrm>
            <a:off x="3396251" y="3284892"/>
            <a:ext cx="0" cy="43198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5FAA75AD-39F5-D9A2-AEDC-8CAA299F6230}"/>
              </a:ext>
            </a:extLst>
          </p:cNvPr>
          <p:cNvCxnSpPr>
            <a:cxnSpLocks/>
          </p:cNvCxnSpPr>
          <p:nvPr/>
        </p:nvCxnSpPr>
        <p:spPr>
          <a:xfrm>
            <a:off x="3396204" y="3716876"/>
            <a:ext cx="72008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8DD9529C-00A1-ACD7-969D-3B2D9751DA1D}"/>
              </a:ext>
            </a:extLst>
          </p:cNvPr>
          <p:cNvCxnSpPr>
            <a:cxnSpLocks/>
          </p:cNvCxnSpPr>
          <p:nvPr/>
        </p:nvCxnSpPr>
        <p:spPr>
          <a:xfrm>
            <a:off x="4116284" y="3284828"/>
            <a:ext cx="0" cy="43206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3" name="Verbinder: gewinkelt 62">
            <a:extLst>
              <a:ext uri="{FF2B5EF4-FFF2-40B4-BE49-F238E27FC236}">
                <a16:creationId xmlns:a16="http://schemas.microsoft.com/office/drawing/2014/main" id="{5104A1C1-E1AF-8570-ADF3-C0A5AF65C5C3}"/>
              </a:ext>
            </a:extLst>
          </p:cNvPr>
          <p:cNvCxnSpPr>
            <a:cxnSpLocks/>
            <a:stCxn id="6" idx="3"/>
            <a:endCxn id="36" idx="1"/>
          </p:cNvCxnSpPr>
          <p:nvPr/>
        </p:nvCxnSpPr>
        <p:spPr>
          <a:xfrm flipV="1">
            <a:off x="2027372" y="2275628"/>
            <a:ext cx="576784" cy="140"/>
          </a:xfrm>
          <a:prstGeom prst="bentConnector3">
            <a:avLst>
              <a:gd name="adj1" fmla="val 50000"/>
            </a:avLst>
          </a:prstGeom>
          <a:ln w="19050">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64" name="Textfeld 63">
            <a:extLst>
              <a:ext uri="{FF2B5EF4-FFF2-40B4-BE49-F238E27FC236}">
                <a16:creationId xmlns:a16="http://schemas.microsoft.com/office/drawing/2014/main" id="{63856D11-5525-AA23-8B43-29DEA13B6579}"/>
              </a:ext>
            </a:extLst>
          </p:cNvPr>
          <p:cNvSpPr txBox="1"/>
          <p:nvPr/>
        </p:nvSpPr>
        <p:spPr>
          <a:xfrm>
            <a:off x="803412" y="4257092"/>
            <a:ext cx="1800000" cy="216000"/>
          </a:xfrm>
          <a:prstGeom prst="rect">
            <a:avLst/>
          </a:prstGeom>
          <a:noFill/>
        </p:spPr>
        <p:txBody>
          <a:bodyPr wrap="square" lIns="0" tIns="0" rIns="0" bIns="0" rtlCol="0" anchor="ctr" anchorCtr="0">
            <a:noAutofit/>
          </a:bodyPr>
          <a:lstStyle/>
          <a:p>
            <a:pPr defTabSz="913486" fontAlgn="base">
              <a:spcAft>
                <a:spcPct val="0"/>
              </a:spcAft>
            </a:pPr>
            <a:r>
              <a:rPr lang="en-US" sz="1200" i="1">
                <a:solidFill>
                  <a:srgbClr val="000000"/>
                </a:solidFill>
                <a:ea typeface="ＭＳ Ｐゴシック" charset="-128"/>
              </a:rPr>
              <a:t>software provider 1</a:t>
            </a:r>
          </a:p>
        </p:txBody>
      </p:sp>
      <p:grpSp>
        <p:nvGrpSpPr>
          <p:cNvPr id="65" name="Gruppieren 64">
            <a:extLst>
              <a:ext uri="{FF2B5EF4-FFF2-40B4-BE49-F238E27FC236}">
                <a16:creationId xmlns:a16="http://schemas.microsoft.com/office/drawing/2014/main" id="{16A66EB2-9904-5326-576C-8250571788F3}"/>
              </a:ext>
            </a:extLst>
          </p:cNvPr>
          <p:cNvGrpSpPr/>
          <p:nvPr/>
        </p:nvGrpSpPr>
        <p:grpSpPr>
          <a:xfrm>
            <a:off x="335360" y="4149080"/>
            <a:ext cx="432000" cy="432000"/>
            <a:chOff x="3338349" y="4440200"/>
            <a:chExt cx="432000" cy="432000"/>
          </a:xfrm>
        </p:grpSpPr>
        <p:sp>
          <p:nvSpPr>
            <p:cNvPr id="66" name="Rechteck 65">
              <a:extLst>
                <a:ext uri="{FF2B5EF4-FFF2-40B4-BE49-F238E27FC236}">
                  <a16:creationId xmlns:a16="http://schemas.microsoft.com/office/drawing/2014/main" id="{1263B85F-5BC8-3B6E-9C58-756BD8C2DD30}"/>
                </a:ext>
              </a:extLst>
            </p:cNvPr>
            <p:cNvSpPr/>
            <p:nvPr/>
          </p:nvSpPr>
          <p:spPr>
            <a:xfrm>
              <a:off x="3338349" y="4440200"/>
              <a:ext cx="432000" cy="432000"/>
            </a:xfrm>
            <a:prstGeom prst="rect">
              <a:avLst/>
            </a:prstGeom>
            <a:solidFill>
              <a:srgbClr val="C00000"/>
            </a:solidFill>
            <a:ln w="25400" cap="flat" cmpd="sng" algn="ctr">
              <a:noFill/>
              <a:prstDash val="solid"/>
            </a:ln>
            <a:effectLst/>
          </p:spPr>
          <p:txBody>
            <a:bodyPr rtlCol="0" anchor="ctr"/>
            <a:lstStyle/>
            <a:p>
              <a:pPr marL="0" marR="0" lvl="0" indent="0" algn="ctr" defTabSz="913486" rtl="0" eaLnBrk="1" fontAlgn="base" latinLnBrk="0" hangingPunct="1">
                <a:lnSpc>
                  <a:spcPct val="100000"/>
                </a:lnSpc>
                <a:spcBef>
                  <a:spcPct val="50000"/>
                </a:spcBef>
                <a:spcAft>
                  <a:spcPct val="0"/>
                </a:spcAft>
                <a:buClrTx/>
                <a:buSzTx/>
                <a:buFontTx/>
                <a:buNone/>
                <a:tabLst/>
                <a:defRPr/>
              </a:pPr>
              <a:endParaRPr kumimoji="0" lang="en-US" sz="1798" b="0" i="0" u="none" strike="noStrike" kern="0" cap="none" spc="0" normalizeH="0" baseline="0" noProof="0">
                <a:ln>
                  <a:noFill/>
                </a:ln>
                <a:solidFill>
                  <a:srgbClr val="FFFFFF"/>
                </a:solidFill>
                <a:effectLst/>
                <a:uLnTx/>
                <a:uFillTx/>
                <a:latin typeface="Arial" panose="020B0604020202020204"/>
                <a:ea typeface="ＭＳ Ｐゴシック" charset="-128"/>
                <a:cs typeface="+mn-cs"/>
              </a:endParaRPr>
            </a:p>
          </p:txBody>
        </p:sp>
        <p:sp>
          <p:nvSpPr>
            <p:cNvPr id="67" name="Textfeld 66">
              <a:extLst>
                <a:ext uri="{FF2B5EF4-FFF2-40B4-BE49-F238E27FC236}">
                  <a16:creationId xmlns:a16="http://schemas.microsoft.com/office/drawing/2014/main" id="{2C5E1DAD-04BC-25C1-B126-47A4A6F791DC}"/>
                </a:ext>
              </a:extLst>
            </p:cNvPr>
            <p:cNvSpPr txBox="1"/>
            <p:nvPr/>
          </p:nvSpPr>
          <p:spPr>
            <a:xfrm>
              <a:off x="3367862" y="4545124"/>
              <a:ext cx="360000" cy="216000"/>
            </a:xfrm>
            <a:prstGeom prst="rect">
              <a:avLst/>
            </a:prstGeom>
            <a:solidFill>
              <a:srgbClr val="C00000"/>
            </a:solidFill>
          </p:spPr>
          <p:txBody>
            <a:bodyPr wrap="none" lIns="0" tIns="0" rIns="0" bIns="0" rtlCol="0" anchor="ctr">
              <a:noAutofit/>
            </a:bodyPr>
            <a:lstStyle/>
            <a:p>
              <a:pPr marL="0" marR="0" lvl="0" indent="0" algn="ctr" defTabSz="913486" rtl="0" eaLnBrk="1" fontAlgn="base" latinLnBrk="0" hangingPunct="1">
                <a:lnSpc>
                  <a:spcPct val="100000"/>
                </a:lnSpc>
                <a:spcBef>
                  <a:spcPct val="50000"/>
                </a:spcBef>
                <a:spcAft>
                  <a:spcPct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Arial" panose="020B0604020202020204"/>
                  <a:ea typeface="ＭＳ Ｐゴシック" charset="-128"/>
                  <a:cs typeface="+mn-cs"/>
                </a:rPr>
                <a:t>&lt; / &gt;</a:t>
              </a:r>
            </a:p>
          </p:txBody>
        </p:sp>
      </p:grpSp>
      <p:sp>
        <p:nvSpPr>
          <p:cNvPr id="68" name="Textfeld 67">
            <a:extLst>
              <a:ext uri="{FF2B5EF4-FFF2-40B4-BE49-F238E27FC236}">
                <a16:creationId xmlns:a16="http://schemas.microsoft.com/office/drawing/2014/main" id="{B82E872C-A0DD-E1B9-2696-8D82D02CE36B}"/>
              </a:ext>
            </a:extLst>
          </p:cNvPr>
          <p:cNvSpPr txBox="1"/>
          <p:nvPr/>
        </p:nvSpPr>
        <p:spPr>
          <a:xfrm>
            <a:off x="803412" y="4761164"/>
            <a:ext cx="1800000" cy="216000"/>
          </a:xfrm>
          <a:prstGeom prst="rect">
            <a:avLst/>
          </a:prstGeom>
          <a:noFill/>
        </p:spPr>
        <p:txBody>
          <a:bodyPr wrap="square" lIns="0" tIns="0" rIns="0" bIns="0" rtlCol="0" anchor="ctr" anchorCtr="0">
            <a:noAutofit/>
          </a:bodyPr>
          <a:lstStyle/>
          <a:p>
            <a:pPr defTabSz="913486" fontAlgn="base">
              <a:spcAft>
                <a:spcPct val="0"/>
              </a:spcAft>
            </a:pPr>
            <a:r>
              <a:rPr lang="en-US" sz="1200" i="1">
                <a:solidFill>
                  <a:srgbClr val="000000"/>
                </a:solidFill>
                <a:ea typeface="ＭＳ Ｐゴシック" charset="-128"/>
              </a:rPr>
              <a:t>software provider 2</a:t>
            </a:r>
          </a:p>
        </p:txBody>
      </p:sp>
      <p:grpSp>
        <p:nvGrpSpPr>
          <p:cNvPr id="69" name="Gruppieren 68">
            <a:extLst>
              <a:ext uri="{FF2B5EF4-FFF2-40B4-BE49-F238E27FC236}">
                <a16:creationId xmlns:a16="http://schemas.microsoft.com/office/drawing/2014/main" id="{1E9A674F-39BB-CA43-4A8C-380BDC2472F9}"/>
              </a:ext>
            </a:extLst>
          </p:cNvPr>
          <p:cNvGrpSpPr/>
          <p:nvPr/>
        </p:nvGrpSpPr>
        <p:grpSpPr>
          <a:xfrm>
            <a:off x="335408" y="4653136"/>
            <a:ext cx="432000" cy="432000"/>
            <a:chOff x="3337749" y="5160944"/>
            <a:chExt cx="432000" cy="432000"/>
          </a:xfrm>
        </p:grpSpPr>
        <p:sp>
          <p:nvSpPr>
            <p:cNvPr id="70" name="Rechteck 69">
              <a:extLst>
                <a:ext uri="{FF2B5EF4-FFF2-40B4-BE49-F238E27FC236}">
                  <a16:creationId xmlns:a16="http://schemas.microsoft.com/office/drawing/2014/main" id="{87E3BCB2-13EE-1BE4-CA51-D35B3AA43A3A}"/>
                </a:ext>
              </a:extLst>
            </p:cNvPr>
            <p:cNvSpPr/>
            <p:nvPr/>
          </p:nvSpPr>
          <p:spPr>
            <a:xfrm>
              <a:off x="3337749" y="5160944"/>
              <a:ext cx="432000" cy="432000"/>
            </a:xfrm>
            <a:prstGeom prst="rect">
              <a:avLst/>
            </a:prstGeom>
            <a:solidFill>
              <a:srgbClr val="C00000">
                <a:alpha val="50000"/>
              </a:srgbClr>
            </a:solidFill>
            <a:ln w="25400" cap="flat" cmpd="sng" algn="ctr">
              <a:noFill/>
              <a:prstDash val="solid"/>
            </a:ln>
            <a:effectLst/>
          </p:spPr>
          <p:txBody>
            <a:bodyPr rtlCol="0" anchor="ctr"/>
            <a:lstStyle/>
            <a:p>
              <a:pPr marL="0" marR="0" lvl="0" indent="0" algn="ctr" defTabSz="913486" rtl="0" eaLnBrk="1" fontAlgn="base" latinLnBrk="0" hangingPunct="1">
                <a:lnSpc>
                  <a:spcPct val="100000"/>
                </a:lnSpc>
                <a:spcBef>
                  <a:spcPct val="50000"/>
                </a:spcBef>
                <a:spcAft>
                  <a:spcPct val="0"/>
                </a:spcAft>
                <a:buClrTx/>
                <a:buSzTx/>
                <a:buFontTx/>
                <a:buNone/>
                <a:tabLst/>
                <a:defRPr/>
              </a:pPr>
              <a:endParaRPr kumimoji="0" lang="en-US" sz="1798" b="0" i="0" u="none" strike="noStrike" kern="0" cap="none" spc="0" normalizeH="0" baseline="0" noProof="0">
                <a:ln>
                  <a:noFill/>
                </a:ln>
                <a:solidFill>
                  <a:srgbClr val="FFFFFF"/>
                </a:solidFill>
                <a:effectLst/>
                <a:uLnTx/>
                <a:uFillTx/>
                <a:latin typeface="Arial" panose="020B0604020202020204"/>
                <a:ea typeface="ＭＳ Ｐゴシック" charset="-128"/>
                <a:cs typeface="+mn-cs"/>
              </a:endParaRPr>
            </a:p>
          </p:txBody>
        </p:sp>
        <p:sp>
          <p:nvSpPr>
            <p:cNvPr id="71" name="Textfeld 70">
              <a:extLst>
                <a:ext uri="{FF2B5EF4-FFF2-40B4-BE49-F238E27FC236}">
                  <a16:creationId xmlns:a16="http://schemas.microsoft.com/office/drawing/2014/main" id="{4BA317BF-6389-F690-C5B6-D94C791AEF22}"/>
                </a:ext>
              </a:extLst>
            </p:cNvPr>
            <p:cNvSpPr txBox="1"/>
            <p:nvPr/>
          </p:nvSpPr>
          <p:spPr>
            <a:xfrm>
              <a:off x="3367262" y="5265868"/>
              <a:ext cx="360000" cy="216000"/>
            </a:xfrm>
            <a:prstGeom prst="rect">
              <a:avLst/>
            </a:prstGeom>
            <a:noFill/>
          </p:spPr>
          <p:txBody>
            <a:bodyPr wrap="none" lIns="0" tIns="0" rIns="0" bIns="0" rtlCol="0" anchor="ctr">
              <a:noAutofit/>
            </a:bodyPr>
            <a:lstStyle/>
            <a:p>
              <a:pPr marL="0" marR="0" lvl="0" indent="0" algn="ctr" defTabSz="913486" rtl="0" eaLnBrk="1" fontAlgn="base" latinLnBrk="0" hangingPunct="1">
                <a:lnSpc>
                  <a:spcPct val="100000"/>
                </a:lnSpc>
                <a:spcBef>
                  <a:spcPct val="50000"/>
                </a:spcBef>
                <a:spcAft>
                  <a:spcPct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Arial" panose="020B0604020202020204"/>
                  <a:ea typeface="ＭＳ Ｐゴシック" charset="-128"/>
                  <a:cs typeface="+mn-cs"/>
                </a:rPr>
                <a:t>&lt; / &gt;</a:t>
              </a:r>
            </a:p>
          </p:txBody>
        </p:sp>
      </p:grpSp>
      <p:sp>
        <p:nvSpPr>
          <p:cNvPr id="72" name="Textfeld 71">
            <a:extLst>
              <a:ext uri="{FF2B5EF4-FFF2-40B4-BE49-F238E27FC236}">
                <a16:creationId xmlns:a16="http://schemas.microsoft.com/office/drawing/2014/main" id="{24A43C47-E0D1-4757-01D5-C5AAF9C53B33}"/>
              </a:ext>
            </a:extLst>
          </p:cNvPr>
          <p:cNvSpPr txBox="1"/>
          <p:nvPr/>
        </p:nvSpPr>
        <p:spPr>
          <a:xfrm>
            <a:off x="795846" y="5265236"/>
            <a:ext cx="1800000" cy="216000"/>
          </a:xfrm>
          <a:prstGeom prst="rect">
            <a:avLst/>
          </a:prstGeom>
          <a:noFill/>
        </p:spPr>
        <p:txBody>
          <a:bodyPr wrap="square" lIns="0" tIns="0" rIns="0" bIns="0" rtlCol="0" anchor="ctr" anchorCtr="0">
            <a:noAutofit/>
          </a:bodyPr>
          <a:lstStyle/>
          <a:p>
            <a:pPr defTabSz="913486" fontAlgn="base">
              <a:spcAft>
                <a:spcPct val="0"/>
              </a:spcAft>
            </a:pPr>
            <a:r>
              <a:rPr lang="en-US" sz="1200" i="1">
                <a:solidFill>
                  <a:srgbClr val="000000"/>
                </a:solidFill>
                <a:ea typeface="ＭＳ Ｐゴシック" charset="-128"/>
              </a:rPr>
              <a:t>software provider 3</a:t>
            </a:r>
          </a:p>
        </p:txBody>
      </p:sp>
      <p:grpSp>
        <p:nvGrpSpPr>
          <p:cNvPr id="73" name="Gruppieren 72">
            <a:extLst>
              <a:ext uri="{FF2B5EF4-FFF2-40B4-BE49-F238E27FC236}">
                <a16:creationId xmlns:a16="http://schemas.microsoft.com/office/drawing/2014/main" id="{18D4D2C7-96EF-8021-160A-85DE4590707A}"/>
              </a:ext>
            </a:extLst>
          </p:cNvPr>
          <p:cNvGrpSpPr/>
          <p:nvPr/>
        </p:nvGrpSpPr>
        <p:grpSpPr>
          <a:xfrm>
            <a:off x="335408" y="5157192"/>
            <a:ext cx="432000" cy="432000"/>
            <a:chOff x="3330183" y="5881024"/>
            <a:chExt cx="432000" cy="432000"/>
          </a:xfrm>
        </p:grpSpPr>
        <p:sp>
          <p:nvSpPr>
            <p:cNvPr id="74" name="Rechteck 73">
              <a:extLst>
                <a:ext uri="{FF2B5EF4-FFF2-40B4-BE49-F238E27FC236}">
                  <a16:creationId xmlns:a16="http://schemas.microsoft.com/office/drawing/2014/main" id="{5191239B-01FD-58FC-0040-05A886729F4E}"/>
                </a:ext>
              </a:extLst>
            </p:cNvPr>
            <p:cNvSpPr/>
            <p:nvPr/>
          </p:nvSpPr>
          <p:spPr>
            <a:xfrm>
              <a:off x="3330183" y="5881024"/>
              <a:ext cx="432000" cy="432000"/>
            </a:xfrm>
            <a:prstGeom prst="rect">
              <a:avLst/>
            </a:prstGeom>
            <a:solidFill>
              <a:srgbClr val="C00000">
                <a:alpha val="20000"/>
              </a:srgbClr>
            </a:solidFill>
            <a:ln w="25400" cap="flat" cmpd="sng" algn="ctr">
              <a:noFill/>
              <a:prstDash val="solid"/>
            </a:ln>
            <a:effectLst/>
          </p:spPr>
          <p:txBody>
            <a:bodyPr rtlCol="0" anchor="ctr"/>
            <a:lstStyle/>
            <a:p>
              <a:pPr marL="0" marR="0" lvl="0" indent="0" algn="ctr" defTabSz="913486" rtl="0" eaLnBrk="1" fontAlgn="base" latinLnBrk="0" hangingPunct="1">
                <a:lnSpc>
                  <a:spcPct val="100000"/>
                </a:lnSpc>
                <a:spcBef>
                  <a:spcPct val="50000"/>
                </a:spcBef>
                <a:spcAft>
                  <a:spcPct val="0"/>
                </a:spcAft>
                <a:buClrTx/>
                <a:buSzTx/>
                <a:buFontTx/>
                <a:buNone/>
                <a:tabLst/>
                <a:defRPr/>
              </a:pPr>
              <a:endParaRPr kumimoji="0" lang="en-US" sz="1798" b="0" i="0" u="none" strike="noStrike" kern="0" cap="none" spc="0" normalizeH="0" baseline="0" noProof="0">
                <a:ln>
                  <a:noFill/>
                </a:ln>
                <a:solidFill>
                  <a:srgbClr val="FFFFFF"/>
                </a:solidFill>
                <a:effectLst/>
                <a:uLnTx/>
                <a:uFillTx/>
                <a:latin typeface="Arial" panose="020B0604020202020204"/>
                <a:ea typeface="ＭＳ Ｐゴシック" charset="-128"/>
                <a:cs typeface="+mn-cs"/>
              </a:endParaRPr>
            </a:p>
          </p:txBody>
        </p:sp>
        <p:sp>
          <p:nvSpPr>
            <p:cNvPr id="75" name="Textfeld 74">
              <a:extLst>
                <a:ext uri="{FF2B5EF4-FFF2-40B4-BE49-F238E27FC236}">
                  <a16:creationId xmlns:a16="http://schemas.microsoft.com/office/drawing/2014/main" id="{F6B14AE2-3C87-67F4-E8C4-822C390379CC}"/>
                </a:ext>
              </a:extLst>
            </p:cNvPr>
            <p:cNvSpPr txBox="1"/>
            <p:nvPr/>
          </p:nvSpPr>
          <p:spPr>
            <a:xfrm>
              <a:off x="3359696" y="5985948"/>
              <a:ext cx="360000" cy="216000"/>
            </a:xfrm>
            <a:prstGeom prst="rect">
              <a:avLst/>
            </a:prstGeom>
            <a:noFill/>
          </p:spPr>
          <p:txBody>
            <a:bodyPr wrap="none" lIns="0" tIns="0" rIns="0" bIns="0" rtlCol="0" anchor="ctr">
              <a:noAutofit/>
            </a:bodyPr>
            <a:lstStyle/>
            <a:p>
              <a:pPr marL="0" marR="0" lvl="0" indent="0" algn="ctr" defTabSz="913486" rtl="0" eaLnBrk="1" fontAlgn="base" latinLnBrk="0" hangingPunct="1">
                <a:lnSpc>
                  <a:spcPct val="100000"/>
                </a:lnSpc>
                <a:spcBef>
                  <a:spcPct val="50000"/>
                </a:spcBef>
                <a:spcAft>
                  <a:spcPct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Arial" panose="020B0604020202020204"/>
                  <a:ea typeface="ＭＳ Ｐゴシック" charset="-128"/>
                  <a:cs typeface="+mn-cs"/>
                </a:rPr>
                <a:t>&lt; / &gt;</a:t>
              </a:r>
            </a:p>
          </p:txBody>
        </p:sp>
      </p:grpSp>
      <p:sp>
        <p:nvSpPr>
          <p:cNvPr id="76" name="Textfeld 75">
            <a:extLst>
              <a:ext uri="{FF2B5EF4-FFF2-40B4-BE49-F238E27FC236}">
                <a16:creationId xmlns:a16="http://schemas.microsoft.com/office/drawing/2014/main" id="{81635B7E-CA1C-32C8-3012-DB8FD236468A}"/>
              </a:ext>
            </a:extLst>
          </p:cNvPr>
          <p:cNvSpPr txBox="1"/>
          <p:nvPr/>
        </p:nvSpPr>
        <p:spPr>
          <a:xfrm>
            <a:off x="795798" y="5769292"/>
            <a:ext cx="1800000" cy="216000"/>
          </a:xfrm>
          <a:prstGeom prst="rect">
            <a:avLst/>
          </a:prstGeom>
          <a:noFill/>
        </p:spPr>
        <p:txBody>
          <a:bodyPr wrap="square" lIns="0" tIns="0" rIns="0" bIns="0" rtlCol="0" anchor="ctr" anchorCtr="0">
            <a:noAutofit/>
          </a:bodyPr>
          <a:lstStyle/>
          <a:p>
            <a:pPr defTabSz="913486" fontAlgn="base">
              <a:spcAft>
                <a:spcPct val="0"/>
              </a:spcAft>
            </a:pPr>
            <a:r>
              <a:rPr lang="en-US" sz="1200" i="1">
                <a:solidFill>
                  <a:srgbClr val="000000"/>
                </a:solidFill>
                <a:ea typeface="ＭＳ Ｐゴシック" charset="-128"/>
              </a:rPr>
              <a:t>software provider 4</a:t>
            </a:r>
          </a:p>
        </p:txBody>
      </p:sp>
      <p:grpSp>
        <p:nvGrpSpPr>
          <p:cNvPr id="77" name="Gruppieren 76">
            <a:extLst>
              <a:ext uri="{FF2B5EF4-FFF2-40B4-BE49-F238E27FC236}">
                <a16:creationId xmlns:a16="http://schemas.microsoft.com/office/drawing/2014/main" id="{4C17C3EC-6A26-D603-2812-BD706F388917}"/>
              </a:ext>
            </a:extLst>
          </p:cNvPr>
          <p:cNvGrpSpPr/>
          <p:nvPr/>
        </p:nvGrpSpPr>
        <p:grpSpPr>
          <a:xfrm>
            <a:off x="335360" y="5661248"/>
            <a:ext cx="432000" cy="432000"/>
            <a:chOff x="3330183" y="5881024"/>
            <a:chExt cx="432000" cy="432000"/>
          </a:xfrm>
        </p:grpSpPr>
        <p:sp>
          <p:nvSpPr>
            <p:cNvPr id="78" name="Rechteck 77">
              <a:extLst>
                <a:ext uri="{FF2B5EF4-FFF2-40B4-BE49-F238E27FC236}">
                  <a16:creationId xmlns:a16="http://schemas.microsoft.com/office/drawing/2014/main" id="{F57A2E1B-FA44-28A0-C3D9-67D5E45210C6}"/>
                </a:ext>
              </a:extLst>
            </p:cNvPr>
            <p:cNvSpPr/>
            <p:nvPr/>
          </p:nvSpPr>
          <p:spPr>
            <a:xfrm>
              <a:off x="3330183" y="5881024"/>
              <a:ext cx="432000" cy="432000"/>
            </a:xfrm>
            <a:prstGeom prst="rect">
              <a:avLst/>
            </a:prstGeom>
            <a:solidFill>
              <a:srgbClr val="C00000">
                <a:alpha val="5000"/>
              </a:srgbClr>
            </a:solidFill>
            <a:ln w="25400" cap="flat" cmpd="sng" algn="ctr">
              <a:noFill/>
              <a:prstDash val="solid"/>
            </a:ln>
            <a:effectLst/>
          </p:spPr>
          <p:txBody>
            <a:bodyPr rtlCol="0" anchor="ctr"/>
            <a:lstStyle/>
            <a:p>
              <a:pPr marL="0" marR="0" lvl="0" indent="0" algn="ctr" defTabSz="913486" rtl="0" eaLnBrk="1" fontAlgn="base" latinLnBrk="0" hangingPunct="1">
                <a:lnSpc>
                  <a:spcPct val="100000"/>
                </a:lnSpc>
                <a:spcBef>
                  <a:spcPct val="50000"/>
                </a:spcBef>
                <a:spcAft>
                  <a:spcPct val="0"/>
                </a:spcAft>
                <a:buClrTx/>
                <a:buSzTx/>
                <a:buFontTx/>
                <a:buNone/>
                <a:tabLst/>
                <a:defRPr/>
              </a:pPr>
              <a:endParaRPr kumimoji="0" lang="en-US" sz="1798" b="0" i="0" u="none" strike="noStrike" kern="0" cap="none" spc="0" normalizeH="0" baseline="0" noProof="0">
                <a:ln>
                  <a:noFill/>
                </a:ln>
                <a:solidFill>
                  <a:srgbClr val="FFFFFF"/>
                </a:solidFill>
                <a:effectLst/>
                <a:uLnTx/>
                <a:uFillTx/>
                <a:latin typeface="Arial" panose="020B0604020202020204"/>
                <a:ea typeface="ＭＳ Ｐゴシック" charset="-128"/>
                <a:cs typeface="+mn-cs"/>
              </a:endParaRPr>
            </a:p>
          </p:txBody>
        </p:sp>
        <p:sp>
          <p:nvSpPr>
            <p:cNvPr id="79" name="Textfeld 78">
              <a:extLst>
                <a:ext uri="{FF2B5EF4-FFF2-40B4-BE49-F238E27FC236}">
                  <a16:creationId xmlns:a16="http://schemas.microsoft.com/office/drawing/2014/main" id="{E8FB66EF-7535-4440-DAA2-3FF8133BDE82}"/>
                </a:ext>
              </a:extLst>
            </p:cNvPr>
            <p:cNvSpPr txBox="1"/>
            <p:nvPr/>
          </p:nvSpPr>
          <p:spPr>
            <a:xfrm>
              <a:off x="3359696" y="5985948"/>
              <a:ext cx="360000" cy="216000"/>
            </a:xfrm>
            <a:prstGeom prst="rect">
              <a:avLst/>
            </a:prstGeom>
            <a:noFill/>
          </p:spPr>
          <p:txBody>
            <a:bodyPr wrap="none" lIns="0" tIns="0" rIns="0" bIns="0" rtlCol="0" anchor="ctr">
              <a:noAutofit/>
            </a:bodyPr>
            <a:lstStyle/>
            <a:p>
              <a:pPr marL="0" marR="0" lvl="0" indent="0" algn="ctr" defTabSz="913486" rtl="0" eaLnBrk="1" fontAlgn="base" latinLnBrk="0" hangingPunct="1">
                <a:lnSpc>
                  <a:spcPct val="100000"/>
                </a:lnSpc>
                <a:spcBef>
                  <a:spcPct val="50000"/>
                </a:spcBef>
                <a:spcAft>
                  <a:spcPct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Arial" panose="020B0604020202020204"/>
                  <a:ea typeface="ＭＳ Ｐゴシック" charset="-128"/>
                  <a:cs typeface="+mn-cs"/>
                </a:rPr>
                <a:t>&lt; / &gt;</a:t>
              </a:r>
            </a:p>
          </p:txBody>
        </p:sp>
      </p:grpSp>
      <p:sp>
        <p:nvSpPr>
          <p:cNvPr id="80" name="Rechteck 79">
            <a:extLst>
              <a:ext uri="{FF2B5EF4-FFF2-40B4-BE49-F238E27FC236}">
                <a16:creationId xmlns:a16="http://schemas.microsoft.com/office/drawing/2014/main" id="{ACC612CA-9284-AF3F-B0FC-5BB305E26612}"/>
              </a:ext>
            </a:extLst>
          </p:cNvPr>
          <p:cNvSpPr/>
          <p:nvPr/>
        </p:nvSpPr>
        <p:spPr>
          <a:xfrm>
            <a:off x="515460" y="2564904"/>
            <a:ext cx="720000" cy="144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Rechteck 80">
            <a:extLst>
              <a:ext uri="{FF2B5EF4-FFF2-40B4-BE49-F238E27FC236}">
                <a16:creationId xmlns:a16="http://schemas.microsoft.com/office/drawing/2014/main" id="{58B45109-7CC9-C324-5D77-6E8A2EA5EDA0}"/>
              </a:ext>
            </a:extLst>
          </p:cNvPr>
          <p:cNvSpPr/>
          <p:nvPr/>
        </p:nvSpPr>
        <p:spPr>
          <a:xfrm>
            <a:off x="515548" y="2204864"/>
            <a:ext cx="1512000" cy="144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Rechteck 81">
            <a:extLst>
              <a:ext uri="{FF2B5EF4-FFF2-40B4-BE49-F238E27FC236}">
                <a16:creationId xmlns:a16="http://schemas.microsoft.com/office/drawing/2014/main" id="{49575462-BD13-D139-14C3-F0239E2011C4}"/>
              </a:ext>
            </a:extLst>
          </p:cNvPr>
          <p:cNvSpPr/>
          <p:nvPr/>
        </p:nvSpPr>
        <p:spPr>
          <a:xfrm>
            <a:off x="515548" y="2024844"/>
            <a:ext cx="1512000" cy="144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82">
            <a:extLst>
              <a:ext uri="{FF2B5EF4-FFF2-40B4-BE49-F238E27FC236}">
                <a16:creationId xmlns:a16="http://schemas.microsoft.com/office/drawing/2014/main" id="{BDC8C4C0-715F-DB57-2DBA-F36C2F3981D9}"/>
              </a:ext>
            </a:extLst>
          </p:cNvPr>
          <p:cNvSpPr/>
          <p:nvPr/>
        </p:nvSpPr>
        <p:spPr>
          <a:xfrm>
            <a:off x="515380" y="1844824"/>
            <a:ext cx="1512000" cy="144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Rechteck 83">
            <a:extLst>
              <a:ext uri="{FF2B5EF4-FFF2-40B4-BE49-F238E27FC236}">
                <a16:creationId xmlns:a16="http://schemas.microsoft.com/office/drawing/2014/main" id="{9D298105-B20D-3188-83FE-3C549400B5B2}"/>
              </a:ext>
            </a:extLst>
          </p:cNvPr>
          <p:cNvSpPr/>
          <p:nvPr/>
        </p:nvSpPr>
        <p:spPr>
          <a:xfrm>
            <a:off x="2603780" y="2204864"/>
            <a:ext cx="1512000" cy="144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Rechteck 84">
            <a:extLst>
              <a:ext uri="{FF2B5EF4-FFF2-40B4-BE49-F238E27FC236}">
                <a16:creationId xmlns:a16="http://schemas.microsoft.com/office/drawing/2014/main" id="{C6B3BD4F-240C-9554-9016-7EBEF67E5262}"/>
              </a:ext>
            </a:extLst>
          </p:cNvPr>
          <p:cNvSpPr/>
          <p:nvPr/>
        </p:nvSpPr>
        <p:spPr>
          <a:xfrm>
            <a:off x="2603780" y="2024844"/>
            <a:ext cx="1512000" cy="144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Rechteck 85">
            <a:extLst>
              <a:ext uri="{FF2B5EF4-FFF2-40B4-BE49-F238E27FC236}">
                <a16:creationId xmlns:a16="http://schemas.microsoft.com/office/drawing/2014/main" id="{4EB963BB-DBB5-D874-015A-EE9EF1679C70}"/>
              </a:ext>
            </a:extLst>
          </p:cNvPr>
          <p:cNvSpPr/>
          <p:nvPr/>
        </p:nvSpPr>
        <p:spPr>
          <a:xfrm>
            <a:off x="2603612" y="1844824"/>
            <a:ext cx="1512000" cy="144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Rechteck 86">
            <a:extLst>
              <a:ext uri="{FF2B5EF4-FFF2-40B4-BE49-F238E27FC236}">
                <a16:creationId xmlns:a16="http://schemas.microsoft.com/office/drawing/2014/main" id="{93337799-BECB-0614-B2F2-A6A3F4A9700D}"/>
              </a:ext>
            </a:extLst>
          </p:cNvPr>
          <p:cNvSpPr/>
          <p:nvPr/>
        </p:nvSpPr>
        <p:spPr>
          <a:xfrm>
            <a:off x="2603692" y="2564904"/>
            <a:ext cx="720000" cy="144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Rechteck 87">
            <a:extLst>
              <a:ext uri="{FF2B5EF4-FFF2-40B4-BE49-F238E27FC236}">
                <a16:creationId xmlns:a16="http://schemas.microsoft.com/office/drawing/2014/main" id="{E60735D6-A866-51E2-BA81-A20D74EFF632}"/>
              </a:ext>
            </a:extLst>
          </p:cNvPr>
          <p:cNvSpPr/>
          <p:nvPr/>
        </p:nvSpPr>
        <p:spPr>
          <a:xfrm>
            <a:off x="2603692" y="2924944"/>
            <a:ext cx="720000" cy="144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DC895D27-33BE-6FE9-6E7A-7DF55B1D09DB}"/>
              </a:ext>
            </a:extLst>
          </p:cNvPr>
          <p:cNvSpPr/>
          <p:nvPr/>
        </p:nvSpPr>
        <p:spPr>
          <a:xfrm>
            <a:off x="515372" y="2203768"/>
            <a:ext cx="1512000" cy="144000"/>
          </a:xfrm>
          <a:prstGeom prst="rect">
            <a:avLst/>
          </a:prstGeom>
          <a:solidFill>
            <a:srgbClr val="C00000">
              <a:alpha val="5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a:solidFill>
                  <a:srgbClr val="000000">
                    <a:lumMod val="85000"/>
                    <a:lumOff val="15000"/>
                  </a:srgbClr>
                </a:solidFill>
                <a:latin typeface="Arial" panose="020B0604020202020204"/>
              </a:rPr>
              <a:t>M</a:t>
            </a:r>
            <a:r>
              <a:rPr kumimoji="0" lang="en-US" sz="600" b="0" i="0" u="none" strike="noStrike" kern="1200" cap="none" spc="0" normalizeH="0" baseline="0">
                <a:ln>
                  <a:noFill/>
                </a:ln>
                <a:solidFill>
                  <a:srgbClr val="000000">
                    <a:lumMod val="85000"/>
                    <a:lumOff val="15000"/>
                  </a:srgbClr>
                </a:solidFill>
                <a:effectLst/>
                <a:uLnTx/>
                <a:uFillTx/>
                <a:latin typeface="Arial" panose="020B0604020202020204"/>
                <a:ea typeface="+mn-ea"/>
                <a:cs typeface="+mn-cs"/>
              </a:rPr>
              <a:t>X Gate (requester)</a:t>
            </a:r>
          </a:p>
        </p:txBody>
      </p:sp>
      <p:sp>
        <p:nvSpPr>
          <p:cNvPr id="8" name="Rechteck 7">
            <a:extLst>
              <a:ext uri="{FF2B5EF4-FFF2-40B4-BE49-F238E27FC236}">
                <a16:creationId xmlns:a16="http://schemas.microsoft.com/office/drawing/2014/main" id="{25C2B2AA-546E-E03B-255D-1FF03979E128}"/>
              </a:ext>
            </a:extLst>
          </p:cNvPr>
          <p:cNvSpPr/>
          <p:nvPr/>
        </p:nvSpPr>
        <p:spPr>
          <a:xfrm>
            <a:off x="515452" y="1844948"/>
            <a:ext cx="1512088" cy="144000"/>
          </a:xfrm>
          <a:prstGeom prst="rect">
            <a:avLst/>
          </a:prstGeom>
          <a:solidFill>
            <a:srgbClr val="C00000">
              <a:alpha val="5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a:solidFill>
                  <a:srgbClr val="000000">
                    <a:lumMod val="85000"/>
                    <a:lumOff val="15000"/>
                  </a:srgbClr>
                </a:solidFill>
                <a:latin typeface="Arial" panose="020B0604020202020204"/>
              </a:rPr>
              <a:t>M</a:t>
            </a:r>
            <a:r>
              <a:rPr kumimoji="0" lang="en-US" sz="6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X Discovery</a:t>
            </a:r>
          </a:p>
        </p:txBody>
      </p:sp>
      <p:sp>
        <p:nvSpPr>
          <p:cNvPr id="9" name="Rechteck 8">
            <a:extLst>
              <a:ext uri="{FF2B5EF4-FFF2-40B4-BE49-F238E27FC236}">
                <a16:creationId xmlns:a16="http://schemas.microsoft.com/office/drawing/2014/main" id="{97DFA5CB-B35B-DC9B-626D-BEC1C09BF328}"/>
              </a:ext>
            </a:extLst>
          </p:cNvPr>
          <p:cNvSpPr/>
          <p:nvPr/>
        </p:nvSpPr>
        <p:spPr>
          <a:xfrm>
            <a:off x="515372" y="2024968"/>
            <a:ext cx="1512088" cy="144000"/>
          </a:xfrm>
          <a:prstGeom prst="rect">
            <a:avLst/>
          </a:prstGeom>
          <a:solidFill>
            <a:srgbClr val="C00000">
              <a:alpha val="5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a:solidFill>
                  <a:srgbClr val="000000">
                    <a:lumMod val="85000"/>
                    <a:lumOff val="15000"/>
                  </a:srgbClr>
                </a:solidFill>
                <a:latin typeface="Arial" panose="020B0604020202020204"/>
              </a:rPr>
              <a:t>M</a:t>
            </a:r>
            <a:r>
              <a:rPr kumimoji="0" lang="en-US" sz="6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X Access &amp; Usage Ctrl.</a:t>
            </a:r>
          </a:p>
        </p:txBody>
      </p:sp>
      <p:sp>
        <p:nvSpPr>
          <p:cNvPr id="10" name="Rechteck 9">
            <a:extLst>
              <a:ext uri="{FF2B5EF4-FFF2-40B4-BE49-F238E27FC236}">
                <a16:creationId xmlns:a16="http://schemas.microsoft.com/office/drawing/2014/main" id="{FE737B23-34B0-473A-1ADD-346FCC3207CC}"/>
              </a:ext>
            </a:extLst>
          </p:cNvPr>
          <p:cNvSpPr/>
          <p:nvPr/>
        </p:nvSpPr>
        <p:spPr>
          <a:xfrm>
            <a:off x="515116" y="2563792"/>
            <a:ext cx="720000" cy="144000"/>
          </a:xfrm>
          <a:prstGeom prst="rect">
            <a:avLst/>
          </a:prstGeom>
          <a:solidFill>
            <a:srgbClr val="C00000">
              <a:alpha val="2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600">
                <a:solidFill>
                  <a:srgbClr val="000000">
                    <a:lumMod val="85000"/>
                    <a:lumOff val="15000"/>
                  </a:srgbClr>
                </a:solidFill>
                <a:latin typeface="Arial" panose="020B0604020202020204"/>
              </a:rPr>
              <a:t>M</a:t>
            </a:r>
            <a:r>
              <a:rPr kumimoji="0" lang="de-DE" sz="6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X Converter</a:t>
            </a:r>
          </a:p>
        </p:txBody>
      </p:sp>
      <p:sp>
        <p:nvSpPr>
          <p:cNvPr id="36" name="Rechteck 35">
            <a:extLst>
              <a:ext uri="{FF2B5EF4-FFF2-40B4-BE49-F238E27FC236}">
                <a16:creationId xmlns:a16="http://schemas.microsoft.com/office/drawing/2014/main" id="{24E716DE-6CC6-B7CF-1665-F6CFB2B0F828}"/>
              </a:ext>
            </a:extLst>
          </p:cNvPr>
          <p:cNvSpPr/>
          <p:nvPr/>
        </p:nvSpPr>
        <p:spPr>
          <a:xfrm>
            <a:off x="2604156" y="2203628"/>
            <a:ext cx="1512000" cy="144000"/>
          </a:xfrm>
          <a:prstGeom prst="rect">
            <a:avLst/>
          </a:prstGeom>
          <a:solidFill>
            <a:srgbClr val="C00000">
              <a:alpha val="2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a:solidFill>
                  <a:srgbClr val="000000">
                    <a:lumMod val="85000"/>
                    <a:lumOff val="15000"/>
                  </a:srgbClr>
                </a:solidFill>
                <a:latin typeface="Arial" panose="020B0604020202020204"/>
              </a:rPr>
              <a:t>M</a:t>
            </a:r>
            <a:r>
              <a:rPr kumimoji="0" lang="en-US" sz="600" b="0" i="0" u="none" strike="noStrike" kern="1200" cap="none" spc="0" normalizeH="0" baseline="0">
                <a:ln>
                  <a:noFill/>
                </a:ln>
                <a:solidFill>
                  <a:srgbClr val="000000">
                    <a:lumMod val="85000"/>
                    <a:lumOff val="15000"/>
                  </a:srgbClr>
                </a:solidFill>
                <a:effectLst/>
                <a:uLnTx/>
                <a:uFillTx/>
                <a:latin typeface="Arial" panose="020B0604020202020204"/>
                <a:ea typeface="+mn-ea"/>
                <a:cs typeface="+mn-cs"/>
              </a:rPr>
              <a:t>X Gate (requester)</a:t>
            </a:r>
          </a:p>
        </p:txBody>
      </p:sp>
      <p:sp>
        <p:nvSpPr>
          <p:cNvPr id="37" name="Rechteck 36">
            <a:extLst>
              <a:ext uri="{FF2B5EF4-FFF2-40B4-BE49-F238E27FC236}">
                <a16:creationId xmlns:a16="http://schemas.microsoft.com/office/drawing/2014/main" id="{2AF17FB1-22F8-470E-4530-F5B8044AF3C0}"/>
              </a:ext>
            </a:extLst>
          </p:cNvPr>
          <p:cNvSpPr/>
          <p:nvPr/>
        </p:nvSpPr>
        <p:spPr>
          <a:xfrm>
            <a:off x="2604236" y="1844808"/>
            <a:ext cx="1512088" cy="144000"/>
          </a:xfrm>
          <a:prstGeom prst="rect">
            <a:avLst/>
          </a:prstGeom>
          <a:solidFill>
            <a:srgbClr val="C00000">
              <a:alpha val="5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a:solidFill>
                  <a:srgbClr val="000000">
                    <a:lumMod val="85000"/>
                    <a:lumOff val="15000"/>
                  </a:srgbClr>
                </a:solidFill>
                <a:latin typeface="Arial" panose="020B0604020202020204"/>
              </a:rPr>
              <a:t>M</a:t>
            </a:r>
            <a:r>
              <a:rPr kumimoji="0" lang="en-US" sz="6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X Discovery</a:t>
            </a:r>
          </a:p>
        </p:txBody>
      </p:sp>
      <p:sp>
        <p:nvSpPr>
          <p:cNvPr id="38" name="Rechteck 37">
            <a:extLst>
              <a:ext uri="{FF2B5EF4-FFF2-40B4-BE49-F238E27FC236}">
                <a16:creationId xmlns:a16="http://schemas.microsoft.com/office/drawing/2014/main" id="{F2131C8D-6493-6A0D-29B3-7A146757037B}"/>
              </a:ext>
            </a:extLst>
          </p:cNvPr>
          <p:cNvSpPr/>
          <p:nvPr/>
        </p:nvSpPr>
        <p:spPr>
          <a:xfrm>
            <a:off x="2604156" y="2024828"/>
            <a:ext cx="1512088" cy="144000"/>
          </a:xfrm>
          <a:prstGeom prst="rect">
            <a:avLst/>
          </a:prstGeom>
          <a:solidFill>
            <a:srgbClr val="C00000">
              <a:alpha val="2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a:solidFill>
                  <a:srgbClr val="000000">
                    <a:lumMod val="85000"/>
                    <a:lumOff val="15000"/>
                  </a:srgbClr>
                </a:solidFill>
                <a:latin typeface="Arial" panose="020B0604020202020204"/>
              </a:rPr>
              <a:t>M</a:t>
            </a:r>
            <a:r>
              <a:rPr kumimoji="0" lang="en-US" sz="6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X Access &amp; Usage Ctrl.</a:t>
            </a:r>
          </a:p>
        </p:txBody>
      </p:sp>
      <p:sp>
        <p:nvSpPr>
          <p:cNvPr id="39" name="Rechteck 38">
            <a:extLst>
              <a:ext uri="{FF2B5EF4-FFF2-40B4-BE49-F238E27FC236}">
                <a16:creationId xmlns:a16="http://schemas.microsoft.com/office/drawing/2014/main" id="{AD3A7140-BD99-4E46-533C-E258ACBF9F48}"/>
              </a:ext>
            </a:extLst>
          </p:cNvPr>
          <p:cNvSpPr/>
          <p:nvPr/>
        </p:nvSpPr>
        <p:spPr>
          <a:xfrm>
            <a:off x="2603900" y="2563652"/>
            <a:ext cx="720000" cy="144000"/>
          </a:xfrm>
          <a:prstGeom prst="rect">
            <a:avLst/>
          </a:prstGeom>
          <a:solidFill>
            <a:srgbClr val="C00000">
              <a:alpha val="5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600">
                <a:solidFill>
                  <a:srgbClr val="000000">
                    <a:lumMod val="85000"/>
                    <a:lumOff val="15000"/>
                  </a:srgbClr>
                </a:solidFill>
                <a:latin typeface="Arial" panose="020B0604020202020204"/>
              </a:rPr>
              <a:t>M</a:t>
            </a:r>
            <a:r>
              <a:rPr kumimoji="0" lang="de-DE" sz="6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X Converter</a:t>
            </a:r>
          </a:p>
        </p:txBody>
      </p:sp>
      <p:sp>
        <p:nvSpPr>
          <p:cNvPr id="40" name="Rechteck 39">
            <a:extLst>
              <a:ext uri="{FF2B5EF4-FFF2-40B4-BE49-F238E27FC236}">
                <a16:creationId xmlns:a16="http://schemas.microsoft.com/office/drawing/2014/main" id="{52D9954F-9A22-63B0-67DE-EF3C3E72E9D6}"/>
              </a:ext>
            </a:extLst>
          </p:cNvPr>
          <p:cNvSpPr/>
          <p:nvPr/>
        </p:nvSpPr>
        <p:spPr>
          <a:xfrm>
            <a:off x="2603980" y="2924804"/>
            <a:ext cx="720000" cy="144000"/>
          </a:xfrm>
          <a:prstGeom prst="rect">
            <a:avLst/>
          </a:prstGeom>
          <a:solidFill>
            <a:srgbClr val="C00000">
              <a:alpha val="5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600">
                <a:solidFill>
                  <a:srgbClr val="000000">
                    <a:lumMod val="85000"/>
                    <a:lumOff val="15000"/>
                  </a:srgbClr>
                </a:solidFill>
                <a:latin typeface="Arial" panose="020B0604020202020204"/>
              </a:rPr>
              <a:t>M</a:t>
            </a:r>
            <a:r>
              <a:rPr kumimoji="0" lang="de-DE" sz="6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X Adapter</a:t>
            </a:r>
          </a:p>
        </p:txBody>
      </p:sp>
    </p:spTree>
    <p:extLst>
      <p:ext uri="{BB962C8B-B14F-4D97-AF65-F5344CB8AC3E}">
        <p14:creationId xmlns:p14="http://schemas.microsoft.com/office/powerpoint/2010/main" val="1364707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0110A-AADE-3050-5FBC-E80093367A19}"/>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66378C7-6F03-F6DF-A57D-DDC16A90713F}"/>
              </a:ext>
            </a:extLst>
          </p:cNvPr>
          <p:cNvGraphicFramePr>
            <a:graphicFrameLocks noChangeAspect="1"/>
          </p:cNvGraphicFramePr>
          <p:nvPr>
            <p:custDataLst>
              <p:tags r:id="rId1"/>
            </p:custDataLst>
            <p:extLst>
              <p:ext uri="{D42A27DB-BD31-4B8C-83A1-F6EECF244321}">
                <p14:modId xmlns:p14="http://schemas.microsoft.com/office/powerpoint/2010/main" val="49354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966378C7-6F03-F6DF-A57D-DDC16A90713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D63A84AA-D393-2351-DD5F-7AA4172F2C8A}"/>
              </a:ext>
            </a:extLst>
          </p:cNvPr>
          <p:cNvSpPr>
            <a:spLocks noGrp="1"/>
          </p:cNvSpPr>
          <p:nvPr>
            <p:ph type="ctrTitle"/>
          </p:nvPr>
        </p:nvSpPr>
        <p:spPr/>
        <p:txBody>
          <a:bodyPr vert="horz"/>
          <a:lstStyle/>
          <a:p>
            <a:r>
              <a:rPr lang="en-US"/>
              <a:t>Requirement #4</a:t>
            </a:r>
            <a:br>
              <a:rPr lang="en-US"/>
            </a:br>
            <a:br>
              <a:rPr lang="en-US"/>
            </a:br>
            <a:r>
              <a:rPr lang="en-US" sz="2800"/>
              <a:t>MX-Port Usability – Easy definition of interfaces and implementation of functionality of MX-Port so that it can be mastered by SMEs </a:t>
            </a:r>
          </a:p>
        </p:txBody>
      </p:sp>
      <p:sp>
        <p:nvSpPr>
          <p:cNvPr id="2" name="Rechteck 1">
            <a:extLst>
              <a:ext uri="{FF2B5EF4-FFF2-40B4-BE49-F238E27FC236}">
                <a16:creationId xmlns:a16="http://schemas.microsoft.com/office/drawing/2014/main" id="{6F334A4E-568C-BE41-A792-A36019E30BD5}"/>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a:solidFill>
                  <a:schemeClr val="tx1"/>
                </a:solidFill>
              </a:rPr>
              <a:t>quality requirement</a:t>
            </a:r>
          </a:p>
        </p:txBody>
      </p:sp>
    </p:spTree>
    <p:extLst>
      <p:ext uri="{BB962C8B-B14F-4D97-AF65-F5344CB8AC3E}">
        <p14:creationId xmlns:p14="http://schemas.microsoft.com/office/powerpoint/2010/main" val="4108986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E08CC70-9D3A-EA4E-8707-0DEBB8D4EF42}"/>
              </a:ext>
            </a:extLst>
          </p:cNvPr>
          <p:cNvGraphicFramePr>
            <a:graphicFrameLocks noChangeAspect="1"/>
          </p:cNvGraphicFramePr>
          <p:nvPr>
            <p:custDataLst>
              <p:tags r:id="rId1"/>
            </p:custDataLst>
            <p:extLst>
              <p:ext uri="{D42A27DB-BD31-4B8C-83A1-F6EECF244321}">
                <p14:modId xmlns:p14="http://schemas.microsoft.com/office/powerpoint/2010/main" val="3566260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7" name="think-cell data - do not delete" hidden="1">
                        <a:extLst>
                          <a:ext uri="{FF2B5EF4-FFF2-40B4-BE49-F238E27FC236}">
                            <a16:creationId xmlns:a16="http://schemas.microsoft.com/office/drawing/2014/main" id="{BE08CC70-9D3A-EA4E-8707-0DEBB8D4E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Inhaltsplatzhalter 3">
            <a:extLst>
              <a:ext uri="{FF2B5EF4-FFF2-40B4-BE49-F238E27FC236}">
                <a16:creationId xmlns:a16="http://schemas.microsoft.com/office/drawing/2014/main" id="{4D557492-55FA-4892-EA8C-68BA7585CA11}"/>
              </a:ext>
            </a:extLst>
          </p:cNvPr>
          <p:cNvSpPr>
            <a:spLocks noGrp="1"/>
          </p:cNvSpPr>
          <p:nvPr>
            <p:ph idx="1"/>
          </p:nvPr>
        </p:nvSpPr>
        <p:spPr/>
        <p:txBody>
          <a:bodyPr>
            <a:normAutofit/>
          </a:bodyPr>
          <a:lstStyle/>
          <a:p>
            <a:r>
              <a:rPr lang="en-US" dirty="0"/>
              <a:t>Initial situation</a:t>
            </a:r>
          </a:p>
          <a:p>
            <a:pPr lvl="1"/>
            <a:r>
              <a:rPr lang="en-US" dirty="0"/>
              <a:t>A key aspect of a company's technological sovereignty is to master the technologies essential to its own business</a:t>
            </a:r>
          </a:p>
          <a:p>
            <a:r>
              <a:rPr lang="en-US" dirty="0"/>
              <a:t>Problem statement</a:t>
            </a:r>
          </a:p>
          <a:p>
            <a:pPr lvl="1"/>
            <a:r>
              <a:rPr lang="en-US" dirty="0"/>
              <a:t>Companies should therefore be enabled to decide for themselves which constituents of an MX-Port they want to provide themselves and where they want to use 3</a:t>
            </a:r>
            <a:r>
              <a:rPr lang="en-US" baseline="30000" dirty="0"/>
              <a:t>rd</a:t>
            </a:r>
            <a:r>
              <a:rPr lang="en-US" dirty="0"/>
              <a:t> party service providers</a:t>
            </a:r>
          </a:p>
          <a:p>
            <a:pPr lvl="2"/>
            <a:r>
              <a:rPr lang="en-US" dirty="0"/>
              <a:t>This is a fundamental prerequisite for broad acceptance of Factory-X</a:t>
            </a:r>
          </a:p>
          <a:p>
            <a:pPr lvl="1"/>
            <a:r>
              <a:rPr lang="en-US" dirty="0"/>
              <a:t>Both the definition of the interfaces of the constituents of an MX-Port and the implementation of the functionality on an implementation technology shall be so simple that it can be mastered by SMEs</a:t>
            </a:r>
          </a:p>
          <a:p>
            <a:r>
              <a:rPr lang="en-US" dirty="0"/>
              <a:t>Boundary conditions</a:t>
            </a:r>
          </a:p>
          <a:p>
            <a:pPr lvl="1"/>
            <a:r>
              <a:rPr lang="en-US" dirty="0"/>
              <a:t>The definition of the interfaces of the constituents of an MX-Port should be based on an established international standard</a:t>
            </a:r>
          </a:p>
        </p:txBody>
      </p:sp>
      <p:sp>
        <p:nvSpPr>
          <p:cNvPr id="2" name="Titel 1">
            <a:extLst>
              <a:ext uri="{FF2B5EF4-FFF2-40B4-BE49-F238E27FC236}">
                <a16:creationId xmlns:a16="http://schemas.microsoft.com/office/drawing/2014/main" id="{B497AC00-EC57-9813-7DD6-027C5FABAA65}"/>
              </a:ext>
            </a:extLst>
          </p:cNvPr>
          <p:cNvSpPr>
            <a:spLocks noGrp="1"/>
          </p:cNvSpPr>
          <p:nvPr>
            <p:ph type="title"/>
          </p:nvPr>
        </p:nvSpPr>
        <p:spPr/>
        <p:txBody>
          <a:bodyPr vert="horz">
            <a:normAutofit fontScale="90000"/>
          </a:bodyPr>
          <a:lstStyle/>
          <a:p>
            <a:r>
              <a:rPr lang="en-US"/>
              <a:t>Requirement #4: MX-Port Usability</a:t>
            </a:r>
            <a:br>
              <a:rPr lang="en-US"/>
            </a:br>
            <a:r>
              <a:rPr lang="en-US" b="0">
                <a:solidFill>
                  <a:schemeClr val="accent2"/>
                </a:solidFill>
              </a:rPr>
              <a:t>Easy definition of interfaces and implementation of functionality of MX-Port so that it can be mastered by SMEs</a:t>
            </a:r>
            <a:endParaRPr lang="de-DE" b="0">
              <a:solidFill>
                <a:schemeClr val="accent2"/>
              </a:solidFill>
            </a:endParaRPr>
          </a:p>
        </p:txBody>
      </p:sp>
      <p:sp>
        <p:nvSpPr>
          <p:cNvPr id="5" name="Datumsplatzhalter 4">
            <a:extLst>
              <a:ext uri="{FF2B5EF4-FFF2-40B4-BE49-F238E27FC236}">
                <a16:creationId xmlns:a16="http://schemas.microsoft.com/office/drawing/2014/main" id="{6B37AE7E-4982-919A-C27B-DE90AF7ED745}"/>
              </a:ext>
            </a:extLst>
          </p:cNvPr>
          <p:cNvSpPr>
            <a:spLocks noGrp="1"/>
          </p:cNvSpPr>
          <p:nvPr>
            <p:ph type="dt" sz="half" idx="10"/>
          </p:nvPr>
        </p:nvSpPr>
        <p:spPr/>
        <p:txBody>
          <a:bodyPr/>
          <a:lstStyle/>
          <a:p>
            <a:fld id="{7683FF2C-E727-4FAA-945C-BF5DBB1344B1}" type="datetime3">
              <a:rPr lang="en-US" smtClean="0"/>
              <a:pPr/>
              <a:t>24 March 2026</a:t>
            </a:fld>
            <a:endParaRPr lang="en-US"/>
          </a:p>
        </p:txBody>
      </p:sp>
      <p:sp>
        <p:nvSpPr>
          <p:cNvPr id="6" name="Foliennummernplatzhalter 5">
            <a:extLst>
              <a:ext uri="{FF2B5EF4-FFF2-40B4-BE49-F238E27FC236}">
                <a16:creationId xmlns:a16="http://schemas.microsoft.com/office/drawing/2014/main" id="{170DCDB7-5412-7D2B-249F-7E268D95491A}"/>
              </a:ext>
            </a:extLst>
          </p:cNvPr>
          <p:cNvSpPr>
            <a:spLocks noGrp="1"/>
          </p:cNvSpPr>
          <p:nvPr>
            <p:ph type="sldNum" sz="quarter" idx="12"/>
          </p:nvPr>
        </p:nvSpPr>
        <p:spPr/>
        <p:txBody>
          <a:bodyPr/>
          <a:lstStyle/>
          <a:p>
            <a:fld id="{39D3A024-67FB-42E9-9126-3B9701C7D52D}" type="slidenum">
              <a:rPr lang="en-US" smtClean="0"/>
              <a:pPr/>
              <a:t>16</a:t>
            </a:fld>
            <a:endParaRPr lang="en-US"/>
          </a:p>
        </p:txBody>
      </p:sp>
    </p:spTree>
    <p:extLst>
      <p:ext uri="{BB962C8B-B14F-4D97-AF65-F5344CB8AC3E}">
        <p14:creationId xmlns:p14="http://schemas.microsoft.com/office/powerpoint/2010/main" val="308647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8D6DB-39B2-7559-6195-6F531A92D8EA}"/>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329925F-80B7-F9D5-E02A-F51ACCAC8FDE}"/>
              </a:ext>
            </a:extLst>
          </p:cNvPr>
          <p:cNvGraphicFramePr>
            <a:graphicFrameLocks noChangeAspect="1"/>
          </p:cNvGraphicFramePr>
          <p:nvPr>
            <p:custDataLst>
              <p:tags r:id="rId1"/>
            </p:custDataLst>
            <p:extLst>
              <p:ext uri="{D42A27DB-BD31-4B8C-83A1-F6EECF244321}">
                <p14:modId xmlns:p14="http://schemas.microsoft.com/office/powerpoint/2010/main" val="2633956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9329925F-80B7-F9D5-E02A-F51ACCAC8F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B88EA9F5-61D7-F4CA-8ECF-3D136DC3BE86}"/>
              </a:ext>
            </a:extLst>
          </p:cNvPr>
          <p:cNvSpPr>
            <a:spLocks noGrp="1"/>
          </p:cNvSpPr>
          <p:nvPr>
            <p:ph type="ctrTitle"/>
          </p:nvPr>
        </p:nvSpPr>
        <p:spPr/>
        <p:txBody>
          <a:bodyPr vert="horz"/>
          <a:lstStyle/>
          <a:p>
            <a:r>
              <a:rPr lang="en-US"/>
              <a:t>Requirement #5</a:t>
            </a:r>
            <a:br>
              <a:rPr lang="en-US"/>
            </a:br>
            <a:br>
              <a:rPr lang="en-US"/>
            </a:br>
            <a:r>
              <a:rPr lang="en-US" sz="2800"/>
              <a:t>Access Link – How to manage MX-Port Discovery Information</a:t>
            </a:r>
          </a:p>
        </p:txBody>
      </p:sp>
      <p:sp>
        <p:nvSpPr>
          <p:cNvPr id="2" name="Rechteck 1">
            <a:extLst>
              <a:ext uri="{FF2B5EF4-FFF2-40B4-BE49-F238E27FC236}">
                <a16:creationId xmlns:a16="http://schemas.microsoft.com/office/drawing/2014/main" id="{9820D3C6-B0C2-E39F-CF76-BEA17BADCA5B}"/>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a:solidFill>
                  <a:schemeClr val="tx1"/>
                </a:solidFill>
              </a:rPr>
              <a:t>MX Discovery</a:t>
            </a:r>
          </a:p>
        </p:txBody>
      </p:sp>
    </p:spTree>
    <p:extLst>
      <p:ext uri="{BB962C8B-B14F-4D97-AF65-F5344CB8AC3E}">
        <p14:creationId xmlns:p14="http://schemas.microsoft.com/office/powerpoint/2010/main" val="1962384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EB11DF2-ACFC-63FA-FF7E-A5DCF86546B2}"/>
              </a:ext>
            </a:extLst>
          </p:cNvPr>
          <p:cNvGraphicFramePr>
            <a:graphicFrameLocks noChangeAspect="1"/>
          </p:cNvGraphicFramePr>
          <p:nvPr>
            <p:custDataLst>
              <p:tags r:id="rId1"/>
            </p:custDataLst>
            <p:extLst>
              <p:ext uri="{D42A27DB-BD31-4B8C-83A1-F6EECF244321}">
                <p14:modId xmlns:p14="http://schemas.microsoft.com/office/powerpoint/2010/main" val="9808628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84" imgH="484" progId="TCLayout.ActiveDocument.1">
                  <p:embed/>
                </p:oleObj>
              </mc:Choice>
              <mc:Fallback>
                <p:oleObj name="think-cell Folie" r:id="rId4" imgW="484" imgH="484" progId="TCLayout.ActiveDocument.1">
                  <p:embed/>
                  <p:pic>
                    <p:nvPicPr>
                      <p:cNvPr id="7" name="think-cell data - do not delete" hidden="1">
                        <a:extLst>
                          <a:ext uri="{FF2B5EF4-FFF2-40B4-BE49-F238E27FC236}">
                            <a16:creationId xmlns:a16="http://schemas.microsoft.com/office/drawing/2014/main" id="{9EB11DF2-ACFC-63FA-FF7E-A5DCF86546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Inhaltsplatzhalter 1">
            <a:extLst>
              <a:ext uri="{FF2B5EF4-FFF2-40B4-BE49-F238E27FC236}">
                <a16:creationId xmlns:a16="http://schemas.microsoft.com/office/drawing/2014/main" id="{BAFA0CAD-C53E-0F8B-6425-8DE7C1585558}"/>
              </a:ext>
            </a:extLst>
          </p:cNvPr>
          <p:cNvSpPr>
            <a:spLocks noGrp="1"/>
          </p:cNvSpPr>
          <p:nvPr>
            <p:ph idx="1"/>
          </p:nvPr>
        </p:nvSpPr>
        <p:spPr>
          <a:xfrm>
            <a:off x="334963" y="1125537"/>
            <a:ext cx="11522075" cy="5327889"/>
          </a:xfrm>
        </p:spPr>
        <p:txBody>
          <a:bodyPr>
            <a:normAutofit fontScale="62500" lnSpcReduction="20000"/>
          </a:bodyPr>
          <a:lstStyle/>
          <a:p>
            <a:r>
              <a:rPr lang="en-US" dirty="0"/>
              <a:t>Initial situation</a:t>
            </a:r>
          </a:p>
          <a:p>
            <a:pPr lvl="1"/>
            <a:r>
              <a:rPr lang="en-US" dirty="0"/>
              <a:t>There is an asset provider and an asset user who want to automatically exchange selected or all data about the asset</a:t>
            </a:r>
          </a:p>
          <a:p>
            <a:pPr lvl="1"/>
            <a:r>
              <a:rPr lang="en-US" dirty="0"/>
              <a:t>In addition, there are other stakeholders who are interested in the asset, e.g., an engineering or service provider commissioned by an asset user and may also modify or extend the data of the asset during the lifecycle or the asset</a:t>
            </a:r>
          </a:p>
          <a:p>
            <a:pPr lvl="1"/>
            <a:r>
              <a:rPr lang="en-US" dirty="0"/>
              <a:t>Each stakeholder interested in an asset manages selected or all data about the asset under the own responsibility</a:t>
            </a:r>
          </a:p>
          <a:p>
            <a:pPr lvl="1"/>
            <a:r>
              <a:rPr lang="en-US" dirty="0"/>
              <a:t>The asset provider provides the asset user with computer-processable data about the asset in the form of “asset identification information”</a:t>
            </a:r>
          </a:p>
          <a:p>
            <a:pPr lvl="1"/>
            <a:r>
              <a:rPr lang="en-US" dirty="0"/>
              <a:t>Based on the “asset identification information”, a stakeholder who is interested in the asset can establish the association between the asset and the data about the asset managed under the own responsibility</a:t>
            </a:r>
          </a:p>
          <a:p>
            <a:pPr lvl="1"/>
            <a:r>
              <a:rPr lang="en-US" dirty="0"/>
              <a:t>There are already legal contracts negotiated between the stakeholders concerned regarding their interests in the asset (rights and obligations of the stakeholders concerned)</a:t>
            </a:r>
          </a:p>
          <a:p>
            <a:r>
              <a:rPr lang="en-US" dirty="0"/>
              <a:t>Problem statement</a:t>
            </a:r>
          </a:p>
          <a:p>
            <a:pPr lvl="1"/>
            <a:r>
              <a:rPr lang="en-US" dirty="0"/>
              <a:t>The following ways of determining the computer-processable data about the asset in the form of “asset identification information” provided by the asset provider shall be supported</a:t>
            </a:r>
          </a:p>
          <a:p>
            <a:pPr lvl="2"/>
            <a:r>
              <a:rPr lang="en-US" dirty="0"/>
              <a:t>The “asset identification information” is applied by the asset provider to a physical asset in the form of an optoelectronic computer-readable font; a human shall be able to read this font with an appropriate reading device (provided that the physical conditions allow access to this font at all)</a:t>
            </a:r>
          </a:p>
          <a:p>
            <a:pPr lvl="2"/>
            <a:r>
              <a:rPr lang="en-US" dirty="0"/>
              <a:t>The “asset identification information” is applied by the asset provider to a physical asset in the form of a human-readable font; a human shall be able to manually enter this font into an appropriate input device (provided that the physical conditions allow access to this font at all)</a:t>
            </a:r>
          </a:p>
          <a:p>
            <a:pPr lvl="2"/>
            <a:r>
              <a:rPr lang="en-US" dirty="0"/>
              <a:t>Based on knowledge, a human can use information from other sources (for example the “asset identification information” from other assets or databases) to determine the required “asset identification information” and to do an appropriate selection of data. </a:t>
            </a:r>
          </a:p>
          <a:p>
            <a:pPr lvl="2"/>
            <a:r>
              <a:rPr lang="en-US" dirty="0"/>
              <a:t>Based on proper versioning or other labeling means, a software service can find the relevant data </a:t>
            </a:r>
          </a:p>
          <a:p>
            <a:pPr lvl="1"/>
            <a:r>
              <a:rPr lang="en-US" dirty="0"/>
              <a:t>For possible solutions, it shall be elaborated what a legal entity shall do once to be able to use this solution and what shall be ensured during operation that the solution can be operated</a:t>
            </a:r>
          </a:p>
          <a:p>
            <a:pPr lvl="1"/>
            <a:r>
              <a:rPr lang="en-US" dirty="0"/>
              <a:t>For possible solutions, technical, regulatory and economic aspects shall be considered</a:t>
            </a:r>
          </a:p>
          <a:p>
            <a:r>
              <a:rPr lang="en-US" dirty="0"/>
              <a:t>Boundary conditions</a:t>
            </a:r>
          </a:p>
          <a:p>
            <a:pPr lvl="1"/>
            <a:r>
              <a:rPr lang="en-US" dirty="0"/>
              <a:t>The data about an asset held by a stakeholder under the own responsibility should follow a standard established in the market (e.g., IEC 63278 Asset Administration Shell)</a:t>
            </a:r>
          </a:p>
          <a:p>
            <a:pPr lvl="1"/>
            <a:r>
              <a:rPr lang="en-US" dirty="0"/>
              <a:t>The computer-processable data about the asset in the form of “asset identification information” should follow a standard established in the market (e.g., IEC 61406-1 Identification Link)</a:t>
            </a:r>
          </a:p>
          <a:p>
            <a:pPr lvl="1"/>
            <a:r>
              <a:rPr lang="en-US" dirty="0"/>
              <a:t>The access to a solution should be as open as possible, a lock-in by a commercial 3</a:t>
            </a:r>
            <a:r>
              <a:rPr lang="en-US" baseline="30000" dirty="0"/>
              <a:t>rd</a:t>
            </a:r>
            <a:r>
              <a:rPr lang="en-US" dirty="0"/>
              <a:t> party legal entity should be avoided</a:t>
            </a:r>
          </a:p>
          <a:p>
            <a:pPr lvl="1"/>
            <a:r>
              <a:rPr lang="en-US" dirty="0"/>
              <a:t>The costs for integration and operating of a solution shall not be higher than the benefit it provides (especially regarding solutions already established on the market)</a:t>
            </a:r>
          </a:p>
          <a:p>
            <a:r>
              <a:rPr lang="en-US" dirty="0"/>
              <a:t>Notes</a:t>
            </a:r>
          </a:p>
          <a:p>
            <a:pPr lvl="1"/>
            <a:r>
              <a:rPr lang="en-US" dirty="0"/>
              <a:t>A solution is favored in which the one-off costs and the costs during operation are as low as possible</a:t>
            </a:r>
          </a:p>
          <a:p>
            <a:pPr lvl="1"/>
            <a:endParaRPr lang="de-DE" dirty="0">
              <a:solidFill>
                <a:srgbClr val="0070C0"/>
              </a:solidFill>
            </a:endParaRPr>
          </a:p>
        </p:txBody>
      </p:sp>
      <p:sp>
        <p:nvSpPr>
          <p:cNvPr id="3" name="Titel 2">
            <a:extLst>
              <a:ext uri="{FF2B5EF4-FFF2-40B4-BE49-F238E27FC236}">
                <a16:creationId xmlns:a16="http://schemas.microsoft.com/office/drawing/2014/main" id="{942B3234-E270-26ED-B902-AA2FB7C3DB84}"/>
              </a:ext>
            </a:extLst>
          </p:cNvPr>
          <p:cNvSpPr>
            <a:spLocks noGrp="1"/>
          </p:cNvSpPr>
          <p:nvPr>
            <p:ph type="title"/>
          </p:nvPr>
        </p:nvSpPr>
        <p:spPr/>
        <p:txBody>
          <a:bodyPr vert="horz"/>
          <a:lstStyle/>
          <a:p>
            <a:r>
              <a:rPr lang="en-US"/>
              <a:t>Requirement #5: Access Link</a:t>
            </a:r>
            <a:br>
              <a:rPr lang="en-US">
                <a:solidFill>
                  <a:srgbClr val="FF0000"/>
                </a:solidFill>
              </a:rPr>
            </a:br>
            <a:r>
              <a:rPr lang="en-US" b="0" noProof="0">
                <a:solidFill>
                  <a:schemeClr val="accent2"/>
                </a:solidFill>
              </a:rPr>
              <a:t>How to manage MX-Port Discovery Information</a:t>
            </a:r>
            <a:endParaRPr lang="en-US" b="0">
              <a:solidFill>
                <a:schemeClr val="accent2"/>
              </a:solidFill>
            </a:endParaRPr>
          </a:p>
        </p:txBody>
      </p:sp>
      <p:sp>
        <p:nvSpPr>
          <p:cNvPr id="4" name="Datumsplatzhalter 3">
            <a:extLst>
              <a:ext uri="{FF2B5EF4-FFF2-40B4-BE49-F238E27FC236}">
                <a16:creationId xmlns:a16="http://schemas.microsoft.com/office/drawing/2014/main" id="{888C12A0-3E78-CDDB-7D10-C7D7BDC752C8}"/>
              </a:ext>
            </a:extLst>
          </p:cNvPr>
          <p:cNvSpPr>
            <a:spLocks noGrp="1"/>
          </p:cNvSpPr>
          <p:nvPr>
            <p:ph type="dt" sz="half" idx="10"/>
          </p:nvPr>
        </p:nvSpPr>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C63406E9-AB5D-1B39-0C5F-B73A4A6D26C3}"/>
              </a:ext>
            </a:extLst>
          </p:cNvPr>
          <p:cNvSpPr>
            <a:spLocks noGrp="1"/>
          </p:cNvSpPr>
          <p:nvPr>
            <p:ph type="sldNum" sz="quarter" idx="12"/>
          </p:nvPr>
        </p:nvSpPr>
        <p:spPr/>
        <p:txBody>
          <a:bodyPr/>
          <a:lstStyle/>
          <a:p>
            <a:fld id="{39D3A024-67FB-42E9-9126-3B9701C7D52D}" type="slidenum">
              <a:rPr lang="en-US" smtClean="0"/>
              <a:pPr/>
              <a:t>18</a:t>
            </a:fld>
            <a:endParaRPr lang="en-US"/>
          </a:p>
        </p:txBody>
      </p:sp>
    </p:spTree>
    <p:extLst>
      <p:ext uri="{BB962C8B-B14F-4D97-AF65-F5344CB8AC3E}">
        <p14:creationId xmlns:p14="http://schemas.microsoft.com/office/powerpoint/2010/main" val="759461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F2C8AA4-7944-6763-4727-D0A180EB4810}"/>
              </a:ext>
            </a:extLst>
          </p:cNvPr>
          <p:cNvGraphicFramePr>
            <a:graphicFrameLocks noChangeAspect="1"/>
          </p:cNvGraphicFramePr>
          <p:nvPr>
            <p:custDataLst>
              <p:tags r:id="rId1"/>
            </p:custDataLst>
            <p:extLst>
              <p:ext uri="{D42A27DB-BD31-4B8C-83A1-F6EECF244321}">
                <p14:modId xmlns:p14="http://schemas.microsoft.com/office/powerpoint/2010/main" val="1059959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8" name="think-cell data - do not delete" hidden="1">
                        <a:extLst>
                          <a:ext uri="{FF2B5EF4-FFF2-40B4-BE49-F238E27FC236}">
                            <a16:creationId xmlns:a16="http://schemas.microsoft.com/office/drawing/2014/main" id="{DF2C8AA4-7944-6763-4727-D0A180EB48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el 2">
            <a:extLst>
              <a:ext uri="{FF2B5EF4-FFF2-40B4-BE49-F238E27FC236}">
                <a16:creationId xmlns:a16="http://schemas.microsoft.com/office/drawing/2014/main" id="{04B6836F-876F-2988-DBE9-57050027314D}"/>
              </a:ext>
            </a:extLst>
          </p:cNvPr>
          <p:cNvSpPr>
            <a:spLocks noGrp="1"/>
          </p:cNvSpPr>
          <p:nvPr>
            <p:ph type="title"/>
          </p:nvPr>
        </p:nvSpPr>
        <p:spPr/>
        <p:txBody>
          <a:bodyPr vert="horz"/>
          <a:lstStyle/>
          <a:p>
            <a:r>
              <a:rPr lang="en-US"/>
              <a:t>Backup Requirement #5: Access Link</a:t>
            </a:r>
            <a:br>
              <a:rPr lang="en-US"/>
            </a:br>
            <a:r>
              <a:rPr lang="en-US"/>
              <a:t>Examples of possible solutions</a:t>
            </a:r>
            <a:endParaRPr lang="en-US">
              <a:solidFill>
                <a:srgbClr val="FF0000"/>
              </a:solidFill>
            </a:endParaRPr>
          </a:p>
        </p:txBody>
      </p:sp>
      <p:sp>
        <p:nvSpPr>
          <p:cNvPr id="2" name="Inhaltsplatzhalter 1">
            <a:extLst>
              <a:ext uri="{FF2B5EF4-FFF2-40B4-BE49-F238E27FC236}">
                <a16:creationId xmlns:a16="http://schemas.microsoft.com/office/drawing/2014/main" id="{CF36399C-D69B-92A0-D95C-3222E54904B4}"/>
              </a:ext>
            </a:extLst>
          </p:cNvPr>
          <p:cNvSpPr>
            <a:spLocks noGrp="1"/>
          </p:cNvSpPr>
          <p:nvPr>
            <p:ph sz="quarter" idx="37"/>
          </p:nvPr>
        </p:nvSpPr>
        <p:spPr>
          <a:ln>
            <a:noFill/>
          </a:ln>
        </p:spPr>
        <p:txBody>
          <a:bodyPr/>
          <a:lstStyle/>
          <a:p>
            <a:r>
              <a:rPr lang="en-US"/>
              <a:t>Federated solution</a:t>
            </a:r>
          </a:p>
          <a:p>
            <a:pPr lvl="1"/>
            <a:r>
              <a:rPr lang="en-US"/>
              <a:t>Each legal entity operates a local “discovery registry”</a:t>
            </a:r>
          </a:p>
          <a:p>
            <a:pPr lvl="1"/>
            <a:r>
              <a:rPr lang="en-US"/>
              <a:t>Standardized format of “asset identification information”</a:t>
            </a:r>
          </a:p>
          <a:p>
            <a:pPr lvl="2"/>
            <a:r>
              <a:rPr lang="en-US"/>
              <a:t>The “asset identification information” can also be included in the information that is passed on by the provider of the asset to the user of the asset, e.g., as part of a </a:t>
            </a:r>
            <a:r>
              <a:rPr lang="en-US" err="1"/>
              <a:t>Submodel</a:t>
            </a:r>
            <a:r>
              <a:rPr lang="en-US"/>
              <a:t> of the AAS</a:t>
            </a:r>
          </a:p>
          <a:p>
            <a:r>
              <a:rPr lang="en-US"/>
              <a:t>Evaluation [according requirements]</a:t>
            </a:r>
          </a:p>
          <a:p>
            <a:pPr lvl="1"/>
            <a:r>
              <a:rPr lang="en-US"/>
              <a:t>No central 3</a:t>
            </a:r>
            <a:r>
              <a:rPr lang="en-US" baseline="30000"/>
              <a:t>rd</a:t>
            </a:r>
            <a:r>
              <a:rPr lang="en-US"/>
              <a:t> party required; no additional costs during operation</a:t>
            </a:r>
          </a:p>
          <a:p>
            <a:pPr lvl="1"/>
            <a:r>
              <a:rPr lang="en-US"/>
              <a:t>Agreement on a standardized format of “asset identification information”</a:t>
            </a:r>
          </a:p>
          <a:p>
            <a:pPr lvl="1"/>
            <a:r>
              <a:rPr lang="en-US"/>
              <a:t>Register the “asset identification information” in the own “discovery registry” as part of the contract conclusion between stakeholders interested in the asset</a:t>
            </a:r>
          </a:p>
        </p:txBody>
      </p:sp>
      <p:sp>
        <p:nvSpPr>
          <p:cNvPr id="6" name="Inhaltsplatzhalter 5">
            <a:extLst>
              <a:ext uri="{FF2B5EF4-FFF2-40B4-BE49-F238E27FC236}">
                <a16:creationId xmlns:a16="http://schemas.microsoft.com/office/drawing/2014/main" id="{BC409039-3124-2B9B-D05C-8069445D41B5}"/>
              </a:ext>
            </a:extLst>
          </p:cNvPr>
          <p:cNvSpPr>
            <a:spLocks noGrp="1"/>
          </p:cNvSpPr>
          <p:nvPr>
            <p:ph sz="quarter" idx="38"/>
          </p:nvPr>
        </p:nvSpPr>
        <p:spPr>
          <a:ln>
            <a:noFill/>
          </a:ln>
        </p:spPr>
        <p:txBody>
          <a:bodyPr vert="horz" lIns="0" tIns="72000" rIns="72000" bIns="36000" rtlCol="0" anchor="t">
            <a:noAutofit/>
          </a:bodyPr>
          <a:lstStyle/>
          <a:p>
            <a:r>
              <a:rPr lang="en-US" noProof="0"/>
              <a:t>Central registry</a:t>
            </a:r>
          </a:p>
          <a:p>
            <a:pPr marL="179070" lvl="1" indent="-179070"/>
            <a:r>
              <a:rPr lang="en-US" noProof="0"/>
              <a:t>Operating a central “discovery registry” where every company must register its own “asset identification information” or the extension of a given asset ID during lifecycle</a:t>
            </a:r>
            <a:endParaRPr lang="en-US" noProof="0">
              <a:cs typeface="Arial"/>
            </a:endParaRPr>
          </a:p>
          <a:p>
            <a:r>
              <a:rPr lang="en-US" noProof="0">
                <a:cs typeface="Arial"/>
              </a:rPr>
              <a:t>Evaluation [according requirements]</a:t>
            </a:r>
            <a:endParaRPr lang="en-US" noProof="0"/>
          </a:p>
          <a:p>
            <a:pPr marL="179070" lvl="1" indent="-179070"/>
            <a:r>
              <a:rPr lang="en-US" noProof="0">
                <a:cs typeface="Arial"/>
              </a:rPr>
              <a:t>Central 3</a:t>
            </a:r>
            <a:r>
              <a:rPr lang="en-US" baseline="30000" noProof="0">
                <a:cs typeface="Arial"/>
              </a:rPr>
              <a:t>rd</a:t>
            </a:r>
            <a:r>
              <a:rPr lang="en-US" noProof="0">
                <a:cs typeface="Arial"/>
              </a:rPr>
              <a:t> party necessary (lock-in to be discussed)</a:t>
            </a:r>
            <a:endParaRPr lang="en-US" noProof="0"/>
          </a:p>
          <a:p>
            <a:pPr marL="179070" lvl="1" indent="-179070"/>
            <a:r>
              <a:rPr lang="en-US" noProof="0">
                <a:cs typeface="Arial"/>
              </a:rPr>
              <a:t>To be clarified: who operates the central registry and at what cost to the user</a:t>
            </a:r>
            <a:endParaRPr lang="en-US" noProof="0"/>
          </a:p>
          <a:p>
            <a:pPr marL="179070" lvl="1" indent="-179070"/>
            <a:r>
              <a:rPr lang="en-US" noProof="0">
                <a:cs typeface="Arial"/>
              </a:rPr>
              <a:t>Agreement on a standardized format of </a:t>
            </a:r>
            <a:r>
              <a:rPr lang="en-US" noProof="0"/>
              <a:t>“asset identification information”</a:t>
            </a:r>
          </a:p>
          <a:p>
            <a:pPr marL="179070" lvl="1" indent="-179070"/>
            <a:r>
              <a:rPr lang="en-US" noProof="0">
                <a:cs typeface="Arial"/>
              </a:rPr>
              <a:t>Register the access link in the central “discovery registry” as responsibility of asset provider</a:t>
            </a:r>
          </a:p>
          <a:p>
            <a:pPr indent="-179388"/>
            <a:r>
              <a:rPr lang="en-US" noProof="0">
                <a:cs typeface="Arial"/>
              </a:rPr>
              <a:t>Boundary condition</a:t>
            </a:r>
          </a:p>
          <a:p>
            <a:pPr lvl="1"/>
            <a:r>
              <a:rPr lang="en-US"/>
              <a:t>A central “discovery registry” shall be designed that a company can protect any know-know or IP that it considers worthy of protection when registering</a:t>
            </a:r>
            <a:endParaRPr lang="en-US" noProof="0"/>
          </a:p>
        </p:txBody>
      </p:sp>
      <p:sp>
        <p:nvSpPr>
          <p:cNvPr id="4" name="Datumsplatzhalter 3">
            <a:extLst>
              <a:ext uri="{FF2B5EF4-FFF2-40B4-BE49-F238E27FC236}">
                <a16:creationId xmlns:a16="http://schemas.microsoft.com/office/drawing/2014/main" id="{68B22198-C885-9CEB-A5A3-8C4F1C75CDBE}"/>
              </a:ext>
            </a:extLst>
          </p:cNvPr>
          <p:cNvSpPr>
            <a:spLocks noGrp="1"/>
          </p:cNvSpPr>
          <p:nvPr>
            <p:ph type="dt" sz="half" idx="39"/>
          </p:nvPr>
        </p:nvSpPr>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C687C82F-5D65-F7CE-9465-C06AC87896CF}"/>
              </a:ext>
            </a:extLst>
          </p:cNvPr>
          <p:cNvSpPr>
            <a:spLocks noGrp="1"/>
          </p:cNvSpPr>
          <p:nvPr>
            <p:ph type="sldNum" sz="quarter" idx="41"/>
          </p:nvPr>
        </p:nvSpPr>
        <p:spPr/>
        <p:txBody>
          <a:bodyPr/>
          <a:lstStyle/>
          <a:p>
            <a:fld id="{39D3A024-67FB-42E9-9126-3B9701C7D52D}" type="slidenum">
              <a:rPr lang="en-US" smtClean="0"/>
              <a:pPr/>
              <a:t>19</a:t>
            </a:fld>
            <a:endParaRPr lang="en-US"/>
          </a:p>
        </p:txBody>
      </p:sp>
    </p:spTree>
    <p:extLst>
      <p:ext uri="{BB962C8B-B14F-4D97-AF65-F5344CB8AC3E}">
        <p14:creationId xmlns:p14="http://schemas.microsoft.com/office/powerpoint/2010/main" val="4083341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49F5351-FE93-BA9B-3330-1177F4F97C14}"/>
              </a:ext>
            </a:extLst>
          </p:cNvPr>
          <p:cNvGraphicFramePr>
            <a:graphicFrameLocks noChangeAspect="1"/>
          </p:cNvGraphicFramePr>
          <p:nvPr>
            <p:custDataLst>
              <p:tags r:id="rId1"/>
            </p:custDataLst>
            <p:extLst>
              <p:ext uri="{D42A27DB-BD31-4B8C-83A1-F6EECF244321}">
                <p14:modId xmlns:p14="http://schemas.microsoft.com/office/powerpoint/2010/main" val="4948791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7" name="think-cell data - do not delete" hidden="1">
                        <a:extLst>
                          <a:ext uri="{FF2B5EF4-FFF2-40B4-BE49-F238E27FC236}">
                            <a16:creationId xmlns:a16="http://schemas.microsoft.com/office/drawing/2014/main" id="{C49F5351-FE93-BA9B-3330-1177F4F97C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Inhaltsplatzhalter 7">
            <a:extLst>
              <a:ext uri="{FF2B5EF4-FFF2-40B4-BE49-F238E27FC236}">
                <a16:creationId xmlns:a16="http://schemas.microsoft.com/office/drawing/2014/main" id="{7FEB6A8B-FFB1-0D29-E34B-7BA3E886D45B}"/>
              </a:ext>
            </a:extLst>
          </p:cNvPr>
          <p:cNvSpPr>
            <a:spLocks noGrp="1"/>
          </p:cNvSpPr>
          <p:nvPr>
            <p:ph sz="quarter" idx="1"/>
          </p:nvPr>
        </p:nvSpPr>
        <p:spPr>
          <a:xfrm>
            <a:off x="335359" y="2670682"/>
            <a:ext cx="5616000" cy="2088000"/>
          </a:xfrm>
        </p:spPr>
        <p:txBody>
          <a:bodyPr/>
          <a:lstStyle/>
          <a:p>
            <a:r>
              <a:rPr lang="en-US" dirty="0"/>
              <a:t>Clarification requests</a:t>
            </a:r>
          </a:p>
          <a:p>
            <a:pPr lvl="1"/>
            <a:r>
              <a:rPr lang="en-US" dirty="0"/>
              <a:t>Internal TP2</a:t>
            </a:r>
            <a:r>
              <a:rPr lang="en-US" baseline="30000" dirty="0"/>
              <a:t>*)</a:t>
            </a:r>
            <a:r>
              <a:rPr lang="en-US" dirty="0"/>
              <a:t> requests for specific additional information to understand discussions in TP4</a:t>
            </a:r>
            <a:r>
              <a:rPr lang="en-US" baseline="30000" dirty="0"/>
              <a:t>*)</a:t>
            </a:r>
          </a:p>
          <a:p>
            <a:pPr lvl="1"/>
            <a:r>
              <a:rPr lang="en-US" dirty="0"/>
              <a:t>Typically, priority “very high”</a:t>
            </a:r>
          </a:p>
          <a:p>
            <a:pPr marL="0" lvl="1" indent="0">
              <a:buNone/>
            </a:pPr>
            <a:endParaRPr lang="en-US" dirty="0"/>
          </a:p>
          <a:p>
            <a:pPr marL="0" lvl="1" indent="0">
              <a:buNone/>
            </a:pPr>
            <a:r>
              <a:rPr lang="en-US" sz="1200" baseline="30000" noProof="0" dirty="0"/>
              <a:t>*)</a:t>
            </a:r>
            <a:r>
              <a:rPr lang="en-US" sz="1200" noProof="0" dirty="0"/>
              <a:t> TP2 is the subproject of Factory-X covering all Use Cases; TP4 is the subproject of Factory-X developing the technical base (MX-Port configurations)</a:t>
            </a:r>
          </a:p>
          <a:p>
            <a:pPr marL="0" lvl="1" indent="0">
              <a:buNone/>
            </a:pPr>
            <a:endParaRPr lang="en-US" dirty="0"/>
          </a:p>
        </p:txBody>
      </p:sp>
      <p:sp>
        <p:nvSpPr>
          <p:cNvPr id="16" name="Inhaltsplatzhalter 15">
            <a:extLst>
              <a:ext uri="{FF2B5EF4-FFF2-40B4-BE49-F238E27FC236}">
                <a16:creationId xmlns:a16="http://schemas.microsoft.com/office/drawing/2014/main" id="{572FF78B-688B-F4D9-5896-980D3E888B2A}"/>
              </a:ext>
            </a:extLst>
          </p:cNvPr>
          <p:cNvSpPr>
            <a:spLocks noGrp="1"/>
          </p:cNvSpPr>
          <p:nvPr>
            <p:ph sz="quarter" idx="2"/>
          </p:nvPr>
        </p:nvSpPr>
        <p:spPr>
          <a:xfrm>
            <a:off x="6240640" y="2670682"/>
            <a:ext cx="5616000" cy="2088000"/>
          </a:xfrm>
        </p:spPr>
        <p:txBody>
          <a:bodyPr/>
          <a:lstStyle/>
          <a:p>
            <a:r>
              <a:rPr lang="en-US"/>
              <a:t>Quality requirements</a:t>
            </a:r>
          </a:p>
          <a:p>
            <a:pPr lvl="1"/>
            <a:r>
              <a:rPr lang="en-US"/>
              <a:t>Requirements setting guardrails for all normative architecture decisions in the future</a:t>
            </a:r>
          </a:p>
          <a:p>
            <a:pPr lvl="1"/>
            <a:r>
              <a:rPr lang="en-US"/>
              <a:t>Future ADR proposals shall align with these requirements</a:t>
            </a:r>
          </a:p>
        </p:txBody>
      </p:sp>
      <p:sp>
        <p:nvSpPr>
          <p:cNvPr id="17" name="Inhaltsplatzhalter 16">
            <a:extLst>
              <a:ext uri="{FF2B5EF4-FFF2-40B4-BE49-F238E27FC236}">
                <a16:creationId xmlns:a16="http://schemas.microsoft.com/office/drawing/2014/main" id="{03756D05-9974-3D07-6907-C794728DFF6B}"/>
              </a:ext>
            </a:extLst>
          </p:cNvPr>
          <p:cNvSpPr>
            <a:spLocks noGrp="1"/>
          </p:cNvSpPr>
          <p:nvPr>
            <p:ph sz="quarter" idx="3"/>
          </p:nvPr>
        </p:nvSpPr>
        <p:spPr>
          <a:xfrm>
            <a:off x="335359" y="5209981"/>
            <a:ext cx="5616000" cy="1080000"/>
          </a:xfrm>
        </p:spPr>
        <p:txBody>
          <a:bodyPr/>
          <a:lstStyle/>
          <a:p>
            <a:r>
              <a:rPr lang="en-US" dirty="0"/>
              <a:t>Specific MX-Port requirements</a:t>
            </a:r>
          </a:p>
          <a:p>
            <a:pPr lvl="1"/>
            <a:r>
              <a:rPr lang="en-US" dirty="0"/>
              <a:t>Requirements associated to one or more specific layer of the MX-Port concept</a:t>
            </a:r>
          </a:p>
        </p:txBody>
      </p:sp>
      <p:sp>
        <p:nvSpPr>
          <p:cNvPr id="2" name="Inhaltsplatzhalter 1">
            <a:extLst>
              <a:ext uri="{FF2B5EF4-FFF2-40B4-BE49-F238E27FC236}">
                <a16:creationId xmlns:a16="http://schemas.microsoft.com/office/drawing/2014/main" id="{8C374A3D-6B76-6660-8FB4-ECADEEC4A7B2}"/>
              </a:ext>
            </a:extLst>
          </p:cNvPr>
          <p:cNvSpPr>
            <a:spLocks noGrp="1"/>
          </p:cNvSpPr>
          <p:nvPr>
            <p:ph sz="quarter" idx="4"/>
          </p:nvPr>
        </p:nvSpPr>
        <p:spPr>
          <a:xfrm>
            <a:off x="6240640" y="5209981"/>
            <a:ext cx="5616000" cy="1080000"/>
          </a:xfrm>
        </p:spPr>
        <p:txBody>
          <a:bodyPr/>
          <a:lstStyle/>
          <a:p>
            <a:r>
              <a:rPr lang="en-US"/>
              <a:t>Process requirements</a:t>
            </a:r>
          </a:p>
          <a:p>
            <a:pPr lvl="1"/>
            <a:r>
              <a:rPr lang="en-US"/>
              <a:t>Requirements setting guardrails for processes to be followed</a:t>
            </a:r>
          </a:p>
        </p:txBody>
      </p:sp>
      <p:sp>
        <p:nvSpPr>
          <p:cNvPr id="24" name="Titel 23">
            <a:extLst>
              <a:ext uri="{FF2B5EF4-FFF2-40B4-BE49-F238E27FC236}">
                <a16:creationId xmlns:a16="http://schemas.microsoft.com/office/drawing/2014/main" id="{16E24CF7-E043-D12D-E780-02C6F1CA79D7}"/>
              </a:ext>
            </a:extLst>
          </p:cNvPr>
          <p:cNvSpPr>
            <a:spLocks noGrp="1"/>
          </p:cNvSpPr>
          <p:nvPr>
            <p:ph type="title"/>
          </p:nvPr>
        </p:nvSpPr>
        <p:spPr/>
        <p:txBody>
          <a:bodyPr vert="horz"/>
          <a:lstStyle/>
          <a:p>
            <a:r>
              <a:rPr lang="en-US"/>
              <a:t>Classification of requirements</a:t>
            </a:r>
          </a:p>
        </p:txBody>
      </p:sp>
      <p:sp>
        <p:nvSpPr>
          <p:cNvPr id="4" name="Datumsplatzhalter 3">
            <a:extLst>
              <a:ext uri="{FF2B5EF4-FFF2-40B4-BE49-F238E27FC236}">
                <a16:creationId xmlns:a16="http://schemas.microsoft.com/office/drawing/2014/main" id="{B5FE52C7-5D42-F806-11E9-3F0056DDBF83}"/>
              </a:ext>
            </a:extLst>
          </p:cNvPr>
          <p:cNvSpPr>
            <a:spLocks noGrp="1"/>
          </p:cNvSpPr>
          <p:nvPr>
            <p:ph type="dt" sz="half" idx="11"/>
          </p:nvPr>
        </p:nvSpPr>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32A69695-4F64-8391-AFAD-A950518B6203}"/>
              </a:ext>
            </a:extLst>
          </p:cNvPr>
          <p:cNvSpPr>
            <a:spLocks noGrp="1"/>
          </p:cNvSpPr>
          <p:nvPr>
            <p:ph type="sldNum" sz="quarter" idx="12"/>
          </p:nvPr>
        </p:nvSpPr>
        <p:spPr/>
        <p:txBody>
          <a:bodyPr/>
          <a:lstStyle/>
          <a:p>
            <a:fld id="{39D3A024-67FB-42E9-9126-3B9701C7D52D}" type="slidenum">
              <a:rPr lang="en-US" smtClean="0"/>
              <a:pPr/>
              <a:t>2</a:t>
            </a:fld>
            <a:endParaRPr lang="en-US"/>
          </a:p>
        </p:txBody>
      </p:sp>
      <p:sp>
        <p:nvSpPr>
          <p:cNvPr id="9" name="Inhaltsplatzhalter 9">
            <a:extLst>
              <a:ext uri="{FF2B5EF4-FFF2-40B4-BE49-F238E27FC236}">
                <a16:creationId xmlns:a16="http://schemas.microsoft.com/office/drawing/2014/main" id="{596B139D-3893-5E1A-09A8-801EFC1A67FB}"/>
              </a:ext>
            </a:extLst>
          </p:cNvPr>
          <p:cNvSpPr txBox="1">
            <a:spLocks/>
          </p:cNvSpPr>
          <p:nvPr/>
        </p:nvSpPr>
        <p:spPr>
          <a:xfrm>
            <a:off x="334963" y="1125538"/>
            <a:ext cx="11522075" cy="5111750"/>
          </a:xfrm>
          <a:prstGeom prst="rect">
            <a:avLst/>
          </a:prstGeom>
        </p:spPr>
        <p:txBody>
          <a:bodyPr vert="horz" lIns="0" tIns="72000" rIns="72000" bIns="36000" rtlCol="0">
            <a:noAutofit/>
          </a:bodyPr>
          <a:lstStyle>
            <a:lvl1pPr marL="0" indent="0" algn="l" defTabSz="360000" rtl="0" eaLnBrk="1" latinLnBrk="0" hangingPunct="1">
              <a:lnSpc>
                <a:spcPct val="90000"/>
              </a:lnSpc>
              <a:spcBef>
                <a:spcPts val="600"/>
              </a:spcBef>
              <a:buClr>
                <a:srgbClr val="1D71B8"/>
              </a:buClr>
              <a:buFont typeface="Wingdings" panose="05000000000000000000" pitchFamily="2" charset="2"/>
              <a:buNone/>
              <a:defRPr sz="2000" b="1" i="0" kern="1200">
                <a:solidFill>
                  <a:schemeClr val="tx2"/>
                </a:solidFill>
                <a:latin typeface="+mn-lt"/>
                <a:ea typeface="+mn-ea"/>
                <a:cs typeface="+mn-cs"/>
              </a:defRPr>
            </a:lvl1pPr>
            <a:lvl2pPr marL="179388" indent="-179388" algn="l" defTabSz="360000" rtl="0" eaLnBrk="1" latinLnBrk="0" hangingPunct="1">
              <a:lnSpc>
                <a:spcPct val="90000"/>
              </a:lnSpc>
              <a:spcBef>
                <a:spcPts val="600"/>
              </a:spcBef>
              <a:buClr>
                <a:srgbClr val="1D71B8"/>
              </a:buClr>
              <a:buFont typeface="Wingdings" panose="05000000000000000000" pitchFamily="2" charset="2"/>
              <a:buChar char="§"/>
              <a:defRPr sz="1800" b="0" i="0" kern="1200">
                <a:solidFill>
                  <a:schemeClr val="tx2"/>
                </a:solidFill>
                <a:latin typeface="+mn-lt"/>
                <a:ea typeface="+mn-ea"/>
                <a:cs typeface="+mn-cs"/>
              </a:defRPr>
            </a:lvl2pPr>
            <a:lvl3pPr marL="360363" indent="-180975" algn="l" defTabSz="360000" rtl="0" eaLnBrk="1" latinLnBrk="0" hangingPunct="1">
              <a:lnSpc>
                <a:spcPct val="90000"/>
              </a:lnSpc>
              <a:spcBef>
                <a:spcPts val="600"/>
              </a:spcBef>
              <a:buClr>
                <a:srgbClr val="1D71B8"/>
              </a:buClr>
              <a:buFont typeface="Wingdings" panose="05000000000000000000" pitchFamily="2" charset="2"/>
              <a:buChar char="§"/>
              <a:defRPr sz="1600" b="0" i="0" kern="1200">
                <a:solidFill>
                  <a:schemeClr val="tx2"/>
                </a:solidFill>
                <a:latin typeface="+mn-lt"/>
                <a:ea typeface="+mn-ea"/>
                <a:cs typeface="+mn-cs"/>
              </a:defRPr>
            </a:lvl3pPr>
            <a:lvl4pPr marL="534988" indent="-180975" algn="l" defTabSz="360000" rtl="0" eaLnBrk="1" latinLnBrk="0" hangingPunct="1">
              <a:lnSpc>
                <a:spcPct val="90000"/>
              </a:lnSpc>
              <a:spcBef>
                <a:spcPts val="600"/>
              </a:spcBef>
              <a:buClr>
                <a:srgbClr val="1D71B8"/>
              </a:buClr>
              <a:buFont typeface="Wingdings" panose="05000000000000000000" pitchFamily="2" charset="2"/>
              <a:buChar char="§"/>
              <a:defRPr sz="1400" b="0" i="0" kern="1200">
                <a:solidFill>
                  <a:schemeClr val="tx2"/>
                </a:solidFill>
                <a:latin typeface="+mn-lt"/>
                <a:ea typeface="+mn-ea"/>
                <a:cs typeface="+mn-cs"/>
              </a:defRPr>
            </a:lvl4pPr>
            <a:lvl5pPr marL="720725" indent="-179388" algn="l" defTabSz="360000" rtl="0" eaLnBrk="1" latinLnBrk="0" hangingPunct="1">
              <a:lnSpc>
                <a:spcPct val="90000"/>
              </a:lnSpc>
              <a:spcBef>
                <a:spcPts val="600"/>
              </a:spcBef>
              <a:buClr>
                <a:schemeClr val="accent1"/>
              </a:buClr>
              <a:buFont typeface="Wingdings" panose="05000000000000000000" pitchFamily="2" charset="2"/>
              <a:buChar char="§"/>
              <a:defRPr sz="14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MX-Port requirements</a:t>
            </a:r>
          </a:p>
          <a:p>
            <a:pPr lvl="1"/>
            <a:r>
              <a:rPr lang="en-US" dirty="0"/>
              <a:t>Requirements for all MX-Port configurations</a:t>
            </a:r>
          </a:p>
          <a:p>
            <a:pPr lvl="1"/>
            <a:r>
              <a:rPr lang="en-US" dirty="0"/>
              <a:t>Classified according the layer of MX-Port: MX Discovery, MX Access and Usage Control, MX Gate, MX Converter, MX Adapter </a:t>
            </a:r>
          </a:p>
        </p:txBody>
      </p:sp>
    </p:spTree>
    <p:extLst>
      <p:ext uri="{BB962C8B-B14F-4D97-AF65-F5344CB8AC3E}">
        <p14:creationId xmlns:p14="http://schemas.microsoft.com/office/powerpoint/2010/main" val="215953467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57C9142C-4C61-4780-54C7-22FDCD23C092}"/>
              </a:ext>
            </a:extLst>
          </p:cNvPr>
          <p:cNvGraphicFramePr>
            <a:graphicFrameLocks noChangeAspect="1"/>
          </p:cNvGraphicFramePr>
          <p:nvPr>
            <p:custDataLst>
              <p:tags r:id="rId1"/>
            </p:custDataLst>
            <p:extLst>
              <p:ext uri="{D42A27DB-BD31-4B8C-83A1-F6EECF244321}">
                <p14:modId xmlns:p14="http://schemas.microsoft.com/office/powerpoint/2010/main" val="23652331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17" name="think-cell data - do not delete" hidden="1">
                        <a:extLst>
                          <a:ext uri="{FF2B5EF4-FFF2-40B4-BE49-F238E27FC236}">
                            <a16:creationId xmlns:a16="http://schemas.microsoft.com/office/drawing/2014/main" id="{57C9142C-4C61-4780-54C7-22FDCD23C0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Textplatzhalter 17">
            <a:extLst>
              <a:ext uri="{FF2B5EF4-FFF2-40B4-BE49-F238E27FC236}">
                <a16:creationId xmlns:a16="http://schemas.microsoft.com/office/drawing/2014/main" id="{01F54021-687B-4896-A1A9-779A8A6B68D1}"/>
              </a:ext>
            </a:extLst>
          </p:cNvPr>
          <p:cNvSpPr>
            <a:spLocks noGrp="1"/>
          </p:cNvSpPr>
          <p:nvPr>
            <p:ph type="body" sz="quarter" idx="23"/>
          </p:nvPr>
        </p:nvSpPr>
        <p:spPr/>
        <p:txBody>
          <a:bodyPr/>
          <a:lstStyle/>
          <a:p>
            <a:endParaRPr lang="de-DE"/>
          </a:p>
          <a:p>
            <a:endParaRPr lang="de-DE"/>
          </a:p>
          <a:p>
            <a:endParaRPr lang="de-DE"/>
          </a:p>
          <a:p>
            <a:endParaRPr lang="de-DE"/>
          </a:p>
          <a:p>
            <a:endParaRPr lang="de-DE"/>
          </a:p>
          <a:p>
            <a:endParaRPr lang="de-DE"/>
          </a:p>
          <a:p>
            <a:endParaRPr lang="de-DE"/>
          </a:p>
          <a:p>
            <a:endParaRPr lang="de-DE"/>
          </a:p>
          <a:p>
            <a:endParaRPr lang="de-DE"/>
          </a:p>
          <a:p>
            <a:endParaRPr lang="de-DE"/>
          </a:p>
          <a:p>
            <a:endParaRPr lang="de-DE"/>
          </a:p>
          <a:p>
            <a:endParaRPr lang="de-DE"/>
          </a:p>
          <a:p>
            <a:endParaRPr lang="de-DE"/>
          </a:p>
          <a:p>
            <a:pPr lvl="1"/>
            <a:r>
              <a:rPr lang="en-US" sz="1400"/>
              <a:t>Whether the machine supplier discloses the installed components to the factory operator depends on the business strategy of the machine supplier</a:t>
            </a:r>
            <a:endParaRPr lang="de-DE" sz="1400"/>
          </a:p>
        </p:txBody>
      </p:sp>
      <p:sp>
        <p:nvSpPr>
          <p:cNvPr id="128" name="Textplatzhalter 127">
            <a:extLst>
              <a:ext uri="{FF2B5EF4-FFF2-40B4-BE49-F238E27FC236}">
                <a16:creationId xmlns:a16="http://schemas.microsoft.com/office/drawing/2014/main" id="{5309D266-8EE1-48D3-A5E0-226B74DEC8AE}"/>
              </a:ext>
            </a:extLst>
          </p:cNvPr>
          <p:cNvSpPr>
            <a:spLocks noGrp="1"/>
          </p:cNvSpPr>
          <p:nvPr>
            <p:ph type="body" sz="quarter" idx="19"/>
          </p:nvPr>
        </p:nvSpPr>
        <p:spPr>
          <a:ln>
            <a:noFill/>
          </a:ln>
        </p:spPr>
        <p:txBody>
          <a:bodyPr/>
          <a:lstStyle/>
          <a:p>
            <a:pPr lvl="1"/>
            <a:endParaRPr lang="en-US"/>
          </a:p>
          <a:p>
            <a:pPr lvl="1"/>
            <a:endParaRPr lang="en-US"/>
          </a:p>
          <a:p>
            <a:pPr lvl="1"/>
            <a:endParaRPr lang="en-US"/>
          </a:p>
          <a:p>
            <a:pPr lvl="1"/>
            <a:endParaRPr lang="en-US"/>
          </a:p>
          <a:p>
            <a:pPr lvl="1"/>
            <a:endParaRPr lang="en-US"/>
          </a:p>
          <a:p>
            <a:pPr lvl="1"/>
            <a:endParaRPr lang="en-US"/>
          </a:p>
          <a:p>
            <a:pPr lvl="1"/>
            <a:endParaRPr lang="en-US"/>
          </a:p>
          <a:p>
            <a:pPr lvl="1"/>
            <a:endParaRPr lang="en-US"/>
          </a:p>
          <a:p>
            <a:pPr lvl="1"/>
            <a:endParaRPr lang="en-US"/>
          </a:p>
          <a:p>
            <a:pPr lvl="1"/>
            <a:endParaRPr lang="en-US"/>
          </a:p>
          <a:p>
            <a:pPr lvl="1"/>
            <a:endParaRPr lang="en-US"/>
          </a:p>
          <a:p>
            <a:pPr lvl="1"/>
            <a:endParaRPr lang="en-US"/>
          </a:p>
          <a:p>
            <a:pPr lvl="1"/>
            <a:endParaRPr lang="en-US"/>
          </a:p>
          <a:p>
            <a:pPr lvl="1"/>
            <a:endParaRPr lang="en-US"/>
          </a:p>
          <a:p>
            <a:pPr lvl="1"/>
            <a:r>
              <a:rPr lang="en-US" sz="1400"/>
              <a:t>Typically, the case when product is serialized, and instance specific information is created during production</a:t>
            </a:r>
          </a:p>
          <a:p>
            <a:endParaRPr lang="en-US"/>
          </a:p>
        </p:txBody>
      </p:sp>
      <p:sp>
        <p:nvSpPr>
          <p:cNvPr id="129" name="Textplatzhalter 128">
            <a:extLst>
              <a:ext uri="{FF2B5EF4-FFF2-40B4-BE49-F238E27FC236}">
                <a16:creationId xmlns:a16="http://schemas.microsoft.com/office/drawing/2014/main" id="{8ACB7F14-E14B-5C0A-3DFF-2D4D601BC86E}"/>
              </a:ext>
            </a:extLst>
          </p:cNvPr>
          <p:cNvSpPr>
            <a:spLocks noGrp="1"/>
          </p:cNvSpPr>
          <p:nvPr>
            <p:ph type="body" sz="quarter" idx="21"/>
          </p:nvPr>
        </p:nvSpPr>
        <p:spPr>
          <a:xfrm>
            <a:off x="4223792" y="1124774"/>
            <a:ext cx="3598580" cy="5111246"/>
          </a:xfrm>
          <a:ln>
            <a:noFill/>
          </a:ln>
        </p:spPr>
        <p:txBody>
          <a:bodyPr/>
          <a:lstStyle/>
          <a:p>
            <a:r>
              <a:rPr lang="de-DE"/>
              <a:t> </a:t>
            </a:r>
          </a:p>
        </p:txBody>
      </p:sp>
      <p:sp>
        <p:nvSpPr>
          <p:cNvPr id="4" name="Datumsplatzhalter 3">
            <a:extLst>
              <a:ext uri="{FF2B5EF4-FFF2-40B4-BE49-F238E27FC236}">
                <a16:creationId xmlns:a16="http://schemas.microsoft.com/office/drawing/2014/main" id="{51C00156-31AE-4921-9DA1-83E1851D3C61}"/>
              </a:ext>
            </a:extLst>
          </p:cNvPr>
          <p:cNvSpPr>
            <a:spLocks noGrp="1"/>
          </p:cNvSpPr>
          <p:nvPr>
            <p:ph type="dt" sz="half" idx="10"/>
          </p:nvPr>
        </p:nvSpPr>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A4E0DFAC-E08F-7A84-8E02-245F6C711F4F}"/>
              </a:ext>
            </a:extLst>
          </p:cNvPr>
          <p:cNvSpPr>
            <a:spLocks noGrp="1"/>
          </p:cNvSpPr>
          <p:nvPr>
            <p:ph type="sldNum" sz="quarter" idx="12"/>
          </p:nvPr>
        </p:nvSpPr>
        <p:spPr/>
        <p:txBody>
          <a:bodyPr/>
          <a:lstStyle/>
          <a:p>
            <a:fld id="{39D3A024-67FB-42E9-9126-3B9701C7D52D}" type="slidenum">
              <a:rPr lang="en-US" smtClean="0"/>
              <a:pPr/>
              <a:t>20</a:t>
            </a:fld>
            <a:endParaRPr lang="en-US"/>
          </a:p>
        </p:txBody>
      </p:sp>
      <p:sp>
        <p:nvSpPr>
          <p:cNvPr id="338" name="Titel 337">
            <a:extLst>
              <a:ext uri="{FF2B5EF4-FFF2-40B4-BE49-F238E27FC236}">
                <a16:creationId xmlns:a16="http://schemas.microsoft.com/office/drawing/2014/main" id="{A27049F9-57B7-99DC-9427-44E99C51EB73}"/>
              </a:ext>
            </a:extLst>
          </p:cNvPr>
          <p:cNvSpPr>
            <a:spLocks noGrp="1"/>
          </p:cNvSpPr>
          <p:nvPr>
            <p:ph type="title"/>
          </p:nvPr>
        </p:nvSpPr>
        <p:spPr>
          <a:ln>
            <a:noFill/>
          </a:ln>
        </p:spPr>
        <p:txBody>
          <a:bodyPr vert="horz"/>
          <a:lstStyle/>
          <a:p>
            <a:r>
              <a:rPr lang="en-US"/>
              <a:t>Backup Requirement #5: Access Link</a:t>
            </a:r>
            <a:br>
              <a:rPr lang="en-US"/>
            </a:br>
            <a:r>
              <a:rPr lang="en-US"/>
              <a:t>Illustration of AAS ID (IEC 63278) and Asset ID (IEC 61406)</a:t>
            </a:r>
          </a:p>
        </p:txBody>
      </p:sp>
      <p:sp>
        <p:nvSpPr>
          <p:cNvPr id="24" name="Textfeld 23">
            <a:extLst>
              <a:ext uri="{FF2B5EF4-FFF2-40B4-BE49-F238E27FC236}">
                <a16:creationId xmlns:a16="http://schemas.microsoft.com/office/drawing/2014/main" id="{372180DA-571E-E7FA-A74A-F01F48887A71}"/>
              </a:ext>
            </a:extLst>
          </p:cNvPr>
          <p:cNvSpPr txBox="1"/>
          <p:nvPr/>
        </p:nvSpPr>
        <p:spPr>
          <a:xfrm>
            <a:off x="335480" y="1196752"/>
            <a:ext cx="1080000" cy="432000"/>
          </a:xfrm>
          <a:prstGeom prst="rect">
            <a:avLst/>
          </a:prstGeom>
          <a:noFill/>
        </p:spPr>
        <p:txBody>
          <a:bodyPr wrap="square" lIns="0" tIns="0" rIns="0" bIns="0" rtlCol="0" anchor="ctr" anchorCtr="0">
            <a:noAutofit/>
          </a:bodyPr>
          <a:lstStyle/>
          <a:p>
            <a:pPr marL="0" marR="0" lvl="0" indent="0" algn="ctr" defTabSz="91302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rPr>
              <a:t>Component Supplier</a:t>
            </a:r>
          </a:p>
        </p:txBody>
      </p:sp>
      <p:pic>
        <p:nvPicPr>
          <p:cNvPr id="329" name="Grafik 328" descr="Datenbank Silhouette">
            <a:extLst>
              <a:ext uri="{FF2B5EF4-FFF2-40B4-BE49-F238E27FC236}">
                <a16:creationId xmlns:a16="http://schemas.microsoft.com/office/drawing/2014/main" id="{F37A9290-17D5-29B4-1B1D-F6FDAD474E1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3630" y="1556792"/>
            <a:ext cx="719702" cy="719702"/>
          </a:xfrm>
          <a:prstGeom prst="rect">
            <a:avLst/>
          </a:prstGeom>
        </p:spPr>
      </p:pic>
      <p:grpSp>
        <p:nvGrpSpPr>
          <p:cNvPr id="2" name="Gruppieren 34">
            <a:extLst>
              <a:ext uri="{FF2B5EF4-FFF2-40B4-BE49-F238E27FC236}">
                <a16:creationId xmlns:a16="http://schemas.microsoft.com/office/drawing/2014/main" id="{C8AF7507-B11F-AF1E-0D42-1D0390AE36C2}"/>
              </a:ext>
            </a:extLst>
          </p:cNvPr>
          <p:cNvGrpSpPr/>
          <p:nvPr/>
        </p:nvGrpSpPr>
        <p:grpSpPr>
          <a:xfrm>
            <a:off x="9012702" y="1665468"/>
            <a:ext cx="575400" cy="575400"/>
            <a:chOff x="611450" y="2276840"/>
            <a:chExt cx="576000" cy="576000"/>
          </a:xfrm>
        </p:grpSpPr>
        <p:sp>
          <p:nvSpPr>
            <p:cNvPr id="3" name="Rechteck 2">
              <a:extLst>
                <a:ext uri="{FF2B5EF4-FFF2-40B4-BE49-F238E27FC236}">
                  <a16:creationId xmlns:a16="http://schemas.microsoft.com/office/drawing/2014/main" id="{5F2D99F4-73F6-A60F-2BA0-17310C574ABE}"/>
                </a:ext>
              </a:extLst>
            </p:cNvPr>
            <p:cNvSpPr/>
            <p:nvPr/>
          </p:nvSpPr>
          <p:spPr>
            <a:xfrm>
              <a:off x="611450" y="2276840"/>
              <a:ext cx="576000" cy="576000"/>
            </a:xfrm>
            <a:prstGeom prst="rect">
              <a:avLst/>
            </a:prstGeom>
            <a:solidFill>
              <a:srgbClr val="EB780A"/>
            </a:solidFill>
            <a:ln w="25400" cap="flat" cmpd="sng" algn="ctr">
              <a:noFill/>
              <a:prstDash val="solid"/>
            </a:ln>
            <a:effectLst/>
          </p:spPr>
          <p:txBody>
            <a:bodyPr rtlCol="0" anchor="ctr"/>
            <a:lstStyle/>
            <a:p>
              <a:pPr algn="ctr" defTabSz="913486" fontAlgn="base">
                <a:spcBef>
                  <a:spcPct val="50000"/>
                </a:spcBef>
                <a:spcAft>
                  <a:spcPct val="0"/>
                </a:spcAft>
                <a:defRPr/>
              </a:pPr>
              <a:endParaRPr lang="en-US" sz="1798" kern="0">
                <a:solidFill>
                  <a:srgbClr val="FFFFFF"/>
                </a:solidFill>
                <a:ea typeface="ＭＳ Ｐゴシック" charset="-128"/>
              </a:endParaRPr>
            </a:p>
          </p:txBody>
        </p:sp>
        <p:grpSp>
          <p:nvGrpSpPr>
            <p:cNvPr id="6" name="Gruppieren 23">
              <a:extLst>
                <a:ext uri="{FF2B5EF4-FFF2-40B4-BE49-F238E27FC236}">
                  <a16:creationId xmlns:a16="http://schemas.microsoft.com/office/drawing/2014/main" id="{6D511C0D-45E2-44DC-D130-88D74465D521}"/>
                </a:ext>
              </a:extLst>
            </p:cNvPr>
            <p:cNvGrpSpPr/>
            <p:nvPr/>
          </p:nvGrpSpPr>
          <p:grpSpPr>
            <a:xfrm>
              <a:off x="683450" y="2348840"/>
              <a:ext cx="432000" cy="432000"/>
              <a:chOff x="1439660" y="1988800"/>
              <a:chExt cx="684000" cy="720100"/>
            </a:xfrm>
          </p:grpSpPr>
          <p:sp>
            <p:nvSpPr>
              <p:cNvPr id="7" name="Rechtwinkliges Dreieck 6">
                <a:extLst>
                  <a:ext uri="{FF2B5EF4-FFF2-40B4-BE49-F238E27FC236}">
                    <a16:creationId xmlns:a16="http://schemas.microsoft.com/office/drawing/2014/main" id="{ECEA6222-3F71-601A-6396-D6D4116DD052}"/>
                  </a:ext>
                </a:extLst>
              </p:cNvPr>
              <p:cNvSpPr/>
              <p:nvPr/>
            </p:nvSpPr>
            <p:spPr>
              <a:xfrm>
                <a:off x="1655690" y="2204830"/>
                <a:ext cx="252000" cy="144020"/>
              </a:xfrm>
              <a:prstGeom prst="rtTriangle">
                <a:avLst/>
              </a:prstGeom>
              <a:solidFill>
                <a:srgbClr val="000000"/>
              </a:solidFill>
              <a:ln w="25400" cap="flat" cmpd="sng" algn="ctr">
                <a:noFill/>
                <a:prstDash val="solid"/>
              </a:ln>
              <a:effectLst/>
            </p:spPr>
            <p:txBody>
              <a:bodyPr rtlCol="0" anchor="ctr"/>
              <a:lstStyle/>
              <a:p>
                <a:pPr algn="ctr" defTabSz="913486" fontAlgn="base">
                  <a:spcBef>
                    <a:spcPct val="50000"/>
                  </a:spcBef>
                  <a:spcAft>
                    <a:spcPct val="0"/>
                  </a:spcAft>
                  <a:defRPr/>
                </a:pPr>
                <a:endParaRPr lang="en-US" sz="1798" kern="0">
                  <a:solidFill>
                    <a:srgbClr val="FFFFFF"/>
                  </a:solidFill>
                  <a:ea typeface="ＭＳ Ｐゴシック" charset="-128"/>
                </a:endParaRPr>
              </a:p>
            </p:txBody>
          </p:sp>
          <p:sp>
            <p:nvSpPr>
              <p:cNvPr id="8" name="Rechtwinkliges Dreieck 7">
                <a:extLst>
                  <a:ext uri="{FF2B5EF4-FFF2-40B4-BE49-F238E27FC236}">
                    <a16:creationId xmlns:a16="http://schemas.microsoft.com/office/drawing/2014/main" id="{897D2789-820A-1990-E1F5-EE21CB01ECF1}"/>
                  </a:ext>
                </a:extLst>
              </p:cNvPr>
              <p:cNvSpPr/>
              <p:nvPr/>
            </p:nvSpPr>
            <p:spPr>
              <a:xfrm>
                <a:off x="1871720" y="2204830"/>
                <a:ext cx="216000" cy="144020"/>
              </a:xfrm>
              <a:prstGeom prst="rtTriangle">
                <a:avLst/>
              </a:prstGeom>
              <a:solidFill>
                <a:srgbClr val="000000"/>
              </a:solidFill>
              <a:ln w="25400" cap="flat" cmpd="sng" algn="ctr">
                <a:noFill/>
                <a:prstDash val="solid"/>
              </a:ln>
              <a:effectLst/>
            </p:spPr>
            <p:txBody>
              <a:bodyPr rtlCol="0" anchor="ctr"/>
              <a:lstStyle/>
              <a:p>
                <a:pPr algn="ctr" defTabSz="913486" fontAlgn="base">
                  <a:spcBef>
                    <a:spcPct val="50000"/>
                  </a:spcBef>
                  <a:spcAft>
                    <a:spcPct val="0"/>
                  </a:spcAft>
                  <a:defRPr/>
                </a:pPr>
                <a:endParaRPr lang="en-US" sz="1798" kern="0">
                  <a:solidFill>
                    <a:srgbClr val="FFFFFF"/>
                  </a:solidFill>
                  <a:ea typeface="ＭＳ Ｐゴシック" charset="-128"/>
                </a:endParaRPr>
              </a:p>
            </p:txBody>
          </p:sp>
          <p:sp>
            <p:nvSpPr>
              <p:cNvPr id="9" name="Rechteck 8">
                <a:extLst>
                  <a:ext uri="{FF2B5EF4-FFF2-40B4-BE49-F238E27FC236}">
                    <a16:creationId xmlns:a16="http://schemas.microsoft.com/office/drawing/2014/main" id="{8BE82B78-2FDE-F317-BC8F-C9E52F842BA0}"/>
                  </a:ext>
                </a:extLst>
              </p:cNvPr>
              <p:cNvSpPr/>
              <p:nvPr/>
            </p:nvSpPr>
            <p:spPr>
              <a:xfrm>
                <a:off x="1439660" y="2348850"/>
                <a:ext cx="684000" cy="360050"/>
              </a:xfrm>
              <a:prstGeom prst="rect">
                <a:avLst/>
              </a:prstGeom>
              <a:solidFill>
                <a:srgbClr val="000000"/>
              </a:solidFill>
              <a:ln w="25400" cap="flat" cmpd="sng" algn="ctr">
                <a:noFill/>
                <a:prstDash val="solid"/>
              </a:ln>
              <a:effectLst/>
            </p:spPr>
            <p:txBody>
              <a:bodyPr rtlCol="0" anchor="ctr"/>
              <a:lstStyle/>
              <a:p>
                <a:pPr algn="ctr" defTabSz="913486" fontAlgn="base">
                  <a:spcBef>
                    <a:spcPct val="50000"/>
                  </a:spcBef>
                  <a:spcAft>
                    <a:spcPct val="0"/>
                  </a:spcAft>
                  <a:defRPr/>
                </a:pPr>
                <a:endParaRPr lang="en-US" sz="1798" kern="0">
                  <a:solidFill>
                    <a:srgbClr val="FFFFFF"/>
                  </a:solidFill>
                  <a:ea typeface="ＭＳ Ｐゴシック" charset="-128"/>
                </a:endParaRPr>
              </a:p>
            </p:txBody>
          </p:sp>
          <p:sp>
            <p:nvSpPr>
              <p:cNvPr id="10" name="Rechteck 9">
                <a:extLst>
                  <a:ext uri="{FF2B5EF4-FFF2-40B4-BE49-F238E27FC236}">
                    <a16:creationId xmlns:a16="http://schemas.microsoft.com/office/drawing/2014/main" id="{9B602D43-E139-66BC-C4A5-8B5060B94C40}"/>
                  </a:ext>
                </a:extLst>
              </p:cNvPr>
              <p:cNvSpPr/>
              <p:nvPr/>
            </p:nvSpPr>
            <p:spPr>
              <a:xfrm>
                <a:off x="1511670" y="1988800"/>
                <a:ext cx="72010" cy="360050"/>
              </a:xfrm>
              <a:prstGeom prst="rect">
                <a:avLst/>
              </a:prstGeom>
              <a:solidFill>
                <a:srgbClr val="000000"/>
              </a:solidFill>
              <a:ln w="25400" cap="flat" cmpd="sng" algn="ctr">
                <a:noFill/>
                <a:prstDash val="solid"/>
              </a:ln>
              <a:effectLst/>
            </p:spPr>
            <p:txBody>
              <a:bodyPr rtlCol="0" anchor="ctr"/>
              <a:lstStyle/>
              <a:p>
                <a:pPr algn="ctr" defTabSz="913486" fontAlgn="base">
                  <a:spcBef>
                    <a:spcPct val="50000"/>
                  </a:spcBef>
                  <a:spcAft>
                    <a:spcPct val="0"/>
                  </a:spcAft>
                  <a:defRPr/>
                </a:pPr>
                <a:endParaRPr lang="en-US" sz="1798" kern="0">
                  <a:solidFill>
                    <a:srgbClr val="FFFFFF"/>
                  </a:solidFill>
                  <a:ea typeface="ＭＳ Ｐゴシック" charset="-128"/>
                </a:endParaRPr>
              </a:p>
            </p:txBody>
          </p:sp>
          <p:sp>
            <p:nvSpPr>
              <p:cNvPr id="11" name="Rechteck 10">
                <a:extLst>
                  <a:ext uri="{FF2B5EF4-FFF2-40B4-BE49-F238E27FC236}">
                    <a16:creationId xmlns:a16="http://schemas.microsoft.com/office/drawing/2014/main" id="{0D7769FD-B3E9-F696-EEE1-39FE2BCB48A3}"/>
                  </a:ext>
                </a:extLst>
              </p:cNvPr>
              <p:cNvSpPr/>
              <p:nvPr/>
            </p:nvSpPr>
            <p:spPr>
              <a:xfrm>
                <a:off x="1511670" y="2420860"/>
                <a:ext cx="72010" cy="72010"/>
              </a:xfrm>
              <a:prstGeom prst="rect">
                <a:avLst/>
              </a:prstGeom>
              <a:solidFill>
                <a:srgbClr val="EB780A"/>
              </a:solidFill>
              <a:ln w="25400" cap="flat" cmpd="sng" algn="ctr">
                <a:noFill/>
                <a:prstDash val="solid"/>
              </a:ln>
              <a:effectLst/>
            </p:spPr>
            <p:txBody>
              <a:bodyPr rtlCol="0" anchor="ctr"/>
              <a:lstStyle/>
              <a:p>
                <a:pPr algn="ctr" defTabSz="913486" fontAlgn="base">
                  <a:spcBef>
                    <a:spcPct val="50000"/>
                  </a:spcBef>
                  <a:spcAft>
                    <a:spcPct val="0"/>
                  </a:spcAft>
                  <a:defRPr/>
                </a:pPr>
                <a:endParaRPr lang="en-US" sz="1798" kern="0">
                  <a:solidFill>
                    <a:srgbClr val="FFFFFF"/>
                  </a:solidFill>
                  <a:ea typeface="ＭＳ Ｐゴシック" charset="-128"/>
                </a:endParaRPr>
              </a:p>
            </p:txBody>
          </p:sp>
          <p:sp>
            <p:nvSpPr>
              <p:cNvPr id="15" name="Rechteck 14">
                <a:extLst>
                  <a:ext uri="{FF2B5EF4-FFF2-40B4-BE49-F238E27FC236}">
                    <a16:creationId xmlns:a16="http://schemas.microsoft.com/office/drawing/2014/main" id="{7076DC19-FAEA-6A92-1A3D-0399A09A54D5}"/>
                  </a:ext>
                </a:extLst>
              </p:cNvPr>
              <p:cNvSpPr/>
              <p:nvPr/>
            </p:nvSpPr>
            <p:spPr>
              <a:xfrm>
                <a:off x="1664070" y="2420860"/>
                <a:ext cx="72010" cy="72010"/>
              </a:xfrm>
              <a:prstGeom prst="rect">
                <a:avLst/>
              </a:prstGeom>
              <a:solidFill>
                <a:srgbClr val="EB780A"/>
              </a:solidFill>
              <a:ln w="25400" cap="flat" cmpd="sng" algn="ctr">
                <a:noFill/>
                <a:prstDash val="solid"/>
              </a:ln>
              <a:effectLst/>
            </p:spPr>
            <p:txBody>
              <a:bodyPr rtlCol="0" anchor="ctr"/>
              <a:lstStyle/>
              <a:p>
                <a:pPr algn="ctr" defTabSz="913486" fontAlgn="base">
                  <a:spcBef>
                    <a:spcPct val="50000"/>
                  </a:spcBef>
                  <a:spcAft>
                    <a:spcPct val="0"/>
                  </a:spcAft>
                  <a:defRPr/>
                </a:pPr>
                <a:endParaRPr lang="en-US" sz="1798" kern="0">
                  <a:solidFill>
                    <a:srgbClr val="FFFFFF"/>
                  </a:solidFill>
                  <a:ea typeface="ＭＳ Ｐゴシック" charset="-128"/>
                </a:endParaRPr>
              </a:p>
            </p:txBody>
          </p:sp>
          <p:sp>
            <p:nvSpPr>
              <p:cNvPr id="16" name="Rechteck 15">
                <a:extLst>
                  <a:ext uri="{FF2B5EF4-FFF2-40B4-BE49-F238E27FC236}">
                    <a16:creationId xmlns:a16="http://schemas.microsoft.com/office/drawing/2014/main" id="{A68A0C34-C436-3B36-193B-37410946B7B8}"/>
                  </a:ext>
                </a:extLst>
              </p:cNvPr>
              <p:cNvSpPr/>
              <p:nvPr/>
            </p:nvSpPr>
            <p:spPr>
              <a:xfrm>
                <a:off x="1816470" y="2420860"/>
                <a:ext cx="72010" cy="72010"/>
              </a:xfrm>
              <a:prstGeom prst="rect">
                <a:avLst/>
              </a:prstGeom>
              <a:solidFill>
                <a:srgbClr val="EB780A"/>
              </a:solidFill>
              <a:ln w="25400" cap="flat" cmpd="sng" algn="ctr">
                <a:noFill/>
                <a:prstDash val="solid"/>
              </a:ln>
              <a:effectLst/>
            </p:spPr>
            <p:txBody>
              <a:bodyPr rtlCol="0" anchor="ctr"/>
              <a:lstStyle/>
              <a:p>
                <a:pPr algn="ctr" defTabSz="913486" fontAlgn="base">
                  <a:spcBef>
                    <a:spcPct val="50000"/>
                  </a:spcBef>
                  <a:spcAft>
                    <a:spcPct val="0"/>
                  </a:spcAft>
                  <a:defRPr/>
                </a:pPr>
                <a:endParaRPr lang="en-US" sz="1798" kern="0">
                  <a:solidFill>
                    <a:srgbClr val="FFFFFF"/>
                  </a:solidFill>
                  <a:ea typeface="ＭＳ Ｐゴシック" charset="-128"/>
                </a:endParaRPr>
              </a:p>
            </p:txBody>
          </p:sp>
          <p:sp>
            <p:nvSpPr>
              <p:cNvPr id="20" name="Rechteck 19">
                <a:extLst>
                  <a:ext uri="{FF2B5EF4-FFF2-40B4-BE49-F238E27FC236}">
                    <a16:creationId xmlns:a16="http://schemas.microsoft.com/office/drawing/2014/main" id="{F5E4979F-CA58-0417-DF14-1ADEDAAE52E0}"/>
                  </a:ext>
                </a:extLst>
              </p:cNvPr>
              <p:cNvSpPr/>
              <p:nvPr/>
            </p:nvSpPr>
            <p:spPr>
              <a:xfrm>
                <a:off x="1968870" y="2420860"/>
                <a:ext cx="72010" cy="72010"/>
              </a:xfrm>
              <a:prstGeom prst="rect">
                <a:avLst/>
              </a:prstGeom>
              <a:solidFill>
                <a:srgbClr val="EB780A"/>
              </a:solidFill>
              <a:ln w="25400" cap="flat" cmpd="sng" algn="ctr">
                <a:noFill/>
                <a:prstDash val="solid"/>
              </a:ln>
              <a:effectLst/>
            </p:spPr>
            <p:txBody>
              <a:bodyPr rtlCol="0" anchor="ctr"/>
              <a:lstStyle/>
              <a:p>
                <a:pPr algn="ctr" defTabSz="913486" fontAlgn="base">
                  <a:spcBef>
                    <a:spcPct val="50000"/>
                  </a:spcBef>
                  <a:spcAft>
                    <a:spcPct val="0"/>
                  </a:spcAft>
                  <a:defRPr/>
                </a:pPr>
                <a:endParaRPr lang="en-US" sz="1798" kern="0">
                  <a:solidFill>
                    <a:srgbClr val="FFFFFF"/>
                  </a:solidFill>
                  <a:ea typeface="ＭＳ Ｐゴシック" charset="-128"/>
                </a:endParaRPr>
              </a:p>
            </p:txBody>
          </p:sp>
          <p:sp>
            <p:nvSpPr>
              <p:cNvPr id="22" name="Rechteck 21">
                <a:extLst>
                  <a:ext uri="{FF2B5EF4-FFF2-40B4-BE49-F238E27FC236}">
                    <a16:creationId xmlns:a16="http://schemas.microsoft.com/office/drawing/2014/main" id="{237B9330-522C-04D2-626A-A59330107266}"/>
                  </a:ext>
                </a:extLst>
              </p:cNvPr>
              <p:cNvSpPr/>
              <p:nvPr/>
            </p:nvSpPr>
            <p:spPr>
              <a:xfrm>
                <a:off x="1511670" y="2573260"/>
                <a:ext cx="72010" cy="72010"/>
              </a:xfrm>
              <a:prstGeom prst="rect">
                <a:avLst/>
              </a:prstGeom>
              <a:solidFill>
                <a:srgbClr val="EB780A"/>
              </a:solidFill>
              <a:ln w="25400" cap="flat" cmpd="sng" algn="ctr">
                <a:noFill/>
                <a:prstDash val="solid"/>
              </a:ln>
              <a:effectLst/>
            </p:spPr>
            <p:txBody>
              <a:bodyPr rtlCol="0" anchor="ctr"/>
              <a:lstStyle/>
              <a:p>
                <a:pPr algn="ctr" defTabSz="913486" fontAlgn="base">
                  <a:spcBef>
                    <a:spcPct val="50000"/>
                  </a:spcBef>
                  <a:spcAft>
                    <a:spcPct val="0"/>
                  </a:spcAft>
                  <a:defRPr/>
                </a:pPr>
                <a:endParaRPr lang="en-US" sz="1798" kern="0">
                  <a:solidFill>
                    <a:srgbClr val="FFFFFF"/>
                  </a:solidFill>
                  <a:ea typeface="ＭＳ Ｐゴシック" charset="-128"/>
                </a:endParaRPr>
              </a:p>
            </p:txBody>
          </p:sp>
          <p:sp>
            <p:nvSpPr>
              <p:cNvPr id="27" name="Rechteck 26">
                <a:extLst>
                  <a:ext uri="{FF2B5EF4-FFF2-40B4-BE49-F238E27FC236}">
                    <a16:creationId xmlns:a16="http://schemas.microsoft.com/office/drawing/2014/main" id="{EF3AEF1E-73EF-EADC-461E-39249E9ED31B}"/>
                  </a:ext>
                </a:extLst>
              </p:cNvPr>
              <p:cNvSpPr/>
              <p:nvPr/>
            </p:nvSpPr>
            <p:spPr>
              <a:xfrm>
                <a:off x="1664070" y="2573260"/>
                <a:ext cx="72010" cy="72010"/>
              </a:xfrm>
              <a:prstGeom prst="rect">
                <a:avLst/>
              </a:prstGeom>
              <a:solidFill>
                <a:srgbClr val="EB780A"/>
              </a:solidFill>
              <a:ln w="25400" cap="flat" cmpd="sng" algn="ctr">
                <a:noFill/>
                <a:prstDash val="solid"/>
              </a:ln>
              <a:effectLst/>
            </p:spPr>
            <p:txBody>
              <a:bodyPr rtlCol="0" anchor="ctr"/>
              <a:lstStyle/>
              <a:p>
                <a:pPr algn="ctr" defTabSz="913486" fontAlgn="base">
                  <a:spcBef>
                    <a:spcPct val="50000"/>
                  </a:spcBef>
                  <a:spcAft>
                    <a:spcPct val="0"/>
                  </a:spcAft>
                  <a:defRPr/>
                </a:pPr>
                <a:endParaRPr lang="en-US" sz="1798" kern="0">
                  <a:solidFill>
                    <a:srgbClr val="FFFFFF"/>
                  </a:solidFill>
                  <a:ea typeface="ＭＳ Ｐゴシック" charset="-128"/>
                </a:endParaRPr>
              </a:p>
            </p:txBody>
          </p:sp>
          <p:sp>
            <p:nvSpPr>
              <p:cNvPr id="28" name="Rechteck 27">
                <a:extLst>
                  <a:ext uri="{FF2B5EF4-FFF2-40B4-BE49-F238E27FC236}">
                    <a16:creationId xmlns:a16="http://schemas.microsoft.com/office/drawing/2014/main" id="{86F079F5-7C8B-7F97-5DB1-2CC14418A517}"/>
                  </a:ext>
                </a:extLst>
              </p:cNvPr>
              <p:cNvSpPr/>
              <p:nvPr/>
            </p:nvSpPr>
            <p:spPr>
              <a:xfrm>
                <a:off x="1816470" y="2573260"/>
                <a:ext cx="72010" cy="72010"/>
              </a:xfrm>
              <a:prstGeom prst="rect">
                <a:avLst/>
              </a:prstGeom>
              <a:solidFill>
                <a:srgbClr val="EB780A"/>
              </a:solidFill>
              <a:ln w="25400" cap="flat" cmpd="sng" algn="ctr">
                <a:noFill/>
                <a:prstDash val="solid"/>
              </a:ln>
              <a:effectLst/>
            </p:spPr>
            <p:txBody>
              <a:bodyPr rtlCol="0" anchor="ctr"/>
              <a:lstStyle/>
              <a:p>
                <a:pPr algn="ctr" defTabSz="913486" fontAlgn="base">
                  <a:spcBef>
                    <a:spcPct val="50000"/>
                  </a:spcBef>
                  <a:spcAft>
                    <a:spcPct val="0"/>
                  </a:spcAft>
                  <a:defRPr/>
                </a:pPr>
                <a:endParaRPr lang="en-US" sz="1798" kern="0">
                  <a:solidFill>
                    <a:srgbClr val="FFFFFF"/>
                  </a:solidFill>
                  <a:ea typeface="ＭＳ Ｐゴシック" charset="-128"/>
                </a:endParaRPr>
              </a:p>
            </p:txBody>
          </p:sp>
          <p:sp>
            <p:nvSpPr>
              <p:cNvPr id="29" name="Rechteck 28">
                <a:extLst>
                  <a:ext uri="{FF2B5EF4-FFF2-40B4-BE49-F238E27FC236}">
                    <a16:creationId xmlns:a16="http://schemas.microsoft.com/office/drawing/2014/main" id="{FDD31095-88DD-2D61-2887-99CC46AD312C}"/>
                  </a:ext>
                </a:extLst>
              </p:cNvPr>
              <p:cNvSpPr/>
              <p:nvPr/>
            </p:nvSpPr>
            <p:spPr>
              <a:xfrm>
                <a:off x="1968870" y="2573260"/>
                <a:ext cx="72010" cy="72010"/>
              </a:xfrm>
              <a:prstGeom prst="rect">
                <a:avLst/>
              </a:prstGeom>
              <a:solidFill>
                <a:srgbClr val="EB780A"/>
              </a:solidFill>
              <a:ln w="25400" cap="flat" cmpd="sng" algn="ctr">
                <a:noFill/>
                <a:prstDash val="solid"/>
              </a:ln>
              <a:effectLst/>
            </p:spPr>
            <p:txBody>
              <a:bodyPr rtlCol="0" anchor="ctr"/>
              <a:lstStyle/>
              <a:p>
                <a:pPr algn="ctr" defTabSz="913486" fontAlgn="base">
                  <a:spcBef>
                    <a:spcPct val="50000"/>
                  </a:spcBef>
                  <a:spcAft>
                    <a:spcPct val="0"/>
                  </a:spcAft>
                  <a:defRPr/>
                </a:pPr>
                <a:endParaRPr lang="en-US" sz="1798" kern="0">
                  <a:solidFill>
                    <a:srgbClr val="FFFFFF"/>
                  </a:solidFill>
                  <a:ea typeface="ＭＳ Ｐゴシック" charset="-128"/>
                </a:endParaRPr>
              </a:p>
            </p:txBody>
          </p:sp>
        </p:grpSp>
      </p:grpSp>
      <p:grpSp>
        <p:nvGrpSpPr>
          <p:cNvPr id="30" name="Gruppieren 113">
            <a:extLst>
              <a:ext uri="{FF2B5EF4-FFF2-40B4-BE49-F238E27FC236}">
                <a16:creationId xmlns:a16="http://schemas.microsoft.com/office/drawing/2014/main" id="{2E4FFE6A-4BCB-4B9F-505F-A0B810FDF9B1}"/>
              </a:ext>
            </a:extLst>
          </p:cNvPr>
          <p:cNvGrpSpPr/>
          <p:nvPr/>
        </p:nvGrpSpPr>
        <p:grpSpPr>
          <a:xfrm>
            <a:off x="581084" y="1664804"/>
            <a:ext cx="576000" cy="576000"/>
            <a:chOff x="4932050" y="3284980"/>
            <a:chExt cx="576000" cy="576000"/>
          </a:xfrm>
        </p:grpSpPr>
        <p:sp>
          <p:nvSpPr>
            <p:cNvPr id="31" name="Rechteck 30">
              <a:extLst>
                <a:ext uri="{FF2B5EF4-FFF2-40B4-BE49-F238E27FC236}">
                  <a16:creationId xmlns:a16="http://schemas.microsoft.com/office/drawing/2014/main" id="{DAD07E0E-3351-B4A2-E620-54CB03F54D46}"/>
                </a:ext>
              </a:extLst>
            </p:cNvPr>
            <p:cNvSpPr/>
            <p:nvPr/>
          </p:nvSpPr>
          <p:spPr>
            <a:xfrm>
              <a:off x="4932050" y="3284980"/>
              <a:ext cx="576000" cy="576000"/>
            </a:xfrm>
            <a:prstGeom prst="rect">
              <a:avLst/>
            </a:prstGeom>
            <a:solidFill>
              <a:srgbClr val="C1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057EC180-F81E-CDA9-FEB5-D94EC7F131B8}"/>
                </a:ext>
              </a:extLst>
            </p:cNvPr>
            <p:cNvSpPr/>
            <p:nvPr/>
          </p:nvSpPr>
          <p:spPr>
            <a:xfrm>
              <a:off x="5119260" y="3616194"/>
              <a:ext cx="201580" cy="172786"/>
            </a:xfrm>
            <a:prstGeom prst="ellipse">
              <a:avLst/>
            </a:prstGeom>
            <a:solidFill>
              <a:schemeClr val="tx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104">
              <a:extLst>
                <a:ext uri="{FF2B5EF4-FFF2-40B4-BE49-F238E27FC236}">
                  <a16:creationId xmlns:a16="http://schemas.microsoft.com/office/drawing/2014/main" id="{01633138-72B7-8B6F-FE79-8C34B7498D6E}"/>
                </a:ext>
              </a:extLst>
            </p:cNvPr>
            <p:cNvSpPr/>
            <p:nvPr/>
          </p:nvSpPr>
          <p:spPr>
            <a:xfrm>
              <a:off x="5169648" y="3356980"/>
              <a:ext cx="100804" cy="288016"/>
            </a:xfrm>
            <a:prstGeom prst="round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67B861BE-A774-9DF6-A779-9A6590F3CF8B}"/>
                </a:ext>
              </a:extLst>
            </p:cNvPr>
            <p:cNvSpPr/>
            <p:nvPr/>
          </p:nvSpPr>
          <p:spPr>
            <a:xfrm>
              <a:off x="5169648" y="3558591"/>
              <a:ext cx="100804" cy="864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9" name="Rechteck 48">
            <a:extLst>
              <a:ext uri="{FF2B5EF4-FFF2-40B4-BE49-F238E27FC236}">
                <a16:creationId xmlns:a16="http://schemas.microsoft.com/office/drawing/2014/main" id="{EAB23C24-B3DF-49D8-28DD-3F7AE34097F1}"/>
              </a:ext>
            </a:extLst>
          </p:cNvPr>
          <p:cNvSpPr/>
          <p:nvPr/>
        </p:nvSpPr>
        <p:spPr bwMode="auto">
          <a:xfrm>
            <a:off x="659156" y="2816972"/>
            <a:ext cx="432000" cy="360000"/>
          </a:xfrm>
          <a:prstGeom prst="rect">
            <a:avLst/>
          </a:prstGeom>
          <a:noFill/>
          <a:ln w="19050">
            <a:solidFill>
              <a:srgbClr val="641946"/>
            </a:solidFill>
          </a:ln>
          <a:effectLst/>
        </p:spPr>
        <p:txBody>
          <a:bodyPr wrap="square" lIns="36000" tIns="0" rIns="36000" bIns="0" numCol="1" spcCol="72000" rtlCol="0" anchor="ctr" anchorCtr="0">
            <a:noAutofit/>
          </a:bodyPr>
          <a:lstStyle/>
          <a:p>
            <a:pPr algn="ctr" defTabSz="913943">
              <a:lnSpc>
                <a:spcPct val="80000"/>
              </a:lnSpc>
              <a:spcBef>
                <a:spcPct val="0"/>
              </a:spcBef>
            </a:pPr>
            <a:r>
              <a:rPr lang="en-US" sz="800" b="1">
                <a:solidFill>
                  <a:srgbClr val="641946"/>
                </a:solidFill>
                <a:latin typeface="Arial"/>
                <a:ea typeface="Arial Unicode MS" panose="020B0604020202020204" pitchFamily="34" charset="-128"/>
              </a:rPr>
              <a:t>asset</a:t>
            </a:r>
          </a:p>
          <a:p>
            <a:pPr algn="ctr" defTabSz="913943">
              <a:lnSpc>
                <a:spcPct val="80000"/>
              </a:lnSpc>
              <a:spcBef>
                <a:spcPct val="0"/>
              </a:spcBef>
            </a:pPr>
            <a:r>
              <a:rPr lang="en-US" sz="800">
                <a:solidFill>
                  <a:srgbClr val="641946"/>
                </a:solidFill>
                <a:latin typeface="Arial"/>
                <a:ea typeface="Arial Unicode MS" panose="020B0604020202020204" pitchFamily="34" charset="-128"/>
              </a:rPr>
              <a:t>product type</a:t>
            </a:r>
          </a:p>
        </p:txBody>
      </p:sp>
      <p:cxnSp>
        <p:nvCxnSpPr>
          <p:cNvPr id="62" name="Gerade Verbindung 305">
            <a:extLst>
              <a:ext uri="{FF2B5EF4-FFF2-40B4-BE49-F238E27FC236}">
                <a16:creationId xmlns:a16="http://schemas.microsoft.com/office/drawing/2014/main" id="{BC70B03C-71F5-B0CD-0ED6-C9130CB2AF23}"/>
              </a:ext>
            </a:extLst>
          </p:cNvPr>
          <p:cNvCxnSpPr>
            <a:cxnSpLocks/>
            <a:stCxn id="351" idx="2"/>
            <a:endCxn id="49" idx="0"/>
          </p:cNvCxnSpPr>
          <p:nvPr/>
        </p:nvCxnSpPr>
        <p:spPr bwMode="auto">
          <a:xfrm>
            <a:off x="875144" y="2672916"/>
            <a:ext cx="12" cy="144056"/>
          </a:xfrm>
          <a:prstGeom prst="line">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43" name="Rechtwinkliges Dreieck 342">
            <a:extLst>
              <a:ext uri="{FF2B5EF4-FFF2-40B4-BE49-F238E27FC236}">
                <a16:creationId xmlns:a16="http://schemas.microsoft.com/office/drawing/2014/main" id="{FEB72BF1-D9F2-1634-2B66-08C7A4741F27}"/>
              </a:ext>
            </a:extLst>
          </p:cNvPr>
          <p:cNvSpPr/>
          <p:nvPr/>
        </p:nvSpPr>
        <p:spPr bwMode="auto">
          <a:xfrm rot="5400000" flipH="1">
            <a:off x="1127208" y="2456900"/>
            <a:ext cx="72000" cy="72000"/>
          </a:xfrm>
          <a:prstGeom prst="rtTriangle">
            <a:avLst/>
          </a:prstGeom>
          <a:solidFill>
            <a:srgbClr val="C1D100"/>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344" name="Rechtwinkliges Dreieck 343">
            <a:extLst>
              <a:ext uri="{FF2B5EF4-FFF2-40B4-BE49-F238E27FC236}">
                <a16:creationId xmlns:a16="http://schemas.microsoft.com/office/drawing/2014/main" id="{8216F466-6FE9-B00D-FC00-2D02AA34C675}"/>
              </a:ext>
            </a:extLst>
          </p:cNvPr>
          <p:cNvSpPr/>
          <p:nvPr/>
        </p:nvSpPr>
        <p:spPr bwMode="auto">
          <a:xfrm rot="10800000" flipH="1">
            <a:off x="623152" y="2672924"/>
            <a:ext cx="72000" cy="72000"/>
          </a:xfrm>
          <a:prstGeom prst="rtTriangle">
            <a:avLst/>
          </a:prstGeom>
          <a:solidFill>
            <a:srgbClr val="C1D100"/>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345" name="Rechtwinkliges Dreieck 344">
            <a:extLst>
              <a:ext uri="{FF2B5EF4-FFF2-40B4-BE49-F238E27FC236}">
                <a16:creationId xmlns:a16="http://schemas.microsoft.com/office/drawing/2014/main" id="{1BB65945-EDF0-A770-8758-1023FBFC6274}"/>
              </a:ext>
            </a:extLst>
          </p:cNvPr>
          <p:cNvSpPr/>
          <p:nvPr/>
        </p:nvSpPr>
        <p:spPr bwMode="auto">
          <a:xfrm rot="16200000" flipH="1">
            <a:off x="1055201" y="2672924"/>
            <a:ext cx="72000" cy="72000"/>
          </a:xfrm>
          <a:prstGeom prst="rtTriangle">
            <a:avLst/>
          </a:prstGeom>
          <a:solidFill>
            <a:srgbClr val="C1D100"/>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346" name="Rechtwinkliges Dreieck 345">
            <a:extLst>
              <a:ext uri="{FF2B5EF4-FFF2-40B4-BE49-F238E27FC236}">
                <a16:creationId xmlns:a16="http://schemas.microsoft.com/office/drawing/2014/main" id="{42046FF5-54E2-34E7-C8BB-AD06559B9CE5}"/>
              </a:ext>
            </a:extLst>
          </p:cNvPr>
          <p:cNvSpPr/>
          <p:nvPr/>
        </p:nvSpPr>
        <p:spPr bwMode="auto">
          <a:xfrm flipH="1">
            <a:off x="551144" y="2456900"/>
            <a:ext cx="72000" cy="72000"/>
          </a:xfrm>
          <a:prstGeom prst="rtTriangle">
            <a:avLst/>
          </a:prstGeom>
          <a:solidFill>
            <a:srgbClr val="C1D100"/>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347" name="Rechteck 346">
            <a:extLst>
              <a:ext uri="{FF2B5EF4-FFF2-40B4-BE49-F238E27FC236}">
                <a16:creationId xmlns:a16="http://schemas.microsoft.com/office/drawing/2014/main" id="{97B632B9-F160-2EF9-BEE7-05C36C13AA43}"/>
              </a:ext>
            </a:extLst>
          </p:cNvPr>
          <p:cNvSpPr/>
          <p:nvPr/>
        </p:nvSpPr>
        <p:spPr>
          <a:xfrm>
            <a:off x="623152" y="2456900"/>
            <a:ext cx="504000" cy="72000"/>
          </a:xfrm>
          <a:prstGeom prst="rect">
            <a:avLst/>
          </a:prstGeom>
          <a:solidFill>
            <a:srgbClr val="C1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8" name="Rechteck 347">
            <a:extLst>
              <a:ext uri="{FF2B5EF4-FFF2-40B4-BE49-F238E27FC236}">
                <a16:creationId xmlns:a16="http://schemas.microsoft.com/office/drawing/2014/main" id="{94B6CD65-A4FF-51ED-89AC-7DFF9A804984}"/>
              </a:ext>
            </a:extLst>
          </p:cNvPr>
          <p:cNvSpPr/>
          <p:nvPr/>
        </p:nvSpPr>
        <p:spPr>
          <a:xfrm>
            <a:off x="552327" y="2528916"/>
            <a:ext cx="646889" cy="144000"/>
          </a:xfrm>
          <a:prstGeom prst="rect">
            <a:avLst/>
          </a:prstGeom>
          <a:solidFill>
            <a:srgbClr val="C1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9" name="Rechteck 348">
            <a:extLst>
              <a:ext uri="{FF2B5EF4-FFF2-40B4-BE49-F238E27FC236}">
                <a16:creationId xmlns:a16="http://schemas.microsoft.com/office/drawing/2014/main" id="{BF6497F3-253F-1BBB-7D5D-ABF94AB84416}"/>
              </a:ext>
            </a:extLst>
          </p:cNvPr>
          <p:cNvSpPr/>
          <p:nvPr/>
        </p:nvSpPr>
        <p:spPr>
          <a:xfrm>
            <a:off x="1127208" y="2672932"/>
            <a:ext cx="72000" cy="144000"/>
          </a:xfrm>
          <a:prstGeom prst="rect">
            <a:avLst/>
          </a:prstGeom>
          <a:solidFill>
            <a:srgbClr val="C1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0" name="Rechteck 349">
            <a:extLst>
              <a:ext uri="{FF2B5EF4-FFF2-40B4-BE49-F238E27FC236}">
                <a16:creationId xmlns:a16="http://schemas.microsoft.com/office/drawing/2014/main" id="{628E9D12-FBE3-C219-EA84-2AD06FA66A25}"/>
              </a:ext>
            </a:extLst>
          </p:cNvPr>
          <p:cNvSpPr/>
          <p:nvPr/>
        </p:nvSpPr>
        <p:spPr>
          <a:xfrm>
            <a:off x="551144" y="2672932"/>
            <a:ext cx="72000" cy="144000"/>
          </a:xfrm>
          <a:prstGeom prst="rect">
            <a:avLst/>
          </a:prstGeom>
          <a:solidFill>
            <a:srgbClr val="C1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1" name="Rechteck 350">
            <a:extLst>
              <a:ext uri="{FF2B5EF4-FFF2-40B4-BE49-F238E27FC236}">
                <a16:creationId xmlns:a16="http://schemas.microsoft.com/office/drawing/2014/main" id="{52BDFC7D-25D1-0789-3B30-A76CFCEA1A0D}"/>
              </a:ext>
            </a:extLst>
          </p:cNvPr>
          <p:cNvSpPr/>
          <p:nvPr/>
        </p:nvSpPr>
        <p:spPr bwMode="auto">
          <a:xfrm>
            <a:off x="551144" y="2456916"/>
            <a:ext cx="648000" cy="216000"/>
          </a:xfrm>
          <a:prstGeom prst="rect">
            <a:avLst/>
          </a:prstGeom>
          <a:noFill/>
          <a:ln w="25400">
            <a:noFill/>
          </a:ln>
          <a:effectLst/>
        </p:spPr>
        <p:txBody>
          <a:bodyPr wrap="square" lIns="0" tIns="0" rIns="0" bIns="0" numCol="1" spcCol="72000" rtlCol="0" anchor="ctr">
            <a:noAutofit/>
          </a:bodyPr>
          <a:lstStyle/>
          <a:p>
            <a:pPr algn="ctr" defTabSz="913943">
              <a:lnSpc>
                <a:spcPct val="80000"/>
              </a:lnSpc>
              <a:spcBef>
                <a:spcPct val="0"/>
              </a:spcBef>
            </a:pPr>
            <a:r>
              <a:rPr lang="en-US" sz="1000" b="1">
                <a:solidFill>
                  <a:srgbClr val="000000"/>
                </a:solidFill>
                <a:latin typeface="Arial"/>
                <a:ea typeface="Arial Unicode MS" panose="020B0604020202020204" pitchFamily="34" charset="-128"/>
                <a:cs typeface="Arial Unicode MS" panose="020B0604020202020204" pitchFamily="34" charset="-128"/>
              </a:rPr>
              <a:t>AAS</a:t>
            </a:r>
          </a:p>
          <a:p>
            <a:pPr algn="ctr" defTabSz="913943">
              <a:lnSpc>
                <a:spcPct val="80000"/>
              </a:lnSpc>
              <a:spcBef>
                <a:spcPct val="0"/>
              </a:spcBef>
            </a:pPr>
            <a:r>
              <a:rPr lang="en-US" sz="600">
                <a:solidFill>
                  <a:srgbClr val="000000"/>
                </a:solidFill>
                <a:latin typeface="Arial"/>
                <a:ea typeface="Arial Unicode MS" panose="020B0604020202020204" pitchFamily="34" charset="-128"/>
                <a:cs typeface="Arial Unicode MS" panose="020B0604020202020204" pitchFamily="34" charset="-128"/>
              </a:rPr>
              <a:t>AAS </a:t>
            </a:r>
            <a:r>
              <a:rPr lang="en-US" sz="600" err="1">
                <a:solidFill>
                  <a:srgbClr val="000000"/>
                </a:solidFill>
                <a:latin typeface="Arial"/>
                <a:ea typeface="Arial Unicode MS" panose="020B0604020202020204" pitchFamily="34" charset="-128"/>
                <a:cs typeface="Arial Unicode MS" panose="020B0604020202020204" pitchFamily="34" charset="-128"/>
              </a:rPr>
              <a:t>ID</a:t>
            </a:r>
            <a:r>
              <a:rPr lang="en-US" sz="600" baseline="-25000" err="1">
                <a:solidFill>
                  <a:srgbClr val="000000"/>
                </a:solidFill>
                <a:latin typeface="Arial"/>
                <a:ea typeface="Arial Unicode MS" panose="020B0604020202020204" pitchFamily="34" charset="-128"/>
                <a:cs typeface="Arial Unicode MS" panose="020B0604020202020204" pitchFamily="34" charset="-128"/>
              </a:rPr>
              <a:t>t</a:t>
            </a:r>
            <a:endParaRPr lang="en-US" sz="600" b="1">
              <a:solidFill>
                <a:srgbClr val="000000"/>
              </a:solidFill>
              <a:latin typeface="Arial"/>
              <a:ea typeface="Arial Unicode MS" panose="020B0604020202020204" pitchFamily="34" charset="-128"/>
              <a:cs typeface="Arial Unicode MS" panose="020B0604020202020204" pitchFamily="34" charset="-128"/>
            </a:endParaRPr>
          </a:p>
        </p:txBody>
      </p:sp>
      <p:sp>
        <p:nvSpPr>
          <p:cNvPr id="100" name="Rechteck 99">
            <a:extLst>
              <a:ext uri="{FF2B5EF4-FFF2-40B4-BE49-F238E27FC236}">
                <a16:creationId xmlns:a16="http://schemas.microsoft.com/office/drawing/2014/main" id="{0C7A4381-39CB-0CBF-B6AB-05C1E5AA6B0F}"/>
              </a:ext>
            </a:extLst>
          </p:cNvPr>
          <p:cNvSpPr/>
          <p:nvPr/>
        </p:nvSpPr>
        <p:spPr>
          <a:xfrm>
            <a:off x="335360" y="1125160"/>
            <a:ext cx="1800000" cy="3744000"/>
          </a:xfrm>
          <a:prstGeom prst="rect">
            <a:avLst/>
          </a:prstGeom>
          <a:noFill/>
          <a:ln w="9525" cap="flat" cmpd="sng" algn="ctr">
            <a:solidFill>
              <a:srgbClr val="000000"/>
            </a:solidFill>
            <a:prstDash val="dash"/>
            <a:miter lim="800000"/>
          </a:ln>
          <a:effectLst/>
        </p:spPr>
        <p:txBody>
          <a:bodyPr lIns="108000" tIns="72000" rIns="108000" bIns="72000" rtlCol="0" anchor="t" anchorCtr="0"/>
          <a:lstStyle/>
          <a:p>
            <a:pPr marL="0" marR="0" lvl="0" indent="0" defTabSz="914400" eaLnBrk="1" fontAlgn="auto" latinLnBrk="0" hangingPunct="1">
              <a:lnSpc>
                <a:spcPct val="100000"/>
              </a:lnSpc>
              <a:spcBef>
                <a:spcPts val="0"/>
              </a:spcBef>
              <a:spcAft>
                <a:spcPts val="0"/>
              </a:spcAft>
              <a:buClr>
                <a:srgbClr val="009999"/>
              </a:buClr>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8" name="Rechteck 107">
            <a:extLst>
              <a:ext uri="{FF2B5EF4-FFF2-40B4-BE49-F238E27FC236}">
                <a16:creationId xmlns:a16="http://schemas.microsoft.com/office/drawing/2014/main" id="{C4EBA7D6-6D6B-32B7-F42E-83D7657B1689}"/>
              </a:ext>
            </a:extLst>
          </p:cNvPr>
          <p:cNvSpPr/>
          <p:nvPr/>
        </p:nvSpPr>
        <p:spPr bwMode="auto">
          <a:xfrm>
            <a:off x="663874" y="4401148"/>
            <a:ext cx="432000" cy="360000"/>
          </a:xfrm>
          <a:prstGeom prst="rect">
            <a:avLst/>
          </a:prstGeom>
          <a:noFill/>
          <a:ln w="19050">
            <a:solidFill>
              <a:srgbClr val="641946"/>
            </a:solidFill>
          </a:ln>
          <a:effectLst/>
        </p:spPr>
        <p:txBody>
          <a:bodyPr wrap="none" lIns="36000" tIns="0" rIns="36000" bIns="0" numCol="1" spcCol="72000" rtlCol="0" anchor="ctr" anchorCtr="0">
            <a:noAutofit/>
          </a:bodyPr>
          <a:lstStyle/>
          <a:p>
            <a:pPr algn="ctr" defTabSz="913943">
              <a:lnSpc>
                <a:spcPct val="80000"/>
              </a:lnSpc>
              <a:spcBef>
                <a:spcPct val="0"/>
              </a:spcBef>
            </a:pPr>
            <a:r>
              <a:rPr lang="en-US" sz="800" b="1">
                <a:solidFill>
                  <a:srgbClr val="641946"/>
                </a:solidFill>
                <a:latin typeface="Arial"/>
                <a:ea typeface="Arial Unicode MS" panose="020B0604020202020204" pitchFamily="34" charset="-128"/>
              </a:rPr>
              <a:t>asset</a:t>
            </a:r>
          </a:p>
          <a:p>
            <a:pPr algn="ctr" defTabSz="913943">
              <a:lnSpc>
                <a:spcPct val="80000"/>
              </a:lnSpc>
              <a:spcBef>
                <a:spcPct val="0"/>
              </a:spcBef>
            </a:pPr>
            <a:r>
              <a:rPr lang="en-US" sz="800">
                <a:solidFill>
                  <a:srgbClr val="641946"/>
                </a:solidFill>
                <a:latin typeface="Arial"/>
                <a:ea typeface="Arial Unicode MS" panose="020B0604020202020204" pitchFamily="34" charset="-128"/>
              </a:rPr>
              <a:t>product</a:t>
            </a:r>
          </a:p>
          <a:p>
            <a:pPr algn="ctr" defTabSz="913943">
              <a:lnSpc>
                <a:spcPct val="80000"/>
              </a:lnSpc>
              <a:spcBef>
                <a:spcPct val="0"/>
              </a:spcBef>
            </a:pPr>
            <a:r>
              <a:rPr lang="en-US" sz="800">
                <a:solidFill>
                  <a:srgbClr val="641946"/>
                </a:solidFill>
                <a:latin typeface="Arial"/>
                <a:ea typeface="Arial Unicode MS" panose="020B0604020202020204" pitchFamily="34" charset="-128"/>
              </a:rPr>
              <a:t>instance</a:t>
            </a:r>
          </a:p>
        </p:txBody>
      </p:sp>
      <p:cxnSp>
        <p:nvCxnSpPr>
          <p:cNvPr id="109" name="Gerade Verbindung 305">
            <a:extLst>
              <a:ext uri="{FF2B5EF4-FFF2-40B4-BE49-F238E27FC236}">
                <a16:creationId xmlns:a16="http://schemas.microsoft.com/office/drawing/2014/main" id="{3CB29D4E-EB96-EF4E-C28D-617ED594777D}"/>
              </a:ext>
            </a:extLst>
          </p:cNvPr>
          <p:cNvCxnSpPr>
            <a:cxnSpLocks/>
            <a:stCxn id="119" idx="2"/>
            <a:endCxn id="108" idx="0"/>
          </p:cNvCxnSpPr>
          <p:nvPr/>
        </p:nvCxnSpPr>
        <p:spPr bwMode="auto">
          <a:xfrm>
            <a:off x="879862" y="4257156"/>
            <a:ext cx="12" cy="143992"/>
          </a:xfrm>
          <a:prstGeom prst="line">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10" name="Rechtwinkliges Dreieck 109">
            <a:extLst>
              <a:ext uri="{FF2B5EF4-FFF2-40B4-BE49-F238E27FC236}">
                <a16:creationId xmlns:a16="http://schemas.microsoft.com/office/drawing/2014/main" id="{EA1090A2-6D8E-444D-2983-52682A53510C}"/>
              </a:ext>
            </a:extLst>
          </p:cNvPr>
          <p:cNvSpPr/>
          <p:nvPr/>
        </p:nvSpPr>
        <p:spPr bwMode="auto">
          <a:xfrm rot="5400000" flipH="1">
            <a:off x="1131926" y="4041076"/>
            <a:ext cx="72000" cy="72000"/>
          </a:xfrm>
          <a:prstGeom prst="rtTriangle">
            <a:avLst/>
          </a:prstGeom>
          <a:solidFill>
            <a:srgbClr val="C1D100"/>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11" name="Rechtwinkliges Dreieck 110">
            <a:extLst>
              <a:ext uri="{FF2B5EF4-FFF2-40B4-BE49-F238E27FC236}">
                <a16:creationId xmlns:a16="http://schemas.microsoft.com/office/drawing/2014/main" id="{9DED8B64-76C3-96C8-AF0A-7DC622EFBC00}"/>
              </a:ext>
            </a:extLst>
          </p:cNvPr>
          <p:cNvSpPr/>
          <p:nvPr/>
        </p:nvSpPr>
        <p:spPr bwMode="auto">
          <a:xfrm rot="10800000" flipH="1">
            <a:off x="627870" y="4257100"/>
            <a:ext cx="72000" cy="72000"/>
          </a:xfrm>
          <a:prstGeom prst="rtTriangle">
            <a:avLst/>
          </a:prstGeom>
          <a:solidFill>
            <a:srgbClr val="C1D100"/>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13" name="Rechtwinkliges Dreieck 112">
            <a:extLst>
              <a:ext uri="{FF2B5EF4-FFF2-40B4-BE49-F238E27FC236}">
                <a16:creationId xmlns:a16="http://schemas.microsoft.com/office/drawing/2014/main" id="{3D6D4FBA-AEB1-72D0-28A8-9C850797DA2B}"/>
              </a:ext>
            </a:extLst>
          </p:cNvPr>
          <p:cNvSpPr/>
          <p:nvPr/>
        </p:nvSpPr>
        <p:spPr bwMode="auto">
          <a:xfrm rot="16200000" flipH="1">
            <a:off x="1059918" y="4257100"/>
            <a:ext cx="72000" cy="72000"/>
          </a:xfrm>
          <a:prstGeom prst="rtTriangle">
            <a:avLst/>
          </a:prstGeom>
          <a:solidFill>
            <a:srgbClr val="C1D100"/>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14" name="Rechtwinkliges Dreieck 113">
            <a:extLst>
              <a:ext uri="{FF2B5EF4-FFF2-40B4-BE49-F238E27FC236}">
                <a16:creationId xmlns:a16="http://schemas.microsoft.com/office/drawing/2014/main" id="{703D7331-4AEA-9AF9-F665-9B28524D7A8C}"/>
              </a:ext>
            </a:extLst>
          </p:cNvPr>
          <p:cNvSpPr/>
          <p:nvPr/>
        </p:nvSpPr>
        <p:spPr bwMode="auto">
          <a:xfrm flipH="1">
            <a:off x="555862" y="4041076"/>
            <a:ext cx="72000" cy="72000"/>
          </a:xfrm>
          <a:prstGeom prst="rtTriangle">
            <a:avLst/>
          </a:prstGeom>
          <a:solidFill>
            <a:srgbClr val="C1D100"/>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15" name="Rechteck 114">
            <a:extLst>
              <a:ext uri="{FF2B5EF4-FFF2-40B4-BE49-F238E27FC236}">
                <a16:creationId xmlns:a16="http://schemas.microsoft.com/office/drawing/2014/main" id="{3304D9C8-EFFD-A9F5-F2ED-71F464F461D5}"/>
              </a:ext>
            </a:extLst>
          </p:cNvPr>
          <p:cNvSpPr/>
          <p:nvPr/>
        </p:nvSpPr>
        <p:spPr>
          <a:xfrm>
            <a:off x="627870" y="4041076"/>
            <a:ext cx="504000" cy="72000"/>
          </a:xfrm>
          <a:prstGeom prst="rect">
            <a:avLst/>
          </a:prstGeom>
          <a:solidFill>
            <a:srgbClr val="C1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Rechteck 115">
            <a:extLst>
              <a:ext uri="{FF2B5EF4-FFF2-40B4-BE49-F238E27FC236}">
                <a16:creationId xmlns:a16="http://schemas.microsoft.com/office/drawing/2014/main" id="{902ED3E8-9E60-0A8C-C659-9C7A32974FD8}"/>
              </a:ext>
            </a:extLst>
          </p:cNvPr>
          <p:cNvSpPr/>
          <p:nvPr/>
        </p:nvSpPr>
        <p:spPr>
          <a:xfrm>
            <a:off x="552327" y="4113116"/>
            <a:ext cx="646889" cy="144000"/>
          </a:xfrm>
          <a:prstGeom prst="rect">
            <a:avLst/>
          </a:prstGeom>
          <a:solidFill>
            <a:srgbClr val="C1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Rechteck 116">
            <a:extLst>
              <a:ext uri="{FF2B5EF4-FFF2-40B4-BE49-F238E27FC236}">
                <a16:creationId xmlns:a16="http://schemas.microsoft.com/office/drawing/2014/main" id="{3D7BD84B-0FB7-81BC-EF02-D150985089AC}"/>
              </a:ext>
            </a:extLst>
          </p:cNvPr>
          <p:cNvSpPr/>
          <p:nvPr/>
        </p:nvSpPr>
        <p:spPr>
          <a:xfrm>
            <a:off x="1131926" y="4257108"/>
            <a:ext cx="72000" cy="144000"/>
          </a:xfrm>
          <a:prstGeom prst="rect">
            <a:avLst/>
          </a:prstGeom>
          <a:solidFill>
            <a:srgbClr val="C1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Rechteck 117">
            <a:extLst>
              <a:ext uri="{FF2B5EF4-FFF2-40B4-BE49-F238E27FC236}">
                <a16:creationId xmlns:a16="http://schemas.microsoft.com/office/drawing/2014/main" id="{0D74417D-B273-523C-54FA-F92C202251E1}"/>
              </a:ext>
            </a:extLst>
          </p:cNvPr>
          <p:cNvSpPr/>
          <p:nvPr/>
        </p:nvSpPr>
        <p:spPr>
          <a:xfrm>
            <a:off x="555862" y="4257108"/>
            <a:ext cx="72000" cy="144000"/>
          </a:xfrm>
          <a:prstGeom prst="rect">
            <a:avLst/>
          </a:prstGeom>
          <a:solidFill>
            <a:srgbClr val="C1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Rechteck 118">
            <a:extLst>
              <a:ext uri="{FF2B5EF4-FFF2-40B4-BE49-F238E27FC236}">
                <a16:creationId xmlns:a16="http://schemas.microsoft.com/office/drawing/2014/main" id="{D25B7D23-1BB1-6199-70FA-44B6C2EAB035}"/>
              </a:ext>
            </a:extLst>
          </p:cNvPr>
          <p:cNvSpPr/>
          <p:nvPr/>
        </p:nvSpPr>
        <p:spPr bwMode="auto">
          <a:xfrm>
            <a:off x="555862" y="4041156"/>
            <a:ext cx="648000" cy="216000"/>
          </a:xfrm>
          <a:prstGeom prst="rect">
            <a:avLst/>
          </a:prstGeom>
          <a:noFill/>
          <a:ln w="25400">
            <a:noFill/>
          </a:ln>
          <a:effectLst/>
        </p:spPr>
        <p:txBody>
          <a:bodyPr wrap="square" lIns="0" tIns="0" rIns="0" bIns="0" numCol="1" spcCol="72000" rtlCol="0" anchor="ctr">
            <a:noAutofit/>
          </a:bodyPr>
          <a:lstStyle/>
          <a:p>
            <a:pPr algn="ctr" defTabSz="913943">
              <a:lnSpc>
                <a:spcPct val="80000"/>
              </a:lnSpc>
              <a:spcBef>
                <a:spcPct val="0"/>
              </a:spcBef>
            </a:pPr>
            <a:r>
              <a:rPr lang="en-US" sz="1000" b="1">
                <a:solidFill>
                  <a:srgbClr val="000000"/>
                </a:solidFill>
                <a:latin typeface="Arial"/>
                <a:ea typeface="Arial Unicode MS" panose="020B0604020202020204" pitchFamily="34" charset="-128"/>
                <a:cs typeface="Arial Unicode MS" panose="020B0604020202020204" pitchFamily="34" charset="-128"/>
              </a:rPr>
              <a:t>AAS</a:t>
            </a:r>
          </a:p>
          <a:p>
            <a:pPr algn="ctr" defTabSz="913943">
              <a:lnSpc>
                <a:spcPct val="80000"/>
              </a:lnSpc>
              <a:spcBef>
                <a:spcPct val="0"/>
              </a:spcBef>
            </a:pPr>
            <a:r>
              <a:rPr lang="en-US" sz="600">
                <a:solidFill>
                  <a:srgbClr val="000000"/>
                </a:solidFill>
                <a:latin typeface="Arial"/>
                <a:ea typeface="Arial Unicode MS" panose="020B0604020202020204" pitchFamily="34" charset="-128"/>
                <a:cs typeface="Arial Unicode MS" panose="020B0604020202020204" pitchFamily="34" charset="-128"/>
              </a:rPr>
              <a:t>AAS </a:t>
            </a:r>
            <a:r>
              <a:rPr lang="en-US" sz="600" err="1">
                <a:solidFill>
                  <a:srgbClr val="000000"/>
                </a:solidFill>
                <a:latin typeface="Arial"/>
                <a:ea typeface="Arial Unicode MS" panose="020B0604020202020204" pitchFamily="34" charset="-128"/>
                <a:cs typeface="Arial Unicode MS" panose="020B0604020202020204" pitchFamily="34" charset="-128"/>
              </a:rPr>
              <a:t>ID</a:t>
            </a:r>
            <a:r>
              <a:rPr lang="en-US" sz="600" baseline="-25000" err="1">
                <a:solidFill>
                  <a:srgbClr val="000000"/>
                </a:solidFill>
                <a:latin typeface="Arial"/>
                <a:ea typeface="Arial Unicode MS" panose="020B0604020202020204" pitchFamily="34" charset="-128"/>
                <a:cs typeface="Arial Unicode MS" panose="020B0604020202020204" pitchFamily="34" charset="-128"/>
              </a:rPr>
              <a:t>x</a:t>
            </a:r>
            <a:endParaRPr lang="en-US" sz="600" baseline="-25000">
              <a:solidFill>
                <a:srgbClr val="000000"/>
              </a:solidFill>
              <a:latin typeface="Arial"/>
              <a:ea typeface="Arial Unicode MS" panose="020B0604020202020204" pitchFamily="34" charset="-128"/>
              <a:cs typeface="Arial Unicode MS" panose="020B0604020202020204" pitchFamily="34" charset="-128"/>
            </a:endParaRPr>
          </a:p>
        </p:txBody>
      </p:sp>
      <p:cxnSp>
        <p:nvCxnSpPr>
          <p:cNvPr id="121" name="Verbinder: gewinkelt 120">
            <a:extLst>
              <a:ext uri="{FF2B5EF4-FFF2-40B4-BE49-F238E27FC236}">
                <a16:creationId xmlns:a16="http://schemas.microsoft.com/office/drawing/2014/main" id="{FA0D1458-BD52-10DE-B14B-EB30C5A8F23D}"/>
              </a:ext>
            </a:extLst>
          </p:cNvPr>
          <p:cNvCxnSpPr>
            <a:stCxn id="348" idx="3"/>
            <a:endCxn id="41" idx="2"/>
          </p:cNvCxnSpPr>
          <p:nvPr/>
        </p:nvCxnSpPr>
        <p:spPr>
          <a:xfrm flipV="1">
            <a:off x="1199216" y="2240860"/>
            <a:ext cx="648076" cy="360056"/>
          </a:xfrm>
          <a:prstGeom prst="bentConnector2">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2" name="Verbinder: gewinkelt 121">
            <a:extLst>
              <a:ext uri="{FF2B5EF4-FFF2-40B4-BE49-F238E27FC236}">
                <a16:creationId xmlns:a16="http://schemas.microsoft.com/office/drawing/2014/main" id="{8DD41F2D-0F7B-FBEA-9DDF-5525A8419DD0}"/>
              </a:ext>
            </a:extLst>
          </p:cNvPr>
          <p:cNvCxnSpPr>
            <a:cxnSpLocks/>
            <a:stCxn id="116" idx="3"/>
            <a:endCxn id="42" idx="2"/>
          </p:cNvCxnSpPr>
          <p:nvPr/>
        </p:nvCxnSpPr>
        <p:spPr>
          <a:xfrm flipV="1">
            <a:off x="1199216" y="2240860"/>
            <a:ext cx="720084" cy="1944256"/>
          </a:xfrm>
          <a:prstGeom prst="bentConnector2">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25" name="Textfeld 124">
            <a:extLst>
              <a:ext uri="{FF2B5EF4-FFF2-40B4-BE49-F238E27FC236}">
                <a16:creationId xmlns:a16="http://schemas.microsoft.com/office/drawing/2014/main" id="{758B7EB0-D2FA-C324-A8CA-59BC09ACAE14}"/>
              </a:ext>
            </a:extLst>
          </p:cNvPr>
          <p:cNvSpPr txBox="1"/>
          <p:nvPr/>
        </p:nvSpPr>
        <p:spPr>
          <a:xfrm>
            <a:off x="1235460" y="2456908"/>
            <a:ext cx="576000" cy="144000"/>
          </a:xfrm>
          <a:prstGeom prst="rect">
            <a:avLst/>
          </a:prstGeom>
          <a:noFill/>
        </p:spPr>
        <p:txBody>
          <a:bodyPr wrap="square" lIns="0" tIns="0" rIns="0" bIns="0" rtlCol="0" anchor="ctr" anchorCtr="0">
            <a:noAutofit/>
          </a:bodyPr>
          <a:lstStyle/>
          <a:p>
            <a:pPr algn="r"/>
            <a:r>
              <a:rPr lang="en-US" sz="800">
                <a:solidFill>
                  <a:srgbClr val="005F87"/>
                </a:solidFill>
              </a:rPr>
              <a:t>managed by</a:t>
            </a:r>
          </a:p>
        </p:txBody>
      </p:sp>
      <p:sp>
        <p:nvSpPr>
          <p:cNvPr id="127" name="Textfeld 126">
            <a:extLst>
              <a:ext uri="{FF2B5EF4-FFF2-40B4-BE49-F238E27FC236}">
                <a16:creationId xmlns:a16="http://schemas.microsoft.com/office/drawing/2014/main" id="{EDF5AE2A-A323-97A1-ACF2-ABAA744DF520}"/>
              </a:ext>
            </a:extLst>
          </p:cNvPr>
          <p:cNvSpPr txBox="1"/>
          <p:nvPr/>
        </p:nvSpPr>
        <p:spPr>
          <a:xfrm>
            <a:off x="1271602" y="1772358"/>
            <a:ext cx="360000" cy="360000"/>
          </a:xfrm>
          <a:prstGeom prst="rect">
            <a:avLst/>
          </a:prstGeom>
          <a:noFill/>
        </p:spPr>
        <p:txBody>
          <a:bodyPr wrap="square" lIns="0" tIns="0" rIns="0" bIns="0" rtlCol="0" anchor="ctr" anchorCtr="0">
            <a:noAutofit/>
          </a:bodyPr>
          <a:lstStyle/>
          <a:p>
            <a:pPr algn="r"/>
            <a:r>
              <a:rPr lang="en-US" sz="1000"/>
              <a:t>AAS server</a:t>
            </a:r>
          </a:p>
        </p:txBody>
      </p:sp>
      <p:sp>
        <p:nvSpPr>
          <p:cNvPr id="131" name="Rechteck 130">
            <a:extLst>
              <a:ext uri="{FF2B5EF4-FFF2-40B4-BE49-F238E27FC236}">
                <a16:creationId xmlns:a16="http://schemas.microsoft.com/office/drawing/2014/main" id="{4BC397C5-F10F-1490-5929-B1462F8FFD81}"/>
              </a:ext>
            </a:extLst>
          </p:cNvPr>
          <p:cNvSpPr/>
          <p:nvPr/>
        </p:nvSpPr>
        <p:spPr>
          <a:xfrm>
            <a:off x="4295800" y="1124744"/>
            <a:ext cx="2304000" cy="3744000"/>
          </a:xfrm>
          <a:prstGeom prst="rect">
            <a:avLst/>
          </a:prstGeom>
          <a:noFill/>
          <a:ln w="9525" cap="flat" cmpd="sng" algn="ctr">
            <a:solidFill>
              <a:srgbClr val="000000"/>
            </a:solidFill>
            <a:prstDash val="dash"/>
            <a:miter lim="800000"/>
          </a:ln>
          <a:effectLst/>
        </p:spPr>
        <p:txBody>
          <a:bodyPr lIns="108000" tIns="72000" rIns="108000" bIns="72000" rtlCol="0" anchor="t" anchorCtr="0"/>
          <a:lstStyle/>
          <a:p>
            <a:pPr marL="0" marR="0" lvl="0" indent="0" defTabSz="914400" eaLnBrk="1" fontAlgn="auto" latinLnBrk="0" hangingPunct="1">
              <a:lnSpc>
                <a:spcPct val="100000"/>
              </a:lnSpc>
              <a:spcBef>
                <a:spcPts val="0"/>
              </a:spcBef>
              <a:spcAft>
                <a:spcPts val="0"/>
              </a:spcAft>
              <a:buClr>
                <a:srgbClr val="009999"/>
              </a:buClr>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32" name="Textfeld 131">
            <a:extLst>
              <a:ext uri="{FF2B5EF4-FFF2-40B4-BE49-F238E27FC236}">
                <a16:creationId xmlns:a16="http://schemas.microsoft.com/office/drawing/2014/main" id="{49BF16A0-4797-A470-9375-E01C9DDC96E4}"/>
              </a:ext>
            </a:extLst>
          </p:cNvPr>
          <p:cNvSpPr txBox="1"/>
          <p:nvPr/>
        </p:nvSpPr>
        <p:spPr>
          <a:xfrm>
            <a:off x="4295800" y="1196800"/>
            <a:ext cx="1080000" cy="432000"/>
          </a:xfrm>
          <a:prstGeom prst="rect">
            <a:avLst/>
          </a:prstGeom>
          <a:noFill/>
        </p:spPr>
        <p:txBody>
          <a:bodyPr wrap="square" lIns="0" tIns="0" rIns="0" bIns="0" rtlCol="0" anchor="ctr" anchorCtr="0">
            <a:noAutofit/>
          </a:bodyPr>
          <a:lstStyle/>
          <a:p>
            <a:pPr marL="0" marR="0" lvl="0" indent="0" algn="ctr" defTabSz="91302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rPr>
              <a:t>Machine Supplier</a:t>
            </a:r>
          </a:p>
        </p:txBody>
      </p:sp>
      <p:pic>
        <p:nvPicPr>
          <p:cNvPr id="133" name="Grafik 132" descr="Datenbank Silhouette">
            <a:extLst>
              <a:ext uri="{FF2B5EF4-FFF2-40B4-BE49-F238E27FC236}">
                <a16:creationId xmlns:a16="http://schemas.microsoft.com/office/drawing/2014/main" id="{A395F2F7-1618-5D41-0380-D1D18E5C9CD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7960" y="1628800"/>
            <a:ext cx="719702" cy="719702"/>
          </a:xfrm>
          <a:prstGeom prst="rect">
            <a:avLst/>
          </a:prstGeom>
        </p:spPr>
      </p:pic>
      <p:sp>
        <p:nvSpPr>
          <p:cNvPr id="142" name="Rechteck 141">
            <a:extLst>
              <a:ext uri="{FF2B5EF4-FFF2-40B4-BE49-F238E27FC236}">
                <a16:creationId xmlns:a16="http://schemas.microsoft.com/office/drawing/2014/main" id="{F27C0156-DB3D-AD24-4CBB-3E826D36429B}"/>
              </a:ext>
            </a:extLst>
          </p:cNvPr>
          <p:cNvSpPr/>
          <p:nvPr/>
        </p:nvSpPr>
        <p:spPr bwMode="auto">
          <a:xfrm>
            <a:off x="4621086" y="2816972"/>
            <a:ext cx="432000" cy="360000"/>
          </a:xfrm>
          <a:prstGeom prst="rect">
            <a:avLst/>
          </a:prstGeom>
          <a:noFill/>
          <a:ln w="19050">
            <a:solidFill>
              <a:srgbClr val="641946"/>
            </a:solidFill>
          </a:ln>
          <a:effectLst/>
        </p:spPr>
        <p:txBody>
          <a:bodyPr wrap="none" lIns="36000" tIns="0" rIns="36000" bIns="0" numCol="1" spcCol="72000" rtlCol="0" anchor="ctr" anchorCtr="0">
            <a:noAutofit/>
          </a:bodyPr>
          <a:lstStyle/>
          <a:p>
            <a:pPr algn="ctr" defTabSz="913943">
              <a:lnSpc>
                <a:spcPct val="80000"/>
              </a:lnSpc>
              <a:spcBef>
                <a:spcPct val="0"/>
              </a:spcBef>
            </a:pPr>
            <a:r>
              <a:rPr lang="en-US" sz="800" b="1">
                <a:solidFill>
                  <a:srgbClr val="641946"/>
                </a:solidFill>
                <a:latin typeface="Arial"/>
                <a:ea typeface="Arial Unicode MS" panose="020B0604020202020204" pitchFamily="34" charset="-128"/>
              </a:rPr>
              <a:t>asset</a:t>
            </a:r>
          </a:p>
          <a:p>
            <a:pPr algn="ctr" defTabSz="913943">
              <a:lnSpc>
                <a:spcPct val="80000"/>
              </a:lnSpc>
              <a:spcBef>
                <a:spcPct val="0"/>
              </a:spcBef>
            </a:pPr>
            <a:r>
              <a:rPr lang="en-US" sz="800">
                <a:solidFill>
                  <a:srgbClr val="641946"/>
                </a:solidFill>
                <a:latin typeface="Arial"/>
                <a:ea typeface="Arial Unicode MS" panose="020B0604020202020204" pitchFamily="34" charset="-128"/>
              </a:rPr>
              <a:t>machine</a:t>
            </a:r>
          </a:p>
          <a:p>
            <a:pPr algn="ctr" defTabSz="913943">
              <a:lnSpc>
                <a:spcPct val="80000"/>
              </a:lnSpc>
              <a:spcBef>
                <a:spcPct val="0"/>
              </a:spcBef>
            </a:pPr>
            <a:r>
              <a:rPr lang="en-US" sz="800">
                <a:solidFill>
                  <a:srgbClr val="641946"/>
                </a:solidFill>
                <a:latin typeface="Arial"/>
                <a:ea typeface="Arial Unicode MS" panose="020B0604020202020204" pitchFamily="34" charset="-128"/>
              </a:rPr>
              <a:t>instance</a:t>
            </a:r>
          </a:p>
        </p:txBody>
      </p:sp>
      <p:cxnSp>
        <p:nvCxnSpPr>
          <p:cNvPr id="143" name="Gerade Verbindung 305">
            <a:extLst>
              <a:ext uri="{FF2B5EF4-FFF2-40B4-BE49-F238E27FC236}">
                <a16:creationId xmlns:a16="http://schemas.microsoft.com/office/drawing/2014/main" id="{A6C90D1F-75FE-BE81-3B41-2863544B0573}"/>
              </a:ext>
            </a:extLst>
          </p:cNvPr>
          <p:cNvCxnSpPr>
            <a:cxnSpLocks/>
            <a:stCxn id="152" idx="2"/>
            <a:endCxn id="142" idx="0"/>
          </p:cNvCxnSpPr>
          <p:nvPr/>
        </p:nvCxnSpPr>
        <p:spPr bwMode="auto">
          <a:xfrm flipH="1">
            <a:off x="4837086" y="2672916"/>
            <a:ext cx="12" cy="144056"/>
          </a:xfrm>
          <a:prstGeom prst="line">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44" name="Rechtwinkliges Dreieck 143">
            <a:extLst>
              <a:ext uri="{FF2B5EF4-FFF2-40B4-BE49-F238E27FC236}">
                <a16:creationId xmlns:a16="http://schemas.microsoft.com/office/drawing/2014/main" id="{54181DD4-78B0-9C30-366E-3D33223A6AB2}"/>
              </a:ext>
            </a:extLst>
          </p:cNvPr>
          <p:cNvSpPr/>
          <p:nvPr/>
        </p:nvSpPr>
        <p:spPr bwMode="auto">
          <a:xfrm rot="5400000" flipH="1">
            <a:off x="5089098" y="2456892"/>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45" name="Rechtwinkliges Dreieck 144">
            <a:extLst>
              <a:ext uri="{FF2B5EF4-FFF2-40B4-BE49-F238E27FC236}">
                <a16:creationId xmlns:a16="http://schemas.microsoft.com/office/drawing/2014/main" id="{82D23CDE-93F3-B201-6B8B-E1C8E8AF4D92}"/>
              </a:ext>
            </a:extLst>
          </p:cNvPr>
          <p:cNvSpPr/>
          <p:nvPr/>
        </p:nvSpPr>
        <p:spPr bwMode="auto">
          <a:xfrm rot="10800000" flipH="1">
            <a:off x="4585042" y="2672924"/>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46" name="Rechtwinkliges Dreieck 145">
            <a:extLst>
              <a:ext uri="{FF2B5EF4-FFF2-40B4-BE49-F238E27FC236}">
                <a16:creationId xmlns:a16="http://schemas.microsoft.com/office/drawing/2014/main" id="{DE4C80CE-50A1-EF6F-109F-FAFA9E04F60A}"/>
              </a:ext>
            </a:extLst>
          </p:cNvPr>
          <p:cNvSpPr/>
          <p:nvPr/>
        </p:nvSpPr>
        <p:spPr bwMode="auto">
          <a:xfrm rot="16200000" flipH="1">
            <a:off x="5017090" y="2672917"/>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47" name="Rechtwinkliges Dreieck 146">
            <a:extLst>
              <a:ext uri="{FF2B5EF4-FFF2-40B4-BE49-F238E27FC236}">
                <a16:creationId xmlns:a16="http://schemas.microsoft.com/office/drawing/2014/main" id="{39AF80F7-FC1E-49F5-7FBA-601675F644A9}"/>
              </a:ext>
            </a:extLst>
          </p:cNvPr>
          <p:cNvSpPr/>
          <p:nvPr/>
        </p:nvSpPr>
        <p:spPr bwMode="auto">
          <a:xfrm flipH="1">
            <a:off x="4513034" y="2456900"/>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48" name="Rechteck 147">
            <a:extLst>
              <a:ext uri="{FF2B5EF4-FFF2-40B4-BE49-F238E27FC236}">
                <a16:creationId xmlns:a16="http://schemas.microsoft.com/office/drawing/2014/main" id="{3BDCAEA3-E0C9-40E8-0D8D-782DFF81473C}"/>
              </a:ext>
            </a:extLst>
          </p:cNvPr>
          <p:cNvSpPr/>
          <p:nvPr/>
        </p:nvSpPr>
        <p:spPr>
          <a:xfrm>
            <a:off x="4585090" y="2456892"/>
            <a:ext cx="504000" cy="72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Rechteck 148">
            <a:extLst>
              <a:ext uri="{FF2B5EF4-FFF2-40B4-BE49-F238E27FC236}">
                <a16:creationId xmlns:a16="http://schemas.microsoft.com/office/drawing/2014/main" id="{D031A1A3-7603-5AE8-D8D3-A6B445DC4307}"/>
              </a:ext>
            </a:extLst>
          </p:cNvPr>
          <p:cNvSpPr/>
          <p:nvPr/>
        </p:nvSpPr>
        <p:spPr>
          <a:xfrm>
            <a:off x="4513026" y="2528900"/>
            <a:ext cx="646889"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Rechteck 149">
            <a:extLst>
              <a:ext uri="{FF2B5EF4-FFF2-40B4-BE49-F238E27FC236}">
                <a16:creationId xmlns:a16="http://schemas.microsoft.com/office/drawing/2014/main" id="{5DF832BC-18F5-74EA-08F9-64D6D1737FF1}"/>
              </a:ext>
            </a:extLst>
          </p:cNvPr>
          <p:cNvSpPr/>
          <p:nvPr/>
        </p:nvSpPr>
        <p:spPr>
          <a:xfrm>
            <a:off x="5089098" y="2672916"/>
            <a:ext cx="72000"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Rechteck 150">
            <a:extLst>
              <a:ext uri="{FF2B5EF4-FFF2-40B4-BE49-F238E27FC236}">
                <a16:creationId xmlns:a16="http://schemas.microsoft.com/office/drawing/2014/main" id="{2ECF3C76-5F8C-61E7-7275-069A86C09422}"/>
              </a:ext>
            </a:extLst>
          </p:cNvPr>
          <p:cNvSpPr/>
          <p:nvPr/>
        </p:nvSpPr>
        <p:spPr>
          <a:xfrm>
            <a:off x="4513026" y="2672932"/>
            <a:ext cx="72000"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2" name="Rechteck 151">
            <a:extLst>
              <a:ext uri="{FF2B5EF4-FFF2-40B4-BE49-F238E27FC236}">
                <a16:creationId xmlns:a16="http://schemas.microsoft.com/office/drawing/2014/main" id="{4460EC1B-AE27-7244-02D7-1E3D06E7180D}"/>
              </a:ext>
            </a:extLst>
          </p:cNvPr>
          <p:cNvSpPr/>
          <p:nvPr/>
        </p:nvSpPr>
        <p:spPr bwMode="auto">
          <a:xfrm>
            <a:off x="4513098" y="2456916"/>
            <a:ext cx="648000" cy="216000"/>
          </a:xfrm>
          <a:prstGeom prst="rect">
            <a:avLst/>
          </a:prstGeom>
          <a:noFill/>
          <a:ln w="25400">
            <a:noFill/>
          </a:ln>
          <a:effectLst/>
        </p:spPr>
        <p:txBody>
          <a:bodyPr wrap="square" lIns="0" tIns="0" rIns="0" bIns="0" numCol="1" spcCol="72000" rtlCol="0" anchor="ctr">
            <a:noAutofit/>
          </a:bodyPr>
          <a:lstStyle/>
          <a:p>
            <a:pPr algn="ctr" defTabSz="913943">
              <a:lnSpc>
                <a:spcPct val="80000"/>
              </a:lnSpc>
              <a:spcBef>
                <a:spcPct val="0"/>
              </a:spcBef>
            </a:pPr>
            <a:r>
              <a:rPr lang="en-US" sz="1000" b="1">
                <a:solidFill>
                  <a:srgbClr val="000000"/>
                </a:solidFill>
                <a:latin typeface="Arial"/>
                <a:ea typeface="Arial Unicode MS" panose="020B0604020202020204" pitchFamily="34" charset="-128"/>
                <a:cs typeface="Arial Unicode MS" panose="020B0604020202020204" pitchFamily="34" charset="-128"/>
              </a:rPr>
              <a:t>AAS</a:t>
            </a:r>
          </a:p>
          <a:p>
            <a:pPr algn="ctr" defTabSz="913943">
              <a:lnSpc>
                <a:spcPct val="80000"/>
              </a:lnSpc>
              <a:spcBef>
                <a:spcPct val="0"/>
              </a:spcBef>
            </a:pPr>
            <a:r>
              <a:rPr lang="en-US" sz="600">
                <a:solidFill>
                  <a:srgbClr val="000000"/>
                </a:solidFill>
                <a:latin typeface="Arial"/>
                <a:ea typeface="Arial Unicode MS" panose="020B0604020202020204" pitchFamily="34" charset="-128"/>
                <a:cs typeface="Arial Unicode MS" panose="020B0604020202020204" pitchFamily="34" charset="-128"/>
              </a:rPr>
              <a:t>AAS </a:t>
            </a:r>
            <a:r>
              <a:rPr lang="en-US" sz="600" err="1">
                <a:solidFill>
                  <a:srgbClr val="000000"/>
                </a:solidFill>
                <a:latin typeface="Arial"/>
                <a:ea typeface="Arial Unicode MS" panose="020B0604020202020204" pitchFamily="34" charset="-128"/>
                <a:cs typeface="Arial Unicode MS" panose="020B0604020202020204" pitchFamily="34" charset="-128"/>
              </a:rPr>
              <a:t>ID</a:t>
            </a:r>
            <a:r>
              <a:rPr lang="en-US" sz="600" baseline="-25000" err="1">
                <a:solidFill>
                  <a:srgbClr val="000000"/>
                </a:solidFill>
                <a:latin typeface="Arial"/>
                <a:ea typeface="Arial Unicode MS" panose="020B0604020202020204" pitchFamily="34" charset="-128"/>
                <a:cs typeface="Arial Unicode MS" panose="020B0604020202020204" pitchFamily="34" charset="-128"/>
              </a:rPr>
              <a:t>m</a:t>
            </a:r>
            <a:endParaRPr lang="en-US" sz="600" baseline="-25000">
              <a:solidFill>
                <a:srgbClr val="000000"/>
              </a:solidFill>
              <a:latin typeface="Arial"/>
              <a:ea typeface="Arial Unicode MS" panose="020B0604020202020204" pitchFamily="34" charset="-128"/>
              <a:cs typeface="Arial Unicode MS" panose="020B0604020202020204" pitchFamily="34" charset="-128"/>
            </a:endParaRPr>
          </a:p>
        </p:txBody>
      </p:sp>
      <p:sp>
        <p:nvSpPr>
          <p:cNvPr id="160" name="Rechteck 159">
            <a:extLst>
              <a:ext uri="{FF2B5EF4-FFF2-40B4-BE49-F238E27FC236}">
                <a16:creationId xmlns:a16="http://schemas.microsoft.com/office/drawing/2014/main" id="{713A4A87-CF67-1AD3-5F44-48D8DEB634CD}"/>
              </a:ext>
            </a:extLst>
          </p:cNvPr>
          <p:cNvSpPr/>
          <p:nvPr/>
        </p:nvSpPr>
        <p:spPr bwMode="auto">
          <a:xfrm>
            <a:off x="4621038" y="4401108"/>
            <a:ext cx="432000" cy="360000"/>
          </a:xfrm>
          <a:prstGeom prst="rect">
            <a:avLst/>
          </a:prstGeom>
          <a:noFill/>
          <a:ln w="19050">
            <a:solidFill>
              <a:srgbClr val="641946"/>
            </a:solidFill>
          </a:ln>
          <a:effectLst/>
        </p:spPr>
        <p:txBody>
          <a:bodyPr wrap="none" lIns="36000" tIns="0" rIns="36000" bIns="0" numCol="1" spcCol="72000" rtlCol="0" anchor="ctr" anchorCtr="0">
            <a:noAutofit/>
          </a:bodyPr>
          <a:lstStyle/>
          <a:p>
            <a:pPr algn="ctr" defTabSz="913943">
              <a:lnSpc>
                <a:spcPct val="80000"/>
              </a:lnSpc>
              <a:spcBef>
                <a:spcPct val="0"/>
              </a:spcBef>
            </a:pPr>
            <a:r>
              <a:rPr lang="en-US" sz="800" b="1">
                <a:solidFill>
                  <a:srgbClr val="641946"/>
                </a:solidFill>
                <a:latin typeface="Arial"/>
                <a:ea typeface="Arial Unicode MS" panose="020B0604020202020204" pitchFamily="34" charset="-128"/>
              </a:rPr>
              <a:t>asset</a:t>
            </a:r>
          </a:p>
          <a:p>
            <a:pPr algn="ctr" defTabSz="913943">
              <a:lnSpc>
                <a:spcPct val="80000"/>
              </a:lnSpc>
              <a:spcBef>
                <a:spcPct val="0"/>
              </a:spcBef>
            </a:pPr>
            <a:r>
              <a:rPr lang="en-US" sz="800">
                <a:solidFill>
                  <a:srgbClr val="641946"/>
                </a:solidFill>
                <a:latin typeface="Arial"/>
                <a:ea typeface="Arial Unicode MS" panose="020B0604020202020204" pitchFamily="34" charset="-128"/>
              </a:rPr>
              <a:t>product</a:t>
            </a:r>
          </a:p>
          <a:p>
            <a:pPr algn="ctr" defTabSz="913943">
              <a:lnSpc>
                <a:spcPct val="80000"/>
              </a:lnSpc>
              <a:spcBef>
                <a:spcPct val="0"/>
              </a:spcBef>
            </a:pPr>
            <a:r>
              <a:rPr lang="en-US" sz="800">
                <a:solidFill>
                  <a:srgbClr val="641946"/>
                </a:solidFill>
                <a:latin typeface="Arial"/>
                <a:ea typeface="Arial Unicode MS" panose="020B0604020202020204" pitchFamily="34" charset="-128"/>
              </a:rPr>
              <a:t>instance</a:t>
            </a:r>
          </a:p>
        </p:txBody>
      </p:sp>
      <p:cxnSp>
        <p:nvCxnSpPr>
          <p:cNvPr id="161" name="Gerade Verbindung 305">
            <a:extLst>
              <a:ext uri="{FF2B5EF4-FFF2-40B4-BE49-F238E27FC236}">
                <a16:creationId xmlns:a16="http://schemas.microsoft.com/office/drawing/2014/main" id="{5EF85035-F91C-2ADB-A369-9717ECA6DD0B}"/>
              </a:ext>
            </a:extLst>
          </p:cNvPr>
          <p:cNvCxnSpPr>
            <a:cxnSpLocks/>
            <a:stCxn id="170" idx="2"/>
            <a:endCxn id="160" idx="0"/>
          </p:cNvCxnSpPr>
          <p:nvPr/>
        </p:nvCxnSpPr>
        <p:spPr bwMode="auto">
          <a:xfrm>
            <a:off x="4837026" y="4257068"/>
            <a:ext cx="12" cy="144040"/>
          </a:xfrm>
          <a:prstGeom prst="line">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62" name="Rechtwinkliges Dreieck 161">
            <a:extLst>
              <a:ext uri="{FF2B5EF4-FFF2-40B4-BE49-F238E27FC236}">
                <a16:creationId xmlns:a16="http://schemas.microsoft.com/office/drawing/2014/main" id="{09678600-91BC-5348-EDB7-D647E2D24C37}"/>
              </a:ext>
            </a:extLst>
          </p:cNvPr>
          <p:cNvSpPr/>
          <p:nvPr/>
        </p:nvSpPr>
        <p:spPr bwMode="auto">
          <a:xfrm rot="5400000" flipH="1">
            <a:off x="5089090" y="4041068"/>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63" name="Rechtwinkliges Dreieck 162">
            <a:extLst>
              <a:ext uri="{FF2B5EF4-FFF2-40B4-BE49-F238E27FC236}">
                <a16:creationId xmlns:a16="http://schemas.microsoft.com/office/drawing/2014/main" id="{FD3ED1EB-17C8-AF0E-3285-B55CAD751B06}"/>
              </a:ext>
            </a:extLst>
          </p:cNvPr>
          <p:cNvSpPr/>
          <p:nvPr/>
        </p:nvSpPr>
        <p:spPr bwMode="auto">
          <a:xfrm rot="10800000" flipH="1">
            <a:off x="4585034" y="4257092"/>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64" name="Rechtwinkliges Dreieck 163">
            <a:extLst>
              <a:ext uri="{FF2B5EF4-FFF2-40B4-BE49-F238E27FC236}">
                <a16:creationId xmlns:a16="http://schemas.microsoft.com/office/drawing/2014/main" id="{B990A35C-7F48-9525-B0F1-97E126F7290F}"/>
              </a:ext>
            </a:extLst>
          </p:cNvPr>
          <p:cNvSpPr/>
          <p:nvPr/>
        </p:nvSpPr>
        <p:spPr bwMode="auto">
          <a:xfrm rot="16200000" flipH="1">
            <a:off x="5017082" y="4257093"/>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65" name="Rechtwinkliges Dreieck 164">
            <a:extLst>
              <a:ext uri="{FF2B5EF4-FFF2-40B4-BE49-F238E27FC236}">
                <a16:creationId xmlns:a16="http://schemas.microsoft.com/office/drawing/2014/main" id="{08CFE2B5-253E-D242-5514-987062AC0206}"/>
              </a:ext>
            </a:extLst>
          </p:cNvPr>
          <p:cNvSpPr/>
          <p:nvPr/>
        </p:nvSpPr>
        <p:spPr bwMode="auto">
          <a:xfrm flipH="1">
            <a:off x="4513026" y="4041068"/>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66" name="Rechteck 165">
            <a:extLst>
              <a:ext uri="{FF2B5EF4-FFF2-40B4-BE49-F238E27FC236}">
                <a16:creationId xmlns:a16="http://schemas.microsoft.com/office/drawing/2014/main" id="{D3DDCE38-6F9F-2B5B-D6EE-1DEBE7D850BA}"/>
              </a:ext>
            </a:extLst>
          </p:cNvPr>
          <p:cNvSpPr/>
          <p:nvPr/>
        </p:nvSpPr>
        <p:spPr>
          <a:xfrm>
            <a:off x="4585034" y="4041068"/>
            <a:ext cx="504000" cy="72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Rechteck 166">
            <a:extLst>
              <a:ext uri="{FF2B5EF4-FFF2-40B4-BE49-F238E27FC236}">
                <a16:creationId xmlns:a16="http://schemas.microsoft.com/office/drawing/2014/main" id="{10F10293-068C-9A5F-18CD-DEA631861649}"/>
              </a:ext>
            </a:extLst>
          </p:cNvPr>
          <p:cNvSpPr/>
          <p:nvPr/>
        </p:nvSpPr>
        <p:spPr>
          <a:xfrm>
            <a:off x="4513026" y="4113076"/>
            <a:ext cx="646889"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Rechteck 167">
            <a:extLst>
              <a:ext uri="{FF2B5EF4-FFF2-40B4-BE49-F238E27FC236}">
                <a16:creationId xmlns:a16="http://schemas.microsoft.com/office/drawing/2014/main" id="{A962D6AB-7A79-6E09-19DA-FB809C8CF51F}"/>
              </a:ext>
            </a:extLst>
          </p:cNvPr>
          <p:cNvSpPr/>
          <p:nvPr/>
        </p:nvSpPr>
        <p:spPr>
          <a:xfrm>
            <a:off x="5089090" y="4257092"/>
            <a:ext cx="72000"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Rechteck 168">
            <a:extLst>
              <a:ext uri="{FF2B5EF4-FFF2-40B4-BE49-F238E27FC236}">
                <a16:creationId xmlns:a16="http://schemas.microsoft.com/office/drawing/2014/main" id="{F0253C63-AC07-D98C-33FC-09B86CD273B7}"/>
              </a:ext>
            </a:extLst>
          </p:cNvPr>
          <p:cNvSpPr/>
          <p:nvPr/>
        </p:nvSpPr>
        <p:spPr>
          <a:xfrm>
            <a:off x="4513026" y="4257092"/>
            <a:ext cx="72000"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Rechteck 169">
            <a:extLst>
              <a:ext uri="{FF2B5EF4-FFF2-40B4-BE49-F238E27FC236}">
                <a16:creationId xmlns:a16="http://schemas.microsoft.com/office/drawing/2014/main" id="{3C289F1C-8950-9009-7382-BEB0F028EA6C}"/>
              </a:ext>
            </a:extLst>
          </p:cNvPr>
          <p:cNvSpPr/>
          <p:nvPr/>
        </p:nvSpPr>
        <p:spPr bwMode="auto">
          <a:xfrm>
            <a:off x="4513026" y="4041068"/>
            <a:ext cx="648000" cy="216000"/>
          </a:xfrm>
          <a:prstGeom prst="rect">
            <a:avLst/>
          </a:prstGeom>
          <a:noFill/>
          <a:ln w="25400">
            <a:noFill/>
          </a:ln>
          <a:effectLst/>
        </p:spPr>
        <p:txBody>
          <a:bodyPr wrap="square" lIns="0" tIns="0" rIns="0" bIns="0" numCol="1" spcCol="72000" rtlCol="0" anchor="ctr">
            <a:noAutofit/>
          </a:bodyPr>
          <a:lstStyle/>
          <a:p>
            <a:pPr algn="ctr" defTabSz="913943">
              <a:lnSpc>
                <a:spcPct val="80000"/>
              </a:lnSpc>
              <a:spcBef>
                <a:spcPct val="0"/>
              </a:spcBef>
            </a:pPr>
            <a:r>
              <a:rPr lang="en-US" sz="1000" b="1">
                <a:solidFill>
                  <a:srgbClr val="000000"/>
                </a:solidFill>
                <a:latin typeface="Arial"/>
                <a:ea typeface="Arial Unicode MS" panose="020B0604020202020204" pitchFamily="34" charset="-128"/>
                <a:cs typeface="Arial Unicode MS" panose="020B0604020202020204" pitchFamily="34" charset="-128"/>
              </a:rPr>
              <a:t>AAS</a:t>
            </a:r>
          </a:p>
          <a:p>
            <a:pPr algn="ctr" defTabSz="913943">
              <a:lnSpc>
                <a:spcPct val="80000"/>
              </a:lnSpc>
              <a:spcBef>
                <a:spcPct val="0"/>
              </a:spcBef>
            </a:pPr>
            <a:r>
              <a:rPr lang="en-US" sz="600">
                <a:solidFill>
                  <a:srgbClr val="000000"/>
                </a:solidFill>
                <a:latin typeface="Arial"/>
                <a:ea typeface="Arial Unicode MS" panose="020B0604020202020204" pitchFamily="34" charset="-128"/>
                <a:cs typeface="Arial Unicode MS" panose="020B0604020202020204" pitchFamily="34" charset="-128"/>
              </a:rPr>
              <a:t>AAS </a:t>
            </a:r>
            <a:r>
              <a:rPr lang="en-US" sz="600" err="1">
                <a:solidFill>
                  <a:srgbClr val="000000"/>
                </a:solidFill>
                <a:latin typeface="Arial"/>
                <a:ea typeface="Arial Unicode MS" panose="020B0604020202020204" pitchFamily="34" charset="-128"/>
                <a:cs typeface="Arial Unicode MS" panose="020B0604020202020204" pitchFamily="34" charset="-128"/>
              </a:rPr>
              <a:t>ID</a:t>
            </a:r>
            <a:r>
              <a:rPr lang="en-US" sz="600" baseline="-25000" err="1">
                <a:solidFill>
                  <a:srgbClr val="000000"/>
                </a:solidFill>
                <a:latin typeface="Arial"/>
                <a:ea typeface="Arial Unicode MS" panose="020B0604020202020204" pitchFamily="34" charset="-128"/>
                <a:cs typeface="Arial Unicode MS" panose="020B0604020202020204" pitchFamily="34" charset="-128"/>
              </a:rPr>
              <a:t>xx</a:t>
            </a:r>
            <a:endParaRPr lang="en-US" sz="600" baseline="-25000">
              <a:solidFill>
                <a:srgbClr val="000000"/>
              </a:solidFill>
              <a:latin typeface="Arial"/>
              <a:ea typeface="Arial Unicode MS" panose="020B0604020202020204" pitchFamily="34" charset="-128"/>
              <a:cs typeface="Arial Unicode MS" panose="020B0604020202020204" pitchFamily="34" charset="-128"/>
            </a:endParaRPr>
          </a:p>
        </p:txBody>
      </p:sp>
      <p:grpSp>
        <p:nvGrpSpPr>
          <p:cNvPr id="171" name="Gruppieren 170">
            <a:extLst>
              <a:ext uri="{FF2B5EF4-FFF2-40B4-BE49-F238E27FC236}">
                <a16:creationId xmlns:a16="http://schemas.microsoft.com/office/drawing/2014/main" id="{2ED74693-1E05-6245-1FED-B2BE12394087}"/>
              </a:ext>
            </a:extLst>
          </p:cNvPr>
          <p:cNvGrpSpPr/>
          <p:nvPr/>
        </p:nvGrpSpPr>
        <p:grpSpPr>
          <a:xfrm>
            <a:off x="4547828" y="1665468"/>
            <a:ext cx="575400" cy="575400"/>
            <a:chOff x="1480910" y="2240884"/>
            <a:chExt cx="576000" cy="576000"/>
          </a:xfrm>
        </p:grpSpPr>
        <p:sp>
          <p:nvSpPr>
            <p:cNvPr id="172" name="Rechteck 171">
              <a:extLst>
                <a:ext uri="{FF2B5EF4-FFF2-40B4-BE49-F238E27FC236}">
                  <a16:creationId xmlns:a16="http://schemas.microsoft.com/office/drawing/2014/main" id="{A1CC51B3-D44F-C710-81E9-6A610303C1ED}"/>
                </a:ext>
              </a:extLst>
            </p:cNvPr>
            <p:cNvSpPr/>
            <p:nvPr/>
          </p:nvSpPr>
          <p:spPr>
            <a:xfrm>
              <a:off x="1480910" y="2240884"/>
              <a:ext cx="576000" cy="576000"/>
            </a:xfrm>
            <a:prstGeom prst="rect">
              <a:avLst/>
            </a:prstGeom>
            <a:solidFill>
              <a:srgbClr val="647D2D"/>
            </a:solidFill>
            <a:ln w="12700" cap="flat" cmpd="sng" algn="ctr">
              <a:noFill/>
              <a:prstDash val="solid"/>
            </a:ln>
            <a:effectLst/>
          </p:spPr>
          <p:txBody>
            <a:bodyPr rtlCol="0" anchor="ctr"/>
            <a:lstStyle/>
            <a:p>
              <a:pPr algn="ctr" defTabSz="913486" fontAlgn="base">
                <a:spcBef>
                  <a:spcPct val="50000"/>
                </a:spcBef>
                <a:spcAft>
                  <a:spcPct val="0"/>
                </a:spcAft>
                <a:defRPr/>
              </a:pPr>
              <a:endParaRPr lang="de-DE" sz="1798" kern="0">
                <a:solidFill>
                  <a:srgbClr val="FFFFFF"/>
                </a:solidFill>
                <a:ea typeface="ＭＳ Ｐゴシック" charset="-128"/>
              </a:endParaRPr>
            </a:p>
          </p:txBody>
        </p:sp>
        <p:sp>
          <p:nvSpPr>
            <p:cNvPr id="173" name="Rechteck 172">
              <a:extLst>
                <a:ext uri="{FF2B5EF4-FFF2-40B4-BE49-F238E27FC236}">
                  <a16:creationId xmlns:a16="http://schemas.microsoft.com/office/drawing/2014/main" id="{A5C2A96B-59D2-2A16-4914-384BD2CCD306}"/>
                </a:ext>
              </a:extLst>
            </p:cNvPr>
            <p:cNvSpPr/>
            <p:nvPr/>
          </p:nvSpPr>
          <p:spPr>
            <a:xfrm>
              <a:off x="1690955" y="2366857"/>
              <a:ext cx="194400" cy="86400"/>
            </a:xfrm>
            <a:prstGeom prst="rect">
              <a:avLst/>
            </a:prstGeom>
            <a:solidFill>
              <a:srgbClr val="000000"/>
            </a:solidFill>
            <a:ln w="25400" cap="flat" cmpd="sng" algn="ctr">
              <a:noFill/>
              <a:prstDash val="solid"/>
            </a:ln>
            <a:effectLst/>
          </p:spPr>
          <p:txBody>
            <a:bodyPr rtlCol="0" anchor="ctr"/>
            <a:lstStyle/>
            <a:p>
              <a:pPr algn="ctr" defTabSz="913486" fontAlgn="base">
                <a:spcBef>
                  <a:spcPct val="50000"/>
                </a:spcBef>
                <a:spcAft>
                  <a:spcPct val="0"/>
                </a:spcAft>
                <a:defRPr/>
              </a:pPr>
              <a:endParaRPr lang="de-DE" sz="1798" kern="0">
                <a:solidFill>
                  <a:srgbClr val="FFFFFF"/>
                </a:solidFill>
                <a:ea typeface="ＭＳ Ｐゴシック" charset="-128"/>
              </a:endParaRPr>
            </a:p>
          </p:txBody>
        </p:sp>
        <p:sp>
          <p:nvSpPr>
            <p:cNvPr id="174" name="Rechteck 173">
              <a:extLst>
                <a:ext uri="{FF2B5EF4-FFF2-40B4-BE49-F238E27FC236}">
                  <a16:creationId xmlns:a16="http://schemas.microsoft.com/office/drawing/2014/main" id="{EE9E2BDA-9E33-CAB0-3F7E-F3574ED8383D}"/>
                </a:ext>
              </a:extLst>
            </p:cNvPr>
            <p:cNvSpPr/>
            <p:nvPr/>
          </p:nvSpPr>
          <p:spPr>
            <a:xfrm rot="3660000">
              <a:off x="1553301" y="2538953"/>
              <a:ext cx="345600" cy="86400"/>
            </a:xfrm>
            <a:prstGeom prst="rect">
              <a:avLst/>
            </a:prstGeom>
            <a:solidFill>
              <a:srgbClr val="000000"/>
            </a:solidFill>
            <a:ln w="25400" cap="flat" cmpd="sng" algn="ctr">
              <a:noFill/>
              <a:prstDash val="solid"/>
            </a:ln>
            <a:effectLst/>
          </p:spPr>
          <p:txBody>
            <a:bodyPr rtlCol="0" anchor="ctr"/>
            <a:lstStyle/>
            <a:p>
              <a:pPr algn="ctr" defTabSz="913486" fontAlgn="base">
                <a:spcBef>
                  <a:spcPct val="50000"/>
                </a:spcBef>
                <a:spcAft>
                  <a:spcPct val="0"/>
                </a:spcAft>
                <a:defRPr/>
              </a:pPr>
              <a:endParaRPr lang="de-DE" sz="1798" kern="0">
                <a:solidFill>
                  <a:srgbClr val="FFFFFF"/>
                </a:solidFill>
                <a:ea typeface="ＭＳ Ｐゴシック" charset="-128"/>
              </a:endParaRPr>
            </a:p>
          </p:txBody>
        </p:sp>
        <p:sp>
          <p:nvSpPr>
            <p:cNvPr id="175" name="Ellipse 174">
              <a:extLst>
                <a:ext uri="{FF2B5EF4-FFF2-40B4-BE49-F238E27FC236}">
                  <a16:creationId xmlns:a16="http://schemas.microsoft.com/office/drawing/2014/main" id="{89E923C3-2AEC-96F4-34FD-02EACC3034B1}"/>
                </a:ext>
              </a:extLst>
            </p:cNvPr>
            <p:cNvSpPr/>
            <p:nvPr/>
          </p:nvSpPr>
          <p:spPr>
            <a:xfrm>
              <a:off x="1518131" y="2280457"/>
              <a:ext cx="259199" cy="259200"/>
            </a:xfrm>
            <a:prstGeom prst="ellipse">
              <a:avLst/>
            </a:prstGeom>
            <a:solidFill>
              <a:srgbClr val="000000"/>
            </a:solidFill>
            <a:ln w="25400" cap="flat" cmpd="sng" algn="ctr">
              <a:solidFill>
                <a:srgbClr val="647D2D"/>
              </a:solidFill>
              <a:prstDash val="solid"/>
            </a:ln>
            <a:effectLst/>
          </p:spPr>
          <p:txBody>
            <a:bodyPr rtlCol="0" anchor="ctr"/>
            <a:lstStyle/>
            <a:p>
              <a:pPr algn="ctr" defTabSz="913486" fontAlgn="base">
                <a:spcBef>
                  <a:spcPct val="50000"/>
                </a:spcBef>
                <a:spcAft>
                  <a:spcPct val="0"/>
                </a:spcAft>
                <a:defRPr/>
              </a:pPr>
              <a:endParaRPr lang="de-DE" sz="1798" kern="0">
                <a:solidFill>
                  <a:srgbClr val="FFFFFF"/>
                </a:solidFill>
                <a:ea typeface="ＭＳ Ｐゴシック" charset="-128"/>
              </a:endParaRPr>
            </a:p>
          </p:txBody>
        </p:sp>
        <p:sp>
          <p:nvSpPr>
            <p:cNvPr id="176" name="Ellipse 175">
              <a:extLst>
                <a:ext uri="{FF2B5EF4-FFF2-40B4-BE49-F238E27FC236}">
                  <a16:creationId xmlns:a16="http://schemas.microsoft.com/office/drawing/2014/main" id="{8E78EC68-7F9E-64EA-1514-658E3225A59D}"/>
                </a:ext>
              </a:extLst>
            </p:cNvPr>
            <p:cNvSpPr/>
            <p:nvPr/>
          </p:nvSpPr>
          <p:spPr>
            <a:xfrm>
              <a:off x="1582931" y="2345257"/>
              <a:ext cx="129600" cy="129600"/>
            </a:xfrm>
            <a:prstGeom prst="ellipse">
              <a:avLst/>
            </a:prstGeom>
            <a:solidFill>
              <a:srgbClr val="647D2D"/>
            </a:solidFill>
            <a:ln w="25400" cap="flat" cmpd="sng" algn="ctr">
              <a:noFill/>
              <a:prstDash val="solid"/>
            </a:ln>
            <a:effectLst/>
          </p:spPr>
          <p:txBody>
            <a:bodyPr rtlCol="0" anchor="ctr"/>
            <a:lstStyle/>
            <a:p>
              <a:pPr algn="ctr" defTabSz="913486" fontAlgn="base">
                <a:spcBef>
                  <a:spcPct val="50000"/>
                </a:spcBef>
                <a:spcAft>
                  <a:spcPct val="0"/>
                </a:spcAft>
                <a:defRPr/>
              </a:pPr>
              <a:endParaRPr lang="de-DE" sz="1798" kern="0">
                <a:solidFill>
                  <a:srgbClr val="FFFFFF"/>
                </a:solidFill>
                <a:ea typeface="ＭＳ Ｐゴシック" charset="-128"/>
              </a:endParaRPr>
            </a:p>
          </p:txBody>
        </p:sp>
        <p:sp>
          <p:nvSpPr>
            <p:cNvPr id="177" name="Ellipse 176">
              <a:extLst>
                <a:ext uri="{FF2B5EF4-FFF2-40B4-BE49-F238E27FC236}">
                  <a16:creationId xmlns:a16="http://schemas.microsoft.com/office/drawing/2014/main" id="{7D4C4DE2-3C5C-1757-A1EA-3D6C52534E60}"/>
                </a:ext>
              </a:extLst>
            </p:cNvPr>
            <p:cNvSpPr/>
            <p:nvPr/>
          </p:nvSpPr>
          <p:spPr>
            <a:xfrm>
              <a:off x="1604531" y="2366857"/>
              <a:ext cx="86400" cy="86400"/>
            </a:xfrm>
            <a:prstGeom prst="ellipse">
              <a:avLst/>
            </a:prstGeom>
            <a:solidFill>
              <a:srgbClr val="000000"/>
            </a:solidFill>
            <a:ln w="25400" cap="flat" cmpd="sng" algn="ctr">
              <a:noFill/>
              <a:prstDash val="solid"/>
            </a:ln>
            <a:effectLst/>
          </p:spPr>
          <p:txBody>
            <a:bodyPr rtlCol="0" anchor="ctr"/>
            <a:lstStyle/>
            <a:p>
              <a:pPr algn="ctr" defTabSz="913486" fontAlgn="base">
                <a:spcBef>
                  <a:spcPct val="50000"/>
                </a:spcBef>
                <a:spcAft>
                  <a:spcPct val="0"/>
                </a:spcAft>
                <a:defRPr/>
              </a:pPr>
              <a:endParaRPr lang="de-DE" sz="1798" kern="0">
                <a:solidFill>
                  <a:srgbClr val="FFFFFF"/>
                </a:solidFill>
                <a:ea typeface="ＭＳ Ｐゴシック" charset="-128"/>
              </a:endParaRPr>
            </a:p>
          </p:txBody>
        </p:sp>
        <p:sp>
          <p:nvSpPr>
            <p:cNvPr id="178" name="Rechteck 177">
              <a:extLst>
                <a:ext uri="{FF2B5EF4-FFF2-40B4-BE49-F238E27FC236}">
                  <a16:creationId xmlns:a16="http://schemas.microsoft.com/office/drawing/2014/main" id="{0892DEB3-3BEB-83F8-F85E-620B937044F0}"/>
                </a:ext>
              </a:extLst>
            </p:cNvPr>
            <p:cNvSpPr/>
            <p:nvPr/>
          </p:nvSpPr>
          <p:spPr>
            <a:xfrm>
              <a:off x="1604543" y="2669311"/>
              <a:ext cx="388853" cy="108000"/>
            </a:xfrm>
            <a:prstGeom prst="rect">
              <a:avLst/>
            </a:prstGeom>
            <a:solidFill>
              <a:srgbClr val="000000"/>
            </a:solidFill>
            <a:ln w="25400" cap="flat" cmpd="sng" algn="ctr">
              <a:noFill/>
              <a:prstDash val="solid"/>
            </a:ln>
            <a:effectLst/>
          </p:spPr>
          <p:txBody>
            <a:bodyPr rtlCol="0" anchor="ctr"/>
            <a:lstStyle/>
            <a:p>
              <a:pPr algn="ctr" defTabSz="913486" fontAlgn="base">
                <a:spcBef>
                  <a:spcPct val="50000"/>
                </a:spcBef>
                <a:spcAft>
                  <a:spcPct val="0"/>
                </a:spcAft>
                <a:defRPr/>
              </a:pPr>
              <a:endParaRPr lang="de-DE" sz="1798" kern="0">
                <a:solidFill>
                  <a:srgbClr val="FFFFFF"/>
                </a:solidFill>
                <a:ea typeface="ＭＳ Ｐゴシック" charset="-128"/>
              </a:endParaRPr>
            </a:p>
          </p:txBody>
        </p:sp>
        <p:sp>
          <p:nvSpPr>
            <p:cNvPr id="179" name="Rechteck 178">
              <a:extLst>
                <a:ext uri="{FF2B5EF4-FFF2-40B4-BE49-F238E27FC236}">
                  <a16:creationId xmlns:a16="http://schemas.microsoft.com/office/drawing/2014/main" id="{2A7679F2-BF3C-933C-76EC-52C4606B5B63}"/>
                </a:ext>
              </a:extLst>
            </p:cNvPr>
            <p:cNvSpPr/>
            <p:nvPr/>
          </p:nvSpPr>
          <p:spPr>
            <a:xfrm>
              <a:off x="1820572" y="2345257"/>
              <a:ext cx="64800" cy="129600"/>
            </a:xfrm>
            <a:prstGeom prst="rect">
              <a:avLst/>
            </a:prstGeom>
            <a:solidFill>
              <a:srgbClr val="000000"/>
            </a:solidFill>
            <a:ln w="25400" cap="flat" cmpd="sng" algn="ctr">
              <a:noFill/>
              <a:prstDash val="solid"/>
            </a:ln>
            <a:effectLst/>
          </p:spPr>
          <p:txBody>
            <a:bodyPr rtlCol="0" anchor="ctr"/>
            <a:lstStyle/>
            <a:p>
              <a:pPr algn="ctr" defTabSz="913486" fontAlgn="base">
                <a:spcBef>
                  <a:spcPct val="50000"/>
                </a:spcBef>
                <a:spcAft>
                  <a:spcPct val="0"/>
                </a:spcAft>
                <a:defRPr/>
              </a:pPr>
              <a:endParaRPr lang="de-DE" sz="1798" kern="0">
                <a:solidFill>
                  <a:srgbClr val="FFFFFF"/>
                </a:solidFill>
                <a:ea typeface="ＭＳ Ｐゴシック" charset="-128"/>
              </a:endParaRPr>
            </a:p>
          </p:txBody>
        </p:sp>
        <p:cxnSp>
          <p:nvCxnSpPr>
            <p:cNvPr id="180" name="Gerade Verbindung 209">
              <a:extLst>
                <a:ext uri="{FF2B5EF4-FFF2-40B4-BE49-F238E27FC236}">
                  <a16:creationId xmlns:a16="http://schemas.microsoft.com/office/drawing/2014/main" id="{564E78A0-C727-4F45-48F7-501A6E0FB6C5}"/>
                </a:ext>
              </a:extLst>
            </p:cNvPr>
            <p:cNvCxnSpPr>
              <a:stCxn id="179" idx="1"/>
            </p:cNvCxnSpPr>
            <p:nvPr/>
          </p:nvCxnSpPr>
          <p:spPr>
            <a:xfrm>
              <a:off x="1820572" y="2410057"/>
              <a:ext cx="129618" cy="86430"/>
            </a:xfrm>
            <a:prstGeom prst="line">
              <a:avLst/>
            </a:prstGeom>
            <a:noFill/>
            <a:ln w="50800" cap="flat" cmpd="sng" algn="ctr">
              <a:solidFill>
                <a:srgbClr val="000000"/>
              </a:solidFill>
              <a:prstDash val="solid"/>
            </a:ln>
            <a:effectLst/>
          </p:spPr>
        </p:cxnSp>
        <p:cxnSp>
          <p:nvCxnSpPr>
            <p:cNvPr id="188" name="Gerade Verbindung 210">
              <a:extLst>
                <a:ext uri="{FF2B5EF4-FFF2-40B4-BE49-F238E27FC236}">
                  <a16:creationId xmlns:a16="http://schemas.microsoft.com/office/drawing/2014/main" id="{841144C3-62E1-FC40-A3E8-739DEBEE3FDB}"/>
                </a:ext>
              </a:extLst>
            </p:cNvPr>
            <p:cNvCxnSpPr>
              <a:stCxn id="179" idx="1"/>
            </p:cNvCxnSpPr>
            <p:nvPr/>
          </p:nvCxnSpPr>
          <p:spPr>
            <a:xfrm flipV="1">
              <a:off x="1820572" y="2323663"/>
              <a:ext cx="129618" cy="86394"/>
            </a:xfrm>
            <a:prstGeom prst="line">
              <a:avLst/>
            </a:prstGeom>
            <a:noFill/>
            <a:ln w="50800" cap="flat" cmpd="sng" algn="ctr">
              <a:solidFill>
                <a:srgbClr val="000000"/>
              </a:solidFill>
              <a:prstDash val="solid"/>
            </a:ln>
            <a:effectLst/>
          </p:spPr>
        </p:cxnSp>
        <p:cxnSp>
          <p:nvCxnSpPr>
            <p:cNvPr id="189" name="Gerade Verbindung 211">
              <a:extLst>
                <a:ext uri="{FF2B5EF4-FFF2-40B4-BE49-F238E27FC236}">
                  <a16:creationId xmlns:a16="http://schemas.microsoft.com/office/drawing/2014/main" id="{1B7309BB-A9AA-5839-5C6A-BD93CE5A2C44}"/>
                </a:ext>
              </a:extLst>
            </p:cNvPr>
            <p:cNvCxnSpPr/>
            <p:nvPr/>
          </p:nvCxnSpPr>
          <p:spPr>
            <a:xfrm flipV="1">
              <a:off x="1933277" y="2453281"/>
              <a:ext cx="86412" cy="43206"/>
            </a:xfrm>
            <a:prstGeom prst="line">
              <a:avLst/>
            </a:prstGeom>
            <a:noFill/>
            <a:ln w="50800" cap="flat" cmpd="sng" algn="ctr">
              <a:solidFill>
                <a:srgbClr val="000000"/>
              </a:solidFill>
              <a:prstDash val="solid"/>
            </a:ln>
            <a:effectLst/>
          </p:spPr>
        </p:cxnSp>
        <p:cxnSp>
          <p:nvCxnSpPr>
            <p:cNvPr id="190" name="Gerade Verbindung 213">
              <a:extLst>
                <a:ext uri="{FF2B5EF4-FFF2-40B4-BE49-F238E27FC236}">
                  <a16:creationId xmlns:a16="http://schemas.microsoft.com/office/drawing/2014/main" id="{C2580CB5-0F33-A2BF-412A-F2949BB3C1D6}"/>
                </a:ext>
              </a:extLst>
            </p:cNvPr>
            <p:cNvCxnSpPr/>
            <p:nvPr/>
          </p:nvCxnSpPr>
          <p:spPr>
            <a:xfrm>
              <a:off x="1933277" y="2323663"/>
              <a:ext cx="86412" cy="43206"/>
            </a:xfrm>
            <a:prstGeom prst="line">
              <a:avLst/>
            </a:prstGeom>
            <a:noFill/>
            <a:ln w="50800" cap="flat" cmpd="sng" algn="ctr">
              <a:solidFill>
                <a:srgbClr val="000000"/>
              </a:solidFill>
              <a:prstDash val="solid"/>
            </a:ln>
            <a:effectLst/>
          </p:spPr>
        </p:cxnSp>
      </p:grpSp>
      <p:grpSp>
        <p:nvGrpSpPr>
          <p:cNvPr id="35" name="Gruppieren 34">
            <a:extLst>
              <a:ext uri="{FF2B5EF4-FFF2-40B4-BE49-F238E27FC236}">
                <a16:creationId xmlns:a16="http://schemas.microsoft.com/office/drawing/2014/main" id="{5C19AF7C-2FAA-B540-327F-2B14083FE163}"/>
              </a:ext>
            </a:extLst>
          </p:cNvPr>
          <p:cNvGrpSpPr/>
          <p:nvPr/>
        </p:nvGrpSpPr>
        <p:grpSpPr>
          <a:xfrm>
            <a:off x="405926" y="4473116"/>
            <a:ext cx="217226" cy="216024"/>
            <a:chOff x="442170" y="5661248"/>
            <a:chExt cx="217226" cy="216024"/>
          </a:xfrm>
        </p:grpSpPr>
        <p:sp>
          <p:nvSpPr>
            <p:cNvPr id="352" name="Rechteck 351">
              <a:extLst>
                <a:ext uri="{FF2B5EF4-FFF2-40B4-BE49-F238E27FC236}">
                  <a16:creationId xmlns:a16="http://schemas.microsoft.com/office/drawing/2014/main" id="{8964961D-87B9-BDE8-3AAE-1829647786F7}"/>
                </a:ext>
              </a:extLst>
            </p:cNvPr>
            <p:cNvSpPr/>
            <p:nvPr/>
          </p:nvSpPr>
          <p:spPr>
            <a:xfrm>
              <a:off x="443396" y="5661272"/>
              <a:ext cx="216000" cy="216000"/>
            </a:xfrm>
            <a:prstGeom prst="rect">
              <a:avLst/>
            </a:prstGeom>
            <a:solidFill>
              <a:srgbClr val="C1D100"/>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53" name="Gleichschenkliges Dreieck 352">
              <a:extLst>
                <a:ext uri="{FF2B5EF4-FFF2-40B4-BE49-F238E27FC236}">
                  <a16:creationId xmlns:a16="http://schemas.microsoft.com/office/drawing/2014/main" id="{969E2B88-8D78-D687-A815-FD4C7C041D6B}"/>
                </a:ext>
              </a:extLst>
            </p:cNvPr>
            <p:cNvSpPr>
              <a:spLocks noChangeAspect="1"/>
            </p:cNvSpPr>
            <p:nvPr/>
          </p:nvSpPr>
          <p:spPr>
            <a:xfrm>
              <a:off x="622190" y="5840083"/>
              <a:ext cx="37206" cy="37189"/>
            </a:xfrm>
            <a:prstGeom prst="triangle">
              <a:avLst>
                <a:gd name="adj" fmla="val 100000"/>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354" name="Grafik 353" descr="QR-Code mit einfarbiger Füllung">
              <a:extLst>
                <a:ext uri="{FF2B5EF4-FFF2-40B4-BE49-F238E27FC236}">
                  <a16:creationId xmlns:a16="http://schemas.microsoft.com/office/drawing/2014/main" id="{0FE0063C-876B-C0FB-C8DA-38F3E14D772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2170" y="5661248"/>
              <a:ext cx="216101" cy="216000"/>
            </a:xfrm>
            <a:prstGeom prst="rect">
              <a:avLst/>
            </a:prstGeom>
          </p:spPr>
        </p:pic>
      </p:grpSp>
      <p:sp>
        <p:nvSpPr>
          <p:cNvPr id="364" name="Rechteck 363">
            <a:extLst>
              <a:ext uri="{FF2B5EF4-FFF2-40B4-BE49-F238E27FC236}">
                <a16:creationId xmlns:a16="http://schemas.microsoft.com/office/drawing/2014/main" id="{14BA2838-6BBC-41F4-911E-3B1025108A59}"/>
              </a:ext>
            </a:extLst>
          </p:cNvPr>
          <p:cNvSpPr/>
          <p:nvPr/>
        </p:nvSpPr>
        <p:spPr bwMode="auto">
          <a:xfrm>
            <a:off x="5663952" y="3681068"/>
            <a:ext cx="432000" cy="360000"/>
          </a:xfrm>
          <a:prstGeom prst="rect">
            <a:avLst/>
          </a:prstGeom>
          <a:noFill/>
          <a:ln w="19050">
            <a:solidFill>
              <a:srgbClr val="641946"/>
            </a:solidFill>
          </a:ln>
          <a:effectLst/>
        </p:spPr>
        <p:txBody>
          <a:bodyPr wrap="none" lIns="36000" tIns="0" rIns="36000" bIns="0" numCol="1" spcCol="72000" rtlCol="0" anchor="ctr" anchorCtr="0">
            <a:noAutofit/>
          </a:bodyPr>
          <a:lstStyle/>
          <a:p>
            <a:pPr algn="ctr" defTabSz="913943">
              <a:lnSpc>
                <a:spcPct val="80000"/>
              </a:lnSpc>
              <a:spcBef>
                <a:spcPct val="0"/>
              </a:spcBef>
            </a:pPr>
            <a:r>
              <a:rPr lang="en-US" sz="800" b="1">
                <a:solidFill>
                  <a:srgbClr val="641946"/>
                </a:solidFill>
                <a:latin typeface="Arial"/>
                <a:ea typeface="Arial Unicode MS" panose="020B0604020202020204" pitchFamily="34" charset="-128"/>
              </a:rPr>
              <a:t>asset</a:t>
            </a:r>
          </a:p>
          <a:p>
            <a:pPr algn="ctr" defTabSz="913943">
              <a:lnSpc>
                <a:spcPct val="80000"/>
              </a:lnSpc>
              <a:spcBef>
                <a:spcPct val="0"/>
              </a:spcBef>
            </a:pPr>
            <a:r>
              <a:rPr lang="en-US" sz="800">
                <a:solidFill>
                  <a:srgbClr val="641946"/>
                </a:solidFill>
                <a:latin typeface="Arial"/>
                <a:ea typeface="Arial Unicode MS" panose="020B0604020202020204" pitchFamily="34" charset="-128"/>
              </a:rPr>
              <a:t>xxx</a:t>
            </a:r>
          </a:p>
          <a:p>
            <a:pPr algn="ctr" defTabSz="913943">
              <a:lnSpc>
                <a:spcPct val="80000"/>
              </a:lnSpc>
              <a:spcBef>
                <a:spcPct val="0"/>
              </a:spcBef>
            </a:pPr>
            <a:r>
              <a:rPr lang="en-US" sz="800">
                <a:solidFill>
                  <a:srgbClr val="641946"/>
                </a:solidFill>
                <a:latin typeface="Arial"/>
                <a:ea typeface="Arial Unicode MS" panose="020B0604020202020204" pitchFamily="34" charset="-128"/>
              </a:rPr>
              <a:t>instance</a:t>
            </a:r>
          </a:p>
        </p:txBody>
      </p:sp>
      <p:cxnSp>
        <p:nvCxnSpPr>
          <p:cNvPr id="365" name="Gerade Verbindung 305">
            <a:extLst>
              <a:ext uri="{FF2B5EF4-FFF2-40B4-BE49-F238E27FC236}">
                <a16:creationId xmlns:a16="http://schemas.microsoft.com/office/drawing/2014/main" id="{7DB03390-8AAC-B737-5089-CB60BDE987F3}"/>
              </a:ext>
            </a:extLst>
          </p:cNvPr>
          <p:cNvCxnSpPr>
            <a:cxnSpLocks/>
            <a:stCxn id="374" idx="2"/>
            <a:endCxn id="364" idx="0"/>
          </p:cNvCxnSpPr>
          <p:nvPr/>
        </p:nvCxnSpPr>
        <p:spPr bwMode="auto">
          <a:xfrm>
            <a:off x="5879940" y="3537036"/>
            <a:ext cx="12" cy="144032"/>
          </a:xfrm>
          <a:prstGeom prst="line">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66" name="Rechtwinkliges Dreieck 365">
            <a:extLst>
              <a:ext uri="{FF2B5EF4-FFF2-40B4-BE49-F238E27FC236}">
                <a16:creationId xmlns:a16="http://schemas.microsoft.com/office/drawing/2014/main" id="{FB3CB912-2B98-0B46-9030-8AF2029F996F}"/>
              </a:ext>
            </a:extLst>
          </p:cNvPr>
          <p:cNvSpPr/>
          <p:nvPr/>
        </p:nvSpPr>
        <p:spPr bwMode="auto">
          <a:xfrm rot="5400000" flipH="1">
            <a:off x="6132004" y="3320988"/>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367" name="Rechtwinkliges Dreieck 366">
            <a:extLst>
              <a:ext uri="{FF2B5EF4-FFF2-40B4-BE49-F238E27FC236}">
                <a16:creationId xmlns:a16="http://schemas.microsoft.com/office/drawing/2014/main" id="{97E93FC0-EE97-04EA-FAC6-3478412F4052}"/>
              </a:ext>
            </a:extLst>
          </p:cNvPr>
          <p:cNvSpPr/>
          <p:nvPr/>
        </p:nvSpPr>
        <p:spPr bwMode="auto">
          <a:xfrm rot="10800000" flipH="1">
            <a:off x="5627948" y="3537020"/>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368" name="Rechtwinkliges Dreieck 367">
            <a:extLst>
              <a:ext uri="{FF2B5EF4-FFF2-40B4-BE49-F238E27FC236}">
                <a16:creationId xmlns:a16="http://schemas.microsoft.com/office/drawing/2014/main" id="{253F9E25-02E7-E270-ADD2-1B78FC64B640}"/>
              </a:ext>
            </a:extLst>
          </p:cNvPr>
          <p:cNvSpPr/>
          <p:nvPr/>
        </p:nvSpPr>
        <p:spPr bwMode="auto">
          <a:xfrm rot="16200000" flipH="1">
            <a:off x="6059996" y="3537013"/>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369" name="Rechtwinkliges Dreieck 368">
            <a:extLst>
              <a:ext uri="{FF2B5EF4-FFF2-40B4-BE49-F238E27FC236}">
                <a16:creationId xmlns:a16="http://schemas.microsoft.com/office/drawing/2014/main" id="{19D8D757-C1A7-2F07-B08A-69989DEAF9BA}"/>
              </a:ext>
            </a:extLst>
          </p:cNvPr>
          <p:cNvSpPr/>
          <p:nvPr/>
        </p:nvSpPr>
        <p:spPr bwMode="auto">
          <a:xfrm flipH="1">
            <a:off x="5555940" y="3320996"/>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370" name="Rechteck 369">
            <a:extLst>
              <a:ext uri="{FF2B5EF4-FFF2-40B4-BE49-F238E27FC236}">
                <a16:creationId xmlns:a16="http://schemas.microsoft.com/office/drawing/2014/main" id="{BB77FA6E-2A7F-63FA-09E4-98164BD3A9BC}"/>
              </a:ext>
            </a:extLst>
          </p:cNvPr>
          <p:cNvSpPr/>
          <p:nvPr/>
        </p:nvSpPr>
        <p:spPr>
          <a:xfrm>
            <a:off x="5627948" y="3320988"/>
            <a:ext cx="504000" cy="72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1" name="Rechteck 370">
            <a:extLst>
              <a:ext uri="{FF2B5EF4-FFF2-40B4-BE49-F238E27FC236}">
                <a16:creationId xmlns:a16="http://schemas.microsoft.com/office/drawing/2014/main" id="{9CEAAFDA-B55F-9FE8-DEA9-805A925FC7A6}"/>
              </a:ext>
            </a:extLst>
          </p:cNvPr>
          <p:cNvSpPr/>
          <p:nvPr/>
        </p:nvSpPr>
        <p:spPr>
          <a:xfrm>
            <a:off x="5555940" y="3392996"/>
            <a:ext cx="646889"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2" name="Rechteck 371">
            <a:extLst>
              <a:ext uri="{FF2B5EF4-FFF2-40B4-BE49-F238E27FC236}">
                <a16:creationId xmlns:a16="http://schemas.microsoft.com/office/drawing/2014/main" id="{CECC44E4-7ED0-FD32-08C3-3A7B311C4259}"/>
              </a:ext>
            </a:extLst>
          </p:cNvPr>
          <p:cNvSpPr/>
          <p:nvPr/>
        </p:nvSpPr>
        <p:spPr>
          <a:xfrm>
            <a:off x="6132004" y="3537012"/>
            <a:ext cx="72000"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3" name="Rechteck 372">
            <a:extLst>
              <a:ext uri="{FF2B5EF4-FFF2-40B4-BE49-F238E27FC236}">
                <a16:creationId xmlns:a16="http://schemas.microsoft.com/office/drawing/2014/main" id="{57561E47-E637-642C-5552-5364A84F17F2}"/>
              </a:ext>
            </a:extLst>
          </p:cNvPr>
          <p:cNvSpPr/>
          <p:nvPr/>
        </p:nvSpPr>
        <p:spPr>
          <a:xfrm>
            <a:off x="5555940" y="3537028"/>
            <a:ext cx="72000"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4" name="Rechteck 373">
            <a:extLst>
              <a:ext uri="{FF2B5EF4-FFF2-40B4-BE49-F238E27FC236}">
                <a16:creationId xmlns:a16="http://schemas.microsoft.com/office/drawing/2014/main" id="{85766A66-E72F-5E54-5C81-D5BDE179BCB3}"/>
              </a:ext>
            </a:extLst>
          </p:cNvPr>
          <p:cNvSpPr/>
          <p:nvPr/>
        </p:nvSpPr>
        <p:spPr bwMode="auto">
          <a:xfrm>
            <a:off x="5555940" y="3321036"/>
            <a:ext cx="648000" cy="216000"/>
          </a:xfrm>
          <a:prstGeom prst="rect">
            <a:avLst/>
          </a:prstGeom>
          <a:noFill/>
          <a:ln w="25400">
            <a:noFill/>
          </a:ln>
          <a:effectLst/>
        </p:spPr>
        <p:txBody>
          <a:bodyPr wrap="square" lIns="0" tIns="0" rIns="0" bIns="0" numCol="1" spcCol="72000" rtlCol="0" anchor="ctr">
            <a:noAutofit/>
          </a:bodyPr>
          <a:lstStyle/>
          <a:p>
            <a:pPr algn="ctr" defTabSz="913943">
              <a:lnSpc>
                <a:spcPct val="80000"/>
              </a:lnSpc>
              <a:spcBef>
                <a:spcPct val="0"/>
              </a:spcBef>
            </a:pPr>
            <a:r>
              <a:rPr lang="en-US" sz="1000" b="1">
                <a:solidFill>
                  <a:srgbClr val="000000"/>
                </a:solidFill>
                <a:latin typeface="Arial"/>
                <a:ea typeface="Arial Unicode MS" panose="020B0604020202020204" pitchFamily="34" charset="-128"/>
                <a:cs typeface="Arial Unicode MS" panose="020B0604020202020204" pitchFamily="34" charset="-128"/>
              </a:rPr>
              <a:t>AAS</a:t>
            </a:r>
          </a:p>
          <a:p>
            <a:pPr algn="ctr" defTabSz="913943">
              <a:lnSpc>
                <a:spcPct val="80000"/>
              </a:lnSpc>
              <a:spcBef>
                <a:spcPct val="0"/>
              </a:spcBef>
            </a:pPr>
            <a:r>
              <a:rPr lang="en-US" sz="600">
                <a:solidFill>
                  <a:srgbClr val="000000"/>
                </a:solidFill>
                <a:latin typeface="Arial"/>
                <a:ea typeface="Arial Unicode MS" panose="020B0604020202020204" pitchFamily="34" charset="-128"/>
                <a:cs typeface="Arial Unicode MS" panose="020B0604020202020204" pitchFamily="34" charset="-128"/>
              </a:rPr>
              <a:t>AAS </a:t>
            </a:r>
            <a:r>
              <a:rPr lang="en-US" sz="600" err="1">
                <a:solidFill>
                  <a:srgbClr val="000000"/>
                </a:solidFill>
                <a:latin typeface="Arial"/>
                <a:ea typeface="Arial Unicode MS" panose="020B0604020202020204" pitchFamily="34" charset="-128"/>
                <a:cs typeface="Arial Unicode MS" panose="020B0604020202020204" pitchFamily="34" charset="-128"/>
              </a:rPr>
              <a:t>ID</a:t>
            </a:r>
            <a:r>
              <a:rPr lang="en-US" sz="600" baseline="-25000" err="1">
                <a:solidFill>
                  <a:srgbClr val="000000"/>
                </a:solidFill>
                <a:latin typeface="Arial"/>
                <a:ea typeface="Arial Unicode MS" panose="020B0604020202020204" pitchFamily="34" charset="-128"/>
                <a:cs typeface="Arial Unicode MS" panose="020B0604020202020204" pitchFamily="34" charset="-128"/>
              </a:rPr>
              <a:t>yy</a:t>
            </a:r>
            <a:endParaRPr lang="en-US" sz="600" baseline="-25000">
              <a:solidFill>
                <a:srgbClr val="000000"/>
              </a:solidFill>
              <a:latin typeface="Arial"/>
              <a:ea typeface="Arial Unicode MS" panose="020B0604020202020204" pitchFamily="34" charset="-128"/>
              <a:cs typeface="Arial Unicode MS" panose="020B0604020202020204" pitchFamily="34" charset="-128"/>
            </a:endParaRPr>
          </a:p>
        </p:txBody>
      </p:sp>
      <p:cxnSp>
        <p:nvCxnSpPr>
          <p:cNvPr id="395" name="Verbinder: gewinkelt 394">
            <a:extLst>
              <a:ext uri="{FF2B5EF4-FFF2-40B4-BE49-F238E27FC236}">
                <a16:creationId xmlns:a16="http://schemas.microsoft.com/office/drawing/2014/main" id="{AA462BE2-5D3B-305B-9350-8938535BF6C0}"/>
              </a:ext>
            </a:extLst>
          </p:cNvPr>
          <p:cNvCxnSpPr>
            <a:cxnSpLocks/>
            <a:stCxn id="442" idx="2"/>
            <a:endCxn id="406" idx="3"/>
          </p:cNvCxnSpPr>
          <p:nvPr/>
        </p:nvCxnSpPr>
        <p:spPr>
          <a:xfrm rot="5400000">
            <a:off x="4981070" y="3645016"/>
            <a:ext cx="432060" cy="72020"/>
          </a:xfrm>
          <a:prstGeom prst="bentConnector2">
            <a:avLst/>
          </a:prstGeom>
          <a:solidFill>
            <a:schemeClr val="tx2"/>
          </a:solidFill>
          <a:ln w="12700" cap="flat" cmpd="sng" algn="ctr">
            <a:solidFill>
              <a:srgbClr val="005F87"/>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97" name="Verbinder: gewinkelt 396">
            <a:extLst>
              <a:ext uri="{FF2B5EF4-FFF2-40B4-BE49-F238E27FC236}">
                <a16:creationId xmlns:a16="http://schemas.microsoft.com/office/drawing/2014/main" id="{3BE26E6C-6BCC-C3B9-9DF0-C9A02B8EA685}"/>
              </a:ext>
            </a:extLst>
          </p:cNvPr>
          <p:cNvCxnSpPr>
            <a:cxnSpLocks/>
            <a:stCxn id="404" idx="3"/>
            <a:endCxn id="370" idx="0"/>
          </p:cNvCxnSpPr>
          <p:nvPr/>
        </p:nvCxnSpPr>
        <p:spPr>
          <a:xfrm>
            <a:off x="5161090" y="2708924"/>
            <a:ext cx="718858" cy="612064"/>
          </a:xfrm>
          <a:prstGeom prst="bentConnector2">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02" name="Rechteck 401">
            <a:extLst>
              <a:ext uri="{FF2B5EF4-FFF2-40B4-BE49-F238E27FC236}">
                <a16:creationId xmlns:a16="http://schemas.microsoft.com/office/drawing/2014/main" id="{79B83EAA-6B34-31A6-3844-247699D3C110}"/>
              </a:ext>
            </a:extLst>
          </p:cNvPr>
          <p:cNvSpPr/>
          <p:nvPr/>
        </p:nvSpPr>
        <p:spPr>
          <a:xfrm>
            <a:off x="5089098" y="2744932"/>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4" name="Rechteck 403">
            <a:extLst>
              <a:ext uri="{FF2B5EF4-FFF2-40B4-BE49-F238E27FC236}">
                <a16:creationId xmlns:a16="http://schemas.microsoft.com/office/drawing/2014/main" id="{982B8024-7DB9-25BD-BE58-547724227FE8}"/>
              </a:ext>
            </a:extLst>
          </p:cNvPr>
          <p:cNvSpPr/>
          <p:nvPr/>
        </p:nvSpPr>
        <p:spPr>
          <a:xfrm>
            <a:off x="5089090" y="2672924"/>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07" name="Verbinder: gewinkelt 406">
            <a:extLst>
              <a:ext uri="{FF2B5EF4-FFF2-40B4-BE49-F238E27FC236}">
                <a16:creationId xmlns:a16="http://schemas.microsoft.com/office/drawing/2014/main" id="{04A31F6F-CE8D-9CA4-DFE5-B9F53B033190}"/>
              </a:ext>
            </a:extLst>
          </p:cNvPr>
          <p:cNvCxnSpPr>
            <a:cxnSpLocks/>
            <a:stCxn id="406" idx="1"/>
            <a:endCxn id="170" idx="0"/>
          </p:cNvCxnSpPr>
          <p:nvPr/>
        </p:nvCxnSpPr>
        <p:spPr>
          <a:xfrm rot="10800000" flipV="1">
            <a:off x="4837026" y="3897056"/>
            <a:ext cx="252064" cy="144012"/>
          </a:xfrm>
          <a:prstGeom prst="bentConnector2">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06" name="Rechteck 405">
            <a:extLst>
              <a:ext uri="{FF2B5EF4-FFF2-40B4-BE49-F238E27FC236}">
                <a16:creationId xmlns:a16="http://schemas.microsoft.com/office/drawing/2014/main" id="{F65AB364-C024-35F1-E5A5-55B0D7C0F282}"/>
              </a:ext>
            </a:extLst>
          </p:cNvPr>
          <p:cNvSpPr/>
          <p:nvPr/>
        </p:nvSpPr>
        <p:spPr>
          <a:xfrm>
            <a:off x="5089090" y="3861056"/>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12" name="Gerader Verbinder 411">
            <a:extLst>
              <a:ext uri="{FF2B5EF4-FFF2-40B4-BE49-F238E27FC236}">
                <a16:creationId xmlns:a16="http://schemas.microsoft.com/office/drawing/2014/main" id="{FFC59AF5-98B7-6CD9-6968-91147527F773}"/>
              </a:ext>
            </a:extLst>
          </p:cNvPr>
          <p:cNvCxnSpPr>
            <a:cxnSpLocks/>
            <a:stCxn id="406" idx="1"/>
            <a:endCxn id="406" idx="3"/>
          </p:cNvCxnSpPr>
          <p:nvPr/>
        </p:nvCxnSpPr>
        <p:spPr>
          <a:xfrm>
            <a:off x="5089090" y="3897056"/>
            <a:ext cx="72000" cy="0"/>
          </a:xfrm>
          <a:prstGeom prst="line">
            <a:avLst/>
          </a:prstGeom>
          <a:solidFill>
            <a:schemeClr val="tx2"/>
          </a:solidFill>
          <a:ln w="12700" cap="flat" cmpd="sng" algn="ctr">
            <a:solidFill>
              <a:srgbClr val="005F87"/>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21" name="Textfeld 420">
            <a:extLst>
              <a:ext uri="{FF2B5EF4-FFF2-40B4-BE49-F238E27FC236}">
                <a16:creationId xmlns:a16="http://schemas.microsoft.com/office/drawing/2014/main" id="{7B1F4023-0D0E-23B2-CE9A-D53977DE66FC}"/>
              </a:ext>
            </a:extLst>
          </p:cNvPr>
          <p:cNvSpPr txBox="1"/>
          <p:nvPr/>
        </p:nvSpPr>
        <p:spPr>
          <a:xfrm>
            <a:off x="5231904" y="2708920"/>
            <a:ext cx="648000" cy="144000"/>
          </a:xfrm>
          <a:prstGeom prst="rect">
            <a:avLst/>
          </a:prstGeom>
          <a:noFill/>
        </p:spPr>
        <p:txBody>
          <a:bodyPr wrap="square" lIns="0" tIns="0" rIns="0" bIns="0" rtlCol="0" anchor="ctr" anchorCtr="0">
            <a:noAutofit/>
          </a:bodyPr>
          <a:lstStyle/>
          <a:p>
            <a:pPr algn="ctr"/>
            <a:r>
              <a:rPr lang="en-US" sz="800">
                <a:solidFill>
                  <a:srgbClr val="005F87"/>
                </a:solidFill>
              </a:rPr>
              <a:t>composed of</a:t>
            </a:r>
          </a:p>
        </p:txBody>
      </p:sp>
      <p:cxnSp>
        <p:nvCxnSpPr>
          <p:cNvPr id="422" name="Gewinkelte Verbindung 263">
            <a:extLst>
              <a:ext uri="{FF2B5EF4-FFF2-40B4-BE49-F238E27FC236}">
                <a16:creationId xmlns:a16="http://schemas.microsoft.com/office/drawing/2014/main" id="{7D8283FD-D218-40F4-AF83-892881CAC712}"/>
              </a:ext>
            </a:extLst>
          </p:cNvPr>
          <p:cNvCxnSpPr>
            <a:cxnSpLocks/>
            <a:stCxn id="108" idx="3"/>
            <a:endCxn id="46" idx="1"/>
          </p:cNvCxnSpPr>
          <p:nvPr/>
        </p:nvCxnSpPr>
        <p:spPr bwMode="auto">
          <a:xfrm flipV="1">
            <a:off x="1095874" y="4581140"/>
            <a:ext cx="3273160" cy="8"/>
          </a:xfrm>
          <a:prstGeom prst="bentConnector3">
            <a:avLst>
              <a:gd name="adj1" fmla="val 50000"/>
            </a:avLst>
          </a:prstGeom>
          <a:solidFill>
            <a:srgbClr val="BECDD7"/>
          </a:solidFill>
          <a:ln w="38100" cap="flat" cmpd="sng" algn="ctr">
            <a:solidFill>
              <a:srgbClr val="000000">
                <a:lumMod val="65000"/>
                <a:lumOff val="35000"/>
              </a:srgbClr>
            </a:solidFill>
            <a:prstDash val="solid"/>
            <a:round/>
            <a:headEnd type="none" w="med" len="med"/>
            <a:tailEnd type="arrow"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23" name="Textfeld 422">
            <a:extLst>
              <a:ext uri="{FF2B5EF4-FFF2-40B4-BE49-F238E27FC236}">
                <a16:creationId xmlns:a16="http://schemas.microsoft.com/office/drawing/2014/main" id="{FA182C99-2233-CB06-6C47-7401BBF28E68}"/>
              </a:ext>
            </a:extLst>
          </p:cNvPr>
          <p:cNvSpPr txBox="1"/>
          <p:nvPr/>
        </p:nvSpPr>
        <p:spPr>
          <a:xfrm>
            <a:off x="2135559" y="4617212"/>
            <a:ext cx="2159115" cy="720000"/>
          </a:xfrm>
          <a:prstGeom prst="rect">
            <a:avLst/>
          </a:prstGeom>
          <a:noFill/>
        </p:spPr>
        <p:txBody>
          <a:bodyPr wrap="square" lIns="108000" tIns="0" rIns="36000" bIns="0" rtlCol="0" anchor="ctr" anchorCtr="0">
            <a:noAutofit/>
          </a:bodyPr>
          <a:lstStyle>
            <a:defPPr>
              <a:defRPr lang="en-US"/>
            </a:defPPr>
            <a:lvl1pPr defTabSz="913486" fontAlgn="base">
              <a:spcAft>
                <a:spcPct val="0"/>
              </a:spcAft>
              <a:defRPr sz="1200">
                <a:solidFill>
                  <a:srgbClr val="000000"/>
                </a:solidFill>
                <a:ea typeface="ＭＳ Ｐゴシック" charset="-128"/>
              </a:defRPr>
            </a:lvl1pPr>
          </a:lstStyle>
          <a:p>
            <a:r>
              <a:rPr lang="en-US"/>
              <a:t>supplies labeled product</a:t>
            </a:r>
          </a:p>
          <a:p>
            <a:pPr marL="92075" indent="-92075">
              <a:buClr>
                <a:schemeClr val="accent1"/>
              </a:buClr>
              <a:buFont typeface="Wingdings" panose="05000000000000000000" pitchFamily="2" charset="2"/>
              <a:buChar char="§"/>
            </a:pPr>
            <a:r>
              <a:rPr lang="en-US"/>
              <a:t>product label does not change upon transfer of ownership of the product</a:t>
            </a:r>
          </a:p>
        </p:txBody>
      </p:sp>
      <p:sp>
        <p:nvSpPr>
          <p:cNvPr id="426" name="Textfeld 425">
            <a:extLst>
              <a:ext uri="{FF2B5EF4-FFF2-40B4-BE49-F238E27FC236}">
                <a16:creationId xmlns:a16="http://schemas.microsoft.com/office/drawing/2014/main" id="{A67B8B53-9ADC-AB8D-D3AC-EEBCCCDF4A93}"/>
              </a:ext>
            </a:extLst>
          </p:cNvPr>
          <p:cNvSpPr txBox="1"/>
          <p:nvPr/>
        </p:nvSpPr>
        <p:spPr>
          <a:xfrm>
            <a:off x="2135560" y="2457124"/>
            <a:ext cx="2160000" cy="2088000"/>
          </a:xfrm>
          <a:prstGeom prst="rect">
            <a:avLst/>
          </a:prstGeom>
          <a:noFill/>
        </p:spPr>
        <p:txBody>
          <a:bodyPr wrap="square" lIns="108000" tIns="0" rIns="36000" bIns="0" rtlCol="0" anchor="ctr" anchorCtr="0">
            <a:noAutofit/>
          </a:bodyPr>
          <a:lstStyle>
            <a:defPPr>
              <a:defRPr lang="en-US"/>
            </a:defPPr>
            <a:lvl1pPr defTabSz="913486" fontAlgn="base">
              <a:spcAft>
                <a:spcPct val="0"/>
              </a:spcAft>
              <a:defRPr sz="1000">
                <a:solidFill>
                  <a:srgbClr val="000000"/>
                </a:solidFill>
                <a:ea typeface="ＭＳ Ｐゴシック" charset="-128"/>
              </a:defRPr>
            </a:lvl1pPr>
          </a:lstStyle>
          <a:p>
            <a:r>
              <a:rPr lang="en-US" sz="1200"/>
              <a:t>provides selected information of instance AAS</a:t>
            </a:r>
          </a:p>
          <a:p>
            <a:pPr marL="88900" indent="-88900">
              <a:buClr>
                <a:schemeClr val="accent1"/>
              </a:buClr>
              <a:buFont typeface="Wingdings" panose="05000000000000000000" pitchFamily="2" charset="2"/>
              <a:buChar char="§"/>
            </a:pPr>
            <a:r>
              <a:rPr lang="en-US" sz="1200"/>
              <a:t>provided once, no synchronization</a:t>
            </a:r>
          </a:p>
          <a:p>
            <a:pPr marL="88900" indent="-88900">
              <a:buClr>
                <a:schemeClr val="accent1"/>
              </a:buClr>
              <a:buFont typeface="Wingdings" panose="05000000000000000000" pitchFamily="2" charset="2"/>
              <a:buChar char="§"/>
            </a:pPr>
            <a:r>
              <a:rPr lang="en-US" sz="1200"/>
              <a:t>two separate AASs with different AAS IDs</a:t>
            </a:r>
          </a:p>
          <a:p>
            <a:pPr marL="88900" indent="-88900">
              <a:buClr>
                <a:schemeClr val="accent1"/>
              </a:buClr>
              <a:buFont typeface="Wingdings" panose="05000000000000000000" pitchFamily="2" charset="2"/>
              <a:buChar char="§"/>
            </a:pPr>
            <a:r>
              <a:rPr lang="en-US" sz="1200"/>
              <a:t>Note: other modeling possible, e.g., reference from AAS of Machine Supplier to </a:t>
            </a:r>
            <a:r>
              <a:rPr lang="en-US" sz="1200" err="1"/>
              <a:t>Submodel</a:t>
            </a:r>
            <a:r>
              <a:rPr lang="en-US" sz="1200"/>
              <a:t> of AAS of Component Supplier</a:t>
            </a:r>
          </a:p>
        </p:txBody>
      </p:sp>
      <p:sp>
        <p:nvSpPr>
          <p:cNvPr id="429" name="Textfeld 428">
            <a:extLst>
              <a:ext uri="{FF2B5EF4-FFF2-40B4-BE49-F238E27FC236}">
                <a16:creationId xmlns:a16="http://schemas.microsoft.com/office/drawing/2014/main" id="{02E20473-CF59-4312-CA15-2FA40C28AF0E}"/>
              </a:ext>
            </a:extLst>
          </p:cNvPr>
          <p:cNvSpPr txBox="1"/>
          <p:nvPr/>
        </p:nvSpPr>
        <p:spPr>
          <a:xfrm>
            <a:off x="5704912" y="1844864"/>
            <a:ext cx="360000" cy="360000"/>
          </a:xfrm>
          <a:prstGeom prst="rect">
            <a:avLst/>
          </a:prstGeom>
          <a:noFill/>
        </p:spPr>
        <p:txBody>
          <a:bodyPr wrap="square" lIns="0" tIns="0" rIns="0" bIns="0" rtlCol="0" anchor="ctr" anchorCtr="0">
            <a:noAutofit/>
          </a:bodyPr>
          <a:lstStyle/>
          <a:p>
            <a:pPr algn="r"/>
            <a:r>
              <a:rPr lang="en-US" sz="1000"/>
              <a:t>AAS server</a:t>
            </a:r>
          </a:p>
        </p:txBody>
      </p:sp>
      <p:sp>
        <p:nvSpPr>
          <p:cNvPr id="442" name="Rechteck 441">
            <a:extLst>
              <a:ext uri="{FF2B5EF4-FFF2-40B4-BE49-F238E27FC236}">
                <a16:creationId xmlns:a16="http://schemas.microsoft.com/office/drawing/2014/main" id="{C9373034-DB20-40CD-809E-6E0C7840033A}"/>
              </a:ext>
            </a:extLst>
          </p:cNvPr>
          <p:cNvSpPr/>
          <p:nvPr/>
        </p:nvSpPr>
        <p:spPr>
          <a:xfrm>
            <a:off x="5197110" y="3392996"/>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3" name="Gerader Verbinder 442">
            <a:extLst>
              <a:ext uri="{FF2B5EF4-FFF2-40B4-BE49-F238E27FC236}">
                <a16:creationId xmlns:a16="http://schemas.microsoft.com/office/drawing/2014/main" id="{06CAB345-56A7-6781-89ED-A07338E8B92E}"/>
              </a:ext>
            </a:extLst>
          </p:cNvPr>
          <p:cNvCxnSpPr>
            <a:cxnSpLocks/>
            <a:stCxn id="442" idx="2"/>
            <a:endCxn id="442" idx="0"/>
          </p:cNvCxnSpPr>
          <p:nvPr/>
        </p:nvCxnSpPr>
        <p:spPr>
          <a:xfrm flipV="1">
            <a:off x="5233110" y="3392996"/>
            <a:ext cx="0" cy="72000"/>
          </a:xfrm>
          <a:prstGeom prst="line">
            <a:avLst/>
          </a:prstGeom>
          <a:solidFill>
            <a:schemeClr val="tx2"/>
          </a:solidFill>
          <a:ln w="12700" cap="flat" cmpd="sng" algn="ctr">
            <a:solidFill>
              <a:srgbClr val="005F87"/>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46" name="Verbinder: gewinkelt 445">
            <a:extLst>
              <a:ext uri="{FF2B5EF4-FFF2-40B4-BE49-F238E27FC236}">
                <a16:creationId xmlns:a16="http://schemas.microsoft.com/office/drawing/2014/main" id="{248F13C5-10D1-09B6-64D0-8BCE71E59E6D}"/>
              </a:ext>
            </a:extLst>
          </p:cNvPr>
          <p:cNvCxnSpPr>
            <a:cxnSpLocks/>
            <a:stCxn id="402" idx="3"/>
            <a:endCxn id="442" idx="0"/>
          </p:cNvCxnSpPr>
          <p:nvPr/>
        </p:nvCxnSpPr>
        <p:spPr>
          <a:xfrm>
            <a:off x="5161098" y="2780932"/>
            <a:ext cx="72012" cy="612064"/>
          </a:xfrm>
          <a:prstGeom prst="bentConnector2">
            <a:avLst/>
          </a:prstGeom>
          <a:solidFill>
            <a:schemeClr val="tx2"/>
          </a:solidFill>
          <a:ln w="12700" cap="flat" cmpd="sng" algn="ctr">
            <a:solidFill>
              <a:srgbClr val="005F87"/>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50" name="Verbinder: gewinkelt 449">
            <a:extLst>
              <a:ext uri="{FF2B5EF4-FFF2-40B4-BE49-F238E27FC236}">
                <a16:creationId xmlns:a16="http://schemas.microsoft.com/office/drawing/2014/main" id="{AA2C10EB-C638-F0F0-544B-5AFE5D1A0FC6}"/>
              </a:ext>
            </a:extLst>
          </p:cNvPr>
          <p:cNvCxnSpPr>
            <a:cxnSpLocks/>
            <a:stCxn id="374" idx="3"/>
            <a:endCxn id="461" idx="2"/>
          </p:cNvCxnSpPr>
          <p:nvPr/>
        </p:nvCxnSpPr>
        <p:spPr>
          <a:xfrm flipV="1">
            <a:off x="6203940" y="2312876"/>
            <a:ext cx="108080" cy="1116160"/>
          </a:xfrm>
          <a:prstGeom prst="bentConnector2">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51" name="Textfeld 450">
            <a:extLst>
              <a:ext uri="{FF2B5EF4-FFF2-40B4-BE49-F238E27FC236}">
                <a16:creationId xmlns:a16="http://schemas.microsoft.com/office/drawing/2014/main" id="{8927E67D-7ECF-D36B-6933-D001272BEB43}"/>
              </a:ext>
            </a:extLst>
          </p:cNvPr>
          <p:cNvSpPr txBox="1"/>
          <p:nvPr/>
        </p:nvSpPr>
        <p:spPr>
          <a:xfrm>
            <a:off x="5483932" y="2456908"/>
            <a:ext cx="720000" cy="144000"/>
          </a:xfrm>
          <a:prstGeom prst="rect">
            <a:avLst/>
          </a:prstGeom>
          <a:noFill/>
        </p:spPr>
        <p:txBody>
          <a:bodyPr wrap="none" lIns="0" tIns="0" rIns="0" bIns="0" rtlCol="0" anchor="ctr" anchorCtr="0">
            <a:noAutofit/>
          </a:bodyPr>
          <a:lstStyle/>
          <a:p>
            <a:pPr algn="r"/>
            <a:r>
              <a:rPr lang="en-US" sz="800">
                <a:solidFill>
                  <a:srgbClr val="005F87"/>
                </a:solidFill>
              </a:rPr>
              <a:t>managed by</a:t>
            </a:r>
          </a:p>
        </p:txBody>
      </p:sp>
      <p:cxnSp>
        <p:nvCxnSpPr>
          <p:cNvPr id="454" name="Verbinder: gewinkelt 453">
            <a:extLst>
              <a:ext uri="{FF2B5EF4-FFF2-40B4-BE49-F238E27FC236}">
                <a16:creationId xmlns:a16="http://schemas.microsoft.com/office/drawing/2014/main" id="{B6ED4BE3-94CB-518F-7BF4-C77B34F3F782}"/>
              </a:ext>
            </a:extLst>
          </p:cNvPr>
          <p:cNvCxnSpPr>
            <a:cxnSpLocks/>
            <a:stCxn id="167" idx="3"/>
            <a:endCxn id="462" idx="2"/>
          </p:cNvCxnSpPr>
          <p:nvPr/>
        </p:nvCxnSpPr>
        <p:spPr>
          <a:xfrm flipV="1">
            <a:off x="5159915" y="2312876"/>
            <a:ext cx="1224113" cy="1872200"/>
          </a:xfrm>
          <a:prstGeom prst="bentConnector2">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57" name="Verbinder: gewinkelt 456">
            <a:extLst>
              <a:ext uri="{FF2B5EF4-FFF2-40B4-BE49-F238E27FC236}">
                <a16:creationId xmlns:a16="http://schemas.microsoft.com/office/drawing/2014/main" id="{70974464-D58D-8AE8-43FF-73495A3CE081}"/>
              </a:ext>
            </a:extLst>
          </p:cNvPr>
          <p:cNvCxnSpPr>
            <a:cxnSpLocks/>
            <a:stCxn id="149" idx="3"/>
            <a:endCxn id="460" idx="2"/>
          </p:cNvCxnSpPr>
          <p:nvPr/>
        </p:nvCxnSpPr>
        <p:spPr>
          <a:xfrm flipV="1">
            <a:off x="5159915" y="2312868"/>
            <a:ext cx="1080097" cy="288032"/>
          </a:xfrm>
          <a:prstGeom prst="bentConnector2">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60" name="Rechteck 459">
            <a:extLst>
              <a:ext uri="{FF2B5EF4-FFF2-40B4-BE49-F238E27FC236}">
                <a16:creationId xmlns:a16="http://schemas.microsoft.com/office/drawing/2014/main" id="{F8FA4D88-6B1B-8601-3572-D4C127F05D27}"/>
              </a:ext>
            </a:extLst>
          </p:cNvPr>
          <p:cNvSpPr/>
          <p:nvPr/>
        </p:nvSpPr>
        <p:spPr>
          <a:xfrm>
            <a:off x="6204012" y="2240868"/>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1" name="Rechteck 460">
            <a:extLst>
              <a:ext uri="{FF2B5EF4-FFF2-40B4-BE49-F238E27FC236}">
                <a16:creationId xmlns:a16="http://schemas.microsoft.com/office/drawing/2014/main" id="{40850060-3BD2-5F84-E8C7-F0346F1CE64C}"/>
              </a:ext>
            </a:extLst>
          </p:cNvPr>
          <p:cNvSpPr/>
          <p:nvPr/>
        </p:nvSpPr>
        <p:spPr>
          <a:xfrm>
            <a:off x="6276020" y="2240876"/>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2" name="Rechteck 461">
            <a:extLst>
              <a:ext uri="{FF2B5EF4-FFF2-40B4-BE49-F238E27FC236}">
                <a16:creationId xmlns:a16="http://schemas.microsoft.com/office/drawing/2014/main" id="{A8BFA763-8D4B-EDEE-6AF7-EDCA89500815}"/>
              </a:ext>
            </a:extLst>
          </p:cNvPr>
          <p:cNvSpPr/>
          <p:nvPr/>
        </p:nvSpPr>
        <p:spPr>
          <a:xfrm>
            <a:off x="6348028" y="2240876"/>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6" name="Rechteck 465">
            <a:extLst>
              <a:ext uri="{FF2B5EF4-FFF2-40B4-BE49-F238E27FC236}">
                <a16:creationId xmlns:a16="http://schemas.microsoft.com/office/drawing/2014/main" id="{95987F28-73F3-B596-2760-0F9F88009A83}"/>
              </a:ext>
            </a:extLst>
          </p:cNvPr>
          <p:cNvSpPr/>
          <p:nvPr/>
        </p:nvSpPr>
        <p:spPr>
          <a:xfrm>
            <a:off x="8760938" y="1124744"/>
            <a:ext cx="2304000" cy="3744000"/>
          </a:xfrm>
          <a:prstGeom prst="rect">
            <a:avLst/>
          </a:prstGeom>
          <a:noFill/>
          <a:ln w="9525" cap="flat" cmpd="sng" algn="ctr">
            <a:solidFill>
              <a:srgbClr val="000000"/>
            </a:solidFill>
            <a:prstDash val="dash"/>
            <a:miter lim="800000"/>
          </a:ln>
          <a:effectLst/>
        </p:spPr>
        <p:txBody>
          <a:bodyPr lIns="108000" tIns="72000" rIns="108000" bIns="72000" rtlCol="0" anchor="t" anchorCtr="0"/>
          <a:lstStyle/>
          <a:p>
            <a:pPr marL="0" marR="0" lvl="0" indent="0" defTabSz="914400" eaLnBrk="1" fontAlgn="auto" latinLnBrk="0" hangingPunct="1">
              <a:lnSpc>
                <a:spcPct val="100000"/>
              </a:lnSpc>
              <a:spcBef>
                <a:spcPts val="0"/>
              </a:spcBef>
              <a:spcAft>
                <a:spcPts val="0"/>
              </a:spcAft>
              <a:buClr>
                <a:srgbClr val="009999"/>
              </a:buClr>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67" name="Textfeld 466">
            <a:extLst>
              <a:ext uri="{FF2B5EF4-FFF2-40B4-BE49-F238E27FC236}">
                <a16:creationId xmlns:a16="http://schemas.microsoft.com/office/drawing/2014/main" id="{766FD1BB-B751-17E0-A20B-993A37B2B237}"/>
              </a:ext>
            </a:extLst>
          </p:cNvPr>
          <p:cNvSpPr txBox="1"/>
          <p:nvPr/>
        </p:nvSpPr>
        <p:spPr>
          <a:xfrm>
            <a:off x="8761058" y="1196800"/>
            <a:ext cx="1080000" cy="432000"/>
          </a:xfrm>
          <a:prstGeom prst="rect">
            <a:avLst/>
          </a:prstGeom>
          <a:noFill/>
        </p:spPr>
        <p:txBody>
          <a:bodyPr wrap="square" lIns="0" tIns="0" rIns="0" bIns="0" rtlCol="0" anchor="ctr" anchorCtr="0">
            <a:noAutofit/>
          </a:bodyPr>
          <a:lstStyle/>
          <a:p>
            <a:pPr marL="0" marR="0" lvl="0" indent="0" algn="ctr" defTabSz="91302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rPr>
              <a:t>Factory Operator</a:t>
            </a:r>
          </a:p>
        </p:txBody>
      </p:sp>
      <p:pic>
        <p:nvPicPr>
          <p:cNvPr id="468" name="Grafik 467" descr="Datenbank Silhouette">
            <a:extLst>
              <a:ext uri="{FF2B5EF4-FFF2-40B4-BE49-F238E27FC236}">
                <a16:creationId xmlns:a16="http://schemas.microsoft.com/office/drawing/2014/main" id="{B32D4E5E-F1A3-B3BC-A153-9D08CF3B512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17823" y="1628800"/>
            <a:ext cx="719702" cy="719702"/>
          </a:xfrm>
          <a:prstGeom prst="rect">
            <a:avLst/>
          </a:prstGeom>
        </p:spPr>
      </p:pic>
      <p:sp>
        <p:nvSpPr>
          <p:cNvPr id="470" name="Rechteck 469">
            <a:extLst>
              <a:ext uri="{FF2B5EF4-FFF2-40B4-BE49-F238E27FC236}">
                <a16:creationId xmlns:a16="http://schemas.microsoft.com/office/drawing/2014/main" id="{9A9C264E-E9FE-9A57-CAA2-7163A8DEC27C}"/>
              </a:ext>
            </a:extLst>
          </p:cNvPr>
          <p:cNvSpPr/>
          <p:nvPr/>
        </p:nvSpPr>
        <p:spPr bwMode="auto">
          <a:xfrm>
            <a:off x="9084380" y="2816908"/>
            <a:ext cx="432000" cy="360000"/>
          </a:xfrm>
          <a:prstGeom prst="rect">
            <a:avLst/>
          </a:prstGeom>
          <a:noFill/>
          <a:ln w="19050">
            <a:solidFill>
              <a:srgbClr val="641946"/>
            </a:solidFill>
          </a:ln>
          <a:effectLst/>
        </p:spPr>
        <p:txBody>
          <a:bodyPr wrap="none" lIns="36000" tIns="0" rIns="36000" bIns="0" numCol="1" spcCol="72000" rtlCol="0" anchor="ctr" anchorCtr="0">
            <a:noAutofit/>
          </a:bodyPr>
          <a:lstStyle/>
          <a:p>
            <a:pPr algn="ctr" defTabSz="913943">
              <a:lnSpc>
                <a:spcPct val="80000"/>
              </a:lnSpc>
              <a:spcBef>
                <a:spcPct val="0"/>
              </a:spcBef>
            </a:pPr>
            <a:r>
              <a:rPr lang="en-US" sz="800" b="1">
                <a:solidFill>
                  <a:srgbClr val="641946"/>
                </a:solidFill>
                <a:latin typeface="Arial"/>
                <a:ea typeface="Arial Unicode MS" panose="020B0604020202020204" pitchFamily="34" charset="-128"/>
              </a:rPr>
              <a:t>asset</a:t>
            </a:r>
          </a:p>
          <a:p>
            <a:pPr algn="ctr" defTabSz="913943">
              <a:lnSpc>
                <a:spcPct val="80000"/>
              </a:lnSpc>
              <a:spcBef>
                <a:spcPct val="0"/>
              </a:spcBef>
            </a:pPr>
            <a:r>
              <a:rPr lang="en-US" sz="800">
                <a:solidFill>
                  <a:srgbClr val="641946"/>
                </a:solidFill>
                <a:latin typeface="Arial"/>
                <a:ea typeface="Arial Unicode MS" panose="020B0604020202020204" pitchFamily="34" charset="-128"/>
              </a:rPr>
              <a:t>machine</a:t>
            </a:r>
          </a:p>
          <a:p>
            <a:pPr algn="ctr" defTabSz="913943">
              <a:lnSpc>
                <a:spcPct val="80000"/>
              </a:lnSpc>
              <a:spcBef>
                <a:spcPct val="0"/>
              </a:spcBef>
            </a:pPr>
            <a:r>
              <a:rPr lang="en-US" sz="800">
                <a:solidFill>
                  <a:srgbClr val="641946"/>
                </a:solidFill>
                <a:latin typeface="Arial"/>
                <a:ea typeface="Arial Unicode MS" panose="020B0604020202020204" pitchFamily="34" charset="-128"/>
              </a:rPr>
              <a:t>instance</a:t>
            </a:r>
          </a:p>
        </p:txBody>
      </p:sp>
      <p:cxnSp>
        <p:nvCxnSpPr>
          <p:cNvPr id="471" name="Gerade Verbindung 305">
            <a:extLst>
              <a:ext uri="{FF2B5EF4-FFF2-40B4-BE49-F238E27FC236}">
                <a16:creationId xmlns:a16="http://schemas.microsoft.com/office/drawing/2014/main" id="{0C5287D8-62ED-E039-FEE9-AFB392AAD768}"/>
              </a:ext>
            </a:extLst>
          </p:cNvPr>
          <p:cNvCxnSpPr>
            <a:cxnSpLocks/>
            <a:stCxn id="480" idx="2"/>
            <a:endCxn id="470" idx="0"/>
          </p:cNvCxnSpPr>
          <p:nvPr/>
        </p:nvCxnSpPr>
        <p:spPr bwMode="auto">
          <a:xfrm flipH="1">
            <a:off x="9300380" y="2672892"/>
            <a:ext cx="12" cy="144016"/>
          </a:xfrm>
          <a:prstGeom prst="line">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72" name="Rechtwinkliges Dreieck 471">
            <a:extLst>
              <a:ext uri="{FF2B5EF4-FFF2-40B4-BE49-F238E27FC236}">
                <a16:creationId xmlns:a16="http://schemas.microsoft.com/office/drawing/2014/main" id="{73C292AF-C1B8-5E57-F113-BD5129E63173}"/>
              </a:ext>
            </a:extLst>
          </p:cNvPr>
          <p:cNvSpPr/>
          <p:nvPr/>
        </p:nvSpPr>
        <p:spPr bwMode="auto">
          <a:xfrm rot="5400000" flipH="1">
            <a:off x="9552384" y="2456892"/>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473" name="Rechtwinkliges Dreieck 472">
            <a:extLst>
              <a:ext uri="{FF2B5EF4-FFF2-40B4-BE49-F238E27FC236}">
                <a16:creationId xmlns:a16="http://schemas.microsoft.com/office/drawing/2014/main" id="{7FC355D3-1027-EB93-893B-FBC38958556D}"/>
              </a:ext>
            </a:extLst>
          </p:cNvPr>
          <p:cNvSpPr/>
          <p:nvPr/>
        </p:nvSpPr>
        <p:spPr bwMode="auto">
          <a:xfrm rot="10800000" flipH="1">
            <a:off x="9048336" y="2672916"/>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474" name="Rechtwinkliges Dreieck 473">
            <a:extLst>
              <a:ext uri="{FF2B5EF4-FFF2-40B4-BE49-F238E27FC236}">
                <a16:creationId xmlns:a16="http://schemas.microsoft.com/office/drawing/2014/main" id="{4C5A0CB9-3402-EA1A-67F8-641F3BDAFA7E}"/>
              </a:ext>
            </a:extLst>
          </p:cNvPr>
          <p:cNvSpPr/>
          <p:nvPr/>
        </p:nvSpPr>
        <p:spPr bwMode="auto">
          <a:xfrm rot="16200000" flipH="1">
            <a:off x="9480376" y="2672917"/>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475" name="Rechtwinkliges Dreieck 474">
            <a:extLst>
              <a:ext uri="{FF2B5EF4-FFF2-40B4-BE49-F238E27FC236}">
                <a16:creationId xmlns:a16="http://schemas.microsoft.com/office/drawing/2014/main" id="{63759209-C903-86B1-57FE-3AC8ECC3F0A5}"/>
              </a:ext>
            </a:extLst>
          </p:cNvPr>
          <p:cNvSpPr/>
          <p:nvPr/>
        </p:nvSpPr>
        <p:spPr bwMode="auto">
          <a:xfrm flipH="1">
            <a:off x="8976320" y="2456892"/>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476" name="Rechteck 475">
            <a:extLst>
              <a:ext uri="{FF2B5EF4-FFF2-40B4-BE49-F238E27FC236}">
                <a16:creationId xmlns:a16="http://schemas.microsoft.com/office/drawing/2014/main" id="{17C9209A-A197-8925-5285-C14447C3B9E5}"/>
              </a:ext>
            </a:extLst>
          </p:cNvPr>
          <p:cNvSpPr/>
          <p:nvPr/>
        </p:nvSpPr>
        <p:spPr>
          <a:xfrm>
            <a:off x="9049567" y="2456892"/>
            <a:ext cx="504000" cy="72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7" name="Rechteck 476">
            <a:extLst>
              <a:ext uri="{FF2B5EF4-FFF2-40B4-BE49-F238E27FC236}">
                <a16:creationId xmlns:a16="http://schemas.microsoft.com/office/drawing/2014/main" id="{E628F7DA-D96B-695F-77B5-5784C78751A0}"/>
              </a:ext>
            </a:extLst>
          </p:cNvPr>
          <p:cNvSpPr/>
          <p:nvPr/>
        </p:nvSpPr>
        <p:spPr>
          <a:xfrm>
            <a:off x="8977503" y="2528900"/>
            <a:ext cx="646889" cy="144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8" name="Rechteck 477">
            <a:extLst>
              <a:ext uri="{FF2B5EF4-FFF2-40B4-BE49-F238E27FC236}">
                <a16:creationId xmlns:a16="http://schemas.microsoft.com/office/drawing/2014/main" id="{EEF8453D-8B35-85D6-4D6A-D3B1548E4CA2}"/>
              </a:ext>
            </a:extLst>
          </p:cNvPr>
          <p:cNvSpPr/>
          <p:nvPr/>
        </p:nvSpPr>
        <p:spPr>
          <a:xfrm>
            <a:off x="9552384" y="2672916"/>
            <a:ext cx="72000" cy="144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9" name="Rechteck 478">
            <a:extLst>
              <a:ext uri="{FF2B5EF4-FFF2-40B4-BE49-F238E27FC236}">
                <a16:creationId xmlns:a16="http://schemas.microsoft.com/office/drawing/2014/main" id="{2906BA38-0822-E732-9992-B050237A87FB}"/>
              </a:ext>
            </a:extLst>
          </p:cNvPr>
          <p:cNvSpPr/>
          <p:nvPr/>
        </p:nvSpPr>
        <p:spPr>
          <a:xfrm>
            <a:off x="8977503" y="2672932"/>
            <a:ext cx="72000" cy="144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0" name="Rechteck 479">
            <a:extLst>
              <a:ext uri="{FF2B5EF4-FFF2-40B4-BE49-F238E27FC236}">
                <a16:creationId xmlns:a16="http://schemas.microsoft.com/office/drawing/2014/main" id="{4D7F7A4D-5F04-9A2C-F6D7-4FA953890866}"/>
              </a:ext>
            </a:extLst>
          </p:cNvPr>
          <p:cNvSpPr/>
          <p:nvPr/>
        </p:nvSpPr>
        <p:spPr bwMode="auto">
          <a:xfrm>
            <a:off x="8976392" y="2456892"/>
            <a:ext cx="648000" cy="216000"/>
          </a:xfrm>
          <a:prstGeom prst="rect">
            <a:avLst/>
          </a:prstGeom>
          <a:noFill/>
          <a:ln w="25400">
            <a:noFill/>
          </a:ln>
          <a:effectLst/>
        </p:spPr>
        <p:txBody>
          <a:bodyPr wrap="square" lIns="0" tIns="0" rIns="0" bIns="0" numCol="1" spcCol="72000" rtlCol="0" anchor="ctr">
            <a:noAutofit/>
          </a:bodyPr>
          <a:lstStyle/>
          <a:p>
            <a:pPr algn="ctr" defTabSz="913943">
              <a:lnSpc>
                <a:spcPct val="80000"/>
              </a:lnSpc>
              <a:spcBef>
                <a:spcPct val="0"/>
              </a:spcBef>
            </a:pPr>
            <a:r>
              <a:rPr lang="en-US" sz="1000" b="1">
                <a:solidFill>
                  <a:srgbClr val="000000"/>
                </a:solidFill>
                <a:latin typeface="Arial"/>
                <a:ea typeface="Arial Unicode MS" panose="020B0604020202020204" pitchFamily="34" charset="-128"/>
                <a:cs typeface="Arial Unicode MS" panose="020B0604020202020204" pitchFamily="34" charset="-128"/>
              </a:rPr>
              <a:t>AAS</a:t>
            </a:r>
          </a:p>
          <a:p>
            <a:pPr algn="ctr" defTabSz="913943">
              <a:lnSpc>
                <a:spcPct val="80000"/>
              </a:lnSpc>
              <a:spcBef>
                <a:spcPct val="0"/>
              </a:spcBef>
            </a:pPr>
            <a:r>
              <a:rPr lang="en-US" sz="600">
                <a:solidFill>
                  <a:srgbClr val="000000"/>
                </a:solidFill>
                <a:latin typeface="Arial"/>
                <a:ea typeface="Arial Unicode MS" panose="020B0604020202020204" pitchFamily="34" charset="-128"/>
                <a:cs typeface="Arial Unicode MS" panose="020B0604020202020204" pitchFamily="34" charset="-128"/>
              </a:rPr>
              <a:t>AAS </a:t>
            </a:r>
            <a:r>
              <a:rPr lang="en-US" sz="600" err="1">
                <a:solidFill>
                  <a:srgbClr val="000000"/>
                </a:solidFill>
                <a:latin typeface="Arial"/>
                <a:ea typeface="Arial Unicode MS" panose="020B0604020202020204" pitchFamily="34" charset="-128"/>
                <a:cs typeface="Arial Unicode MS" panose="020B0604020202020204" pitchFamily="34" charset="-128"/>
              </a:rPr>
              <a:t>IDmm</a:t>
            </a:r>
            <a:endParaRPr lang="en-US" sz="600">
              <a:solidFill>
                <a:srgbClr val="000000"/>
              </a:solidFill>
              <a:latin typeface="Arial"/>
              <a:ea typeface="Arial Unicode MS" panose="020B0604020202020204" pitchFamily="34" charset="-128"/>
              <a:cs typeface="Arial Unicode MS" panose="020B0604020202020204" pitchFamily="34" charset="-128"/>
            </a:endParaRPr>
          </a:p>
        </p:txBody>
      </p:sp>
      <p:sp>
        <p:nvSpPr>
          <p:cNvPr id="482" name="Rechteck 481">
            <a:extLst>
              <a:ext uri="{FF2B5EF4-FFF2-40B4-BE49-F238E27FC236}">
                <a16:creationId xmlns:a16="http://schemas.microsoft.com/office/drawing/2014/main" id="{F49240C8-F25D-7E01-4DD3-72E25F8FD267}"/>
              </a:ext>
            </a:extLst>
          </p:cNvPr>
          <p:cNvSpPr/>
          <p:nvPr/>
        </p:nvSpPr>
        <p:spPr bwMode="auto">
          <a:xfrm>
            <a:off x="9084332" y="4401084"/>
            <a:ext cx="432000" cy="360000"/>
          </a:xfrm>
          <a:prstGeom prst="rect">
            <a:avLst/>
          </a:prstGeom>
          <a:noFill/>
          <a:ln w="19050">
            <a:solidFill>
              <a:srgbClr val="641946"/>
            </a:solidFill>
          </a:ln>
          <a:effectLst/>
        </p:spPr>
        <p:txBody>
          <a:bodyPr wrap="none" lIns="36000" tIns="0" rIns="36000" bIns="0" numCol="1" spcCol="72000" rtlCol="0" anchor="ctr" anchorCtr="0">
            <a:noAutofit/>
          </a:bodyPr>
          <a:lstStyle/>
          <a:p>
            <a:pPr algn="ctr" defTabSz="913943">
              <a:lnSpc>
                <a:spcPct val="80000"/>
              </a:lnSpc>
              <a:spcBef>
                <a:spcPct val="0"/>
              </a:spcBef>
            </a:pPr>
            <a:r>
              <a:rPr lang="en-US" sz="800" b="1">
                <a:solidFill>
                  <a:srgbClr val="641946"/>
                </a:solidFill>
                <a:latin typeface="Arial"/>
                <a:ea typeface="Arial Unicode MS" panose="020B0604020202020204" pitchFamily="34" charset="-128"/>
              </a:rPr>
              <a:t>asset</a:t>
            </a:r>
          </a:p>
          <a:p>
            <a:pPr algn="ctr" defTabSz="913943">
              <a:lnSpc>
                <a:spcPct val="80000"/>
              </a:lnSpc>
              <a:spcBef>
                <a:spcPct val="0"/>
              </a:spcBef>
            </a:pPr>
            <a:r>
              <a:rPr lang="en-US" sz="800">
                <a:solidFill>
                  <a:srgbClr val="641946"/>
                </a:solidFill>
                <a:latin typeface="Arial"/>
                <a:ea typeface="Arial Unicode MS" panose="020B0604020202020204" pitchFamily="34" charset="-128"/>
              </a:rPr>
              <a:t>product</a:t>
            </a:r>
          </a:p>
          <a:p>
            <a:pPr algn="ctr" defTabSz="913943">
              <a:lnSpc>
                <a:spcPct val="80000"/>
              </a:lnSpc>
              <a:spcBef>
                <a:spcPct val="0"/>
              </a:spcBef>
            </a:pPr>
            <a:r>
              <a:rPr lang="en-US" sz="800">
                <a:solidFill>
                  <a:srgbClr val="641946"/>
                </a:solidFill>
                <a:latin typeface="Arial"/>
                <a:ea typeface="Arial Unicode MS" panose="020B0604020202020204" pitchFamily="34" charset="-128"/>
              </a:rPr>
              <a:t>instance</a:t>
            </a:r>
          </a:p>
        </p:txBody>
      </p:sp>
      <p:cxnSp>
        <p:nvCxnSpPr>
          <p:cNvPr id="483" name="Gerade Verbindung 305">
            <a:extLst>
              <a:ext uri="{FF2B5EF4-FFF2-40B4-BE49-F238E27FC236}">
                <a16:creationId xmlns:a16="http://schemas.microsoft.com/office/drawing/2014/main" id="{335BD35C-5C1C-BD28-C073-BD2AFD3363BB}"/>
              </a:ext>
            </a:extLst>
          </p:cNvPr>
          <p:cNvCxnSpPr>
            <a:cxnSpLocks/>
            <a:stCxn id="492" idx="2"/>
            <a:endCxn id="482" idx="0"/>
          </p:cNvCxnSpPr>
          <p:nvPr/>
        </p:nvCxnSpPr>
        <p:spPr bwMode="auto">
          <a:xfrm>
            <a:off x="9300320" y="4293096"/>
            <a:ext cx="12" cy="107988"/>
          </a:xfrm>
          <a:prstGeom prst="line">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84" name="Rechtwinkliges Dreieck 483">
            <a:extLst>
              <a:ext uri="{FF2B5EF4-FFF2-40B4-BE49-F238E27FC236}">
                <a16:creationId xmlns:a16="http://schemas.microsoft.com/office/drawing/2014/main" id="{4D476B65-E8A1-F20D-B3BB-88D72DE75AFC}"/>
              </a:ext>
            </a:extLst>
          </p:cNvPr>
          <p:cNvSpPr/>
          <p:nvPr/>
        </p:nvSpPr>
        <p:spPr bwMode="auto">
          <a:xfrm rot="5400000" flipH="1">
            <a:off x="9552392" y="4077488"/>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485" name="Rechtwinkliges Dreieck 484">
            <a:extLst>
              <a:ext uri="{FF2B5EF4-FFF2-40B4-BE49-F238E27FC236}">
                <a16:creationId xmlns:a16="http://schemas.microsoft.com/office/drawing/2014/main" id="{A62EF743-9E8C-0F4D-2494-E25BC76BA9CA}"/>
              </a:ext>
            </a:extLst>
          </p:cNvPr>
          <p:cNvSpPr/>
          <p:nvPr/>
        </p:nvSpPr>
        <p:spPr bwMode="auto">
          <a:xfrm rot="10800000" flipH="1">
            <a:off x="9048336" y="4293512"/>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486" name="Rechtwinkliges Dreieck 485">
            <a:extLst>
              <a:ext uri="{FF2B5EF4-FFF2-40B4-BE49-F238E27FC236}">
                <a16:creationId xmlns:a16="http://schemas.microsoft.com/office/drawing/2014/main" id="{995F60D6-F9F6-DD05-2E8C-7883CD0B1649}"/>
              </a:ext>
            </a:extLst>
          </p:cNvPr>
          <p:cNvSpPr/>
          <p:nvPr/>
        </p:nvSpPr>
        <p:spPr bwMode="auto">
          <a:xfrm rot="16200000" flipH="1">
            <a:off x="9480384" y="4293513"/>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487" name="Rechtwinkliges Dreieck 486">
            <a:extLst>
              <a:ext uri="{FF2B5EF4-FFF2-40B4-BE49-F238E27FC236}">
                <a16:creationId xmlns:a16="http://schemas.microsoft.com/office/drawing/2014/main" id="{52C5C10D-D1CB-180B-1803-4DDBF7F71E5C}"/>
              </a:ext>
            </a:extLst>
          </p:cNvPr>
          <p:cNvSpPr/>
          <p:nvPr/>
        </p:nvSpPr>
        <p:spPr bwMode="auto">
          <a:xfrm flipH="1">
            <a:off x="8976328" y="4077488"/>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488" name="Rechteck 487">
            <a:extLst>
              <a:ext uri="{FF2B5EF4-FFF2-40B4-BE49-F238E27FC236}">
                <a16:creationId xmlns:a16="http://schemas.microsoft.com/office/drawing/2014/main" id="{3AB784C3-CB66-6544-2ECA-FBF7EE82F2A5}"/>
              </a:ext>
            </a:extLst>
          </p:cNvPr>
          <p:cNvSpPr/>
          <p:nvPr/>
        </p:nvSpPr>
        <p:spPr>
          <a:xfrm>
            <a:off x="9048328" y="4077488"/>
            <a:ext cx="504000" cy="72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9" name="Rechteck 488">
            <a:extLst>
              <a:ext uri="{FF2B5EF4-FFF2-40B4-BE49-F238E27FC236}">
                <a16:creationId xmlns:a16="http://schemas.microsoft.com/office/drawing/2014/main" id="{0C03B389-18F5-5918-2955-C69A1ACF9AD7}"/>
              </a:ext>
            </a:extLst>
          </p:cNvPr>
          <p:cNvSpPr/>
          <p:nvPr/>
        </p:nvSpPr>
        <p:spPr>
          <a:xfrm>
            <a:off x="8976320" y="4149496"/>
            <a:ext cx="646889" cy="144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0" name="Rechteck 489">
            <a:extLst>
              <a:ext uri="{FF2B5EF4-FFF2-40B4-BE49-F238E27FC236}">
                <a16:creationId xmlns:a16="http://schemas.microsoft.com/office/drawing/2014/main" id="{4AB429C4-7970-5C5C-742B-45424F45E4FC}"/>
              </a:ext>
            </a:extLst>
          </p:cNvPr>
          <p:cNvSpPr/>
          <p:nvPr/>
        </p:nvSpPr>
        <p:spPr>
          <a:xfrm>
            <a:off x="9552384" y="4293512"/>
            <a:ext cx="72000" cy="144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1" name="Rechteck 490">
            <a:extLst>
              <a:ext uri="{FF2B5EF4-FFF2-40B4-BE49-F238E27FC236}">
                <a16:creationId xmlns:a16="http://schemas.microsoft.com/office/drawing/2014/main" id="{458699E4-7A1F-D28D-1DA6-412D08CC3E0E}"/>
              </a:ext>
            </a:extLst>
          </p:cNvPr>
          <p:cNvSpPr/>
          <p:nvPr/>
        </p:nvSpPr>
        <p:spPr>
          <a:xfrm>
            <a:off x="8976320" y="4293512"/>
            <a:ext cx="72000" cy="144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2" name="Rechteck 491">
            <a:extLst>
              <a:ext uri="{FF2B5EF4-FFF2-40B4-BE49-F238E27FC236}">
                <a16:creationId xmlns:a16="http://schemas.microsoft.com/office/drawing/2014/main" id="{6B1D59AA-089E-B3BA-48F8-B84EF14FBB67}"/>
              </a:ext>
            </a:extLst>
          </p:cNvPr>
          <p:cNvSpPr/>
          <p:nvPr/>
        </p:nvSpPr>
        <p:spPr bwMode="auto">
          <a:xfrm>
            <a:off x="8976320" y="4077096"/>
            <a:ext cx="648000" cy="216000"/>
          </a:xfrm>
          <a:prstGeom prst="rect">
            <a:avLst/>
          </a:prstGeom>
          <a:noFill/>
          <a:ln w="25400">
            <a:noFill/>
          </a:ln>
          <a:effectLst/>
        </p:spPr>
        <p:txBody>
          <a:bodyPr wrap="square" lIns="0" tIns="0" rIns="0" bIns="0" numCol="1" spcCol="72000" rtlCol="0" anchor="ctr">
            <a:noAutofit/>
          </a:bodyPr>
          <a:lstStyle/>
          <a:p>
            <a:pPr algn="ctr" defTabSz="913943">
              <a:lnSpc>
                <a:spcPct val="80000"/>
              </a:lnSpc>
              <a:spcBef>
                <a:spcPct val="0"/>
              </a:spcBef>
            </a:pPr>
            <a:r>
              <a:rPr lang="en-US" sz="1000" b="1">
                <a:solidFill>
                  <a:srgbClr val="000000"/>
                </a:solidFill>
                <a:latin typeface="Arial"/>
                <a:ea typeface="Arial Unicode MS" panose="020B0604020202020204" pitchFamily="34" charset="-128"/>
                <a:cs typeface="Arial Unicode MS" panose="020B0604020202020204" pitchFamily="34" charset="-128"/>
              </a:rPr>
              <a:t>AAS</a:t>
            </a:r>
          </a:p>
          <a:p>
            <a:pPr algn="ctr" defTabSz="913943">
              <a:lnSpc>
                <a:spcPct val="80000"/>
              </a:lnSpc>
              <a:spcBef>
                <a:spcPct val="0"/>
              </a:spcBef>
            </a:pPr>
            <a:r>
              <a:rPr lang="en-US" sz="600">
                <a:solidFill>
                  <a:srgbClr val="000000"/>
                </a:solidFill>
                <a:latin typeface="Arial"/>
                <a:ea typeface="Arial Unicode MS" panose="020B0604020202020204" pitchFamily="34" charset="-128"/>
                <a:cs typeface="Arial Unicode MS" panose="020B0604020202020204" pitchFamily="34" charset="-128"/>
              </a:rPr>
              <a:t>AAS </a:t>
            </a:r>
            <a:r>
              <a:rPr lang="en-US" sz="600" err="1">
                <a:solidFill>
                  <a:srgbClr val="000000"/>
                </a:solidFill>
                <a:latin typeface="Arial"/>
                <a:ea typeface="Arial Unicode MS" panose="020B0604020202020204" pitchFamily="34" charset="-128"/>
                <a:cs typeface="Arial Unicode MS" panose="020B0604020202020204" pitchFamily="34" charset="-128"/>
              </a:rPr>
              <a:t>IDxxx</a:t>
            </a:r>
            <a:endParaRPr lang="en-US" sz="600">
              <a:solidFill>
                <a:srgbClr val="000000"/>
              </a:solidFill>
              <a:latin typeface="Arial"/>
              <a:ea typeface="Arial Unicode MS" panose="020B0604020202020204" pitchFamily="34" charset="-128"/>
              <a:cs typeface="Arial Unicode MS" panose="020B0604020202020204" pitchFamily="34" charset="-128"/>
            </a:endParaRPr>
          </a:p>
        </p:txBody>
      </p:sp>
      <p:sp>
        <p:nvSpPr>
          <p:cNvPr id="512" name="Rechteck 511">
            <a:extLst>
              <a:ext uri="{FF2B5EF4-FFF2-40B4-BE49-F238E27FC236}">
                <a16:creationId xmlns:a16="http://schemas.microsoft.com/office/drawing/2014/main" id="{9107959F-CD64-7DEF-F4C7-F1AE8DB442DB}"/>
              </a:ext>
            </a:extLst>
          </p:cNvPr>
          <p:cNvSpPr/>
          <p:nvPr/>
        </p:nvSpPr>
        <p:spPr bwMode="auto">
          <a:xfrm>
            <a:off x="10130028" y="3681044"/>
            <a:ext cx="432000" cy="360000"/>
          </a:xfrm>
          <a:prstGeom prst="rect">
            <a:avLst/>
          </a:prstGeom>
          <a:noFill/>
          <a:ln w="19050">
            <a:solidFill>
              <a:srgbClr val="641946"/>
            </a:solidFill>
          </a:ln>
          <a:effectLst/>
        </p:spPr>
        <p:txBody>
          <a:bodyPr wrap="none" lIns="36000" tIns="0" rIns="36000" bIns="0" numCol="1" spcCol="72000" rtlCol="0" anchor="ctr" anchorCtr="0">
            <a:noAutofit/>
          </a:bodyPr>
          <a:lstStyle/>
          <a:p>
            <a:pPr algn="ctr" defTabSz="913943">
              <a:lnSpc>
                <a:spcPct val="80000"/>
              </a:lnSpc>
              <a:spcBef>
                <a:spcPct val="0"/>
              </a:spcBef>
            </a:pPr>
            <a:r>
              <a:rPr lang="en-US" sz="800" b="1">
                <a:solidFill>
                  <a:srgbClr val="641946"/>
                </a:solidFill>
                <a:latin typeface="Arial"/>
                <a:ea typeface="Arial Unicode MS" panose="020B0604020202020204" pitchFamily="34" charset="-128"/>
              </a:rPr>
              <a:t>asset</a:t>
            </a:r>
          </a:p>
          <a:p>
            <a:pPr algn="ctr" defTabSz="913943">
              <a:lnSpc>
                <a:spcPct val="80000"/>
              </a:lnSpc>
              <a:spcBef>
                <a:spcPct val="0"/>
              </a:spcBef>
            </a:pPr>
            <a:r>
              <a:rPr lang="en-US" sz="800">
                <a:solidFill>
                  <a:srgbClr val="641946"/>
                </a:solidFill>
                <a:latin typeface="Arial"/>
                <a:ea typeface="Arial Unicode MS" panose="020B0604020202020204" pitchFamily="34" charset="-128"/>
              </a:rPr>
              <a:t>xxx</a:t>
            </a:r>
          </a:p>
          <a:p>
            <a:pPr algn="ctr" defTabSz="913943">
              <a:lnSpc>
                <a:spcPct val="80000"/>
              </a:lnSpc>
              <a:spcBef>
                <a:spcPct val="0"/>
              </a:spcBef>
            </a:pPr>
            <a:r>
              <a:rPr lang="en-US" sz="800">
                <a:solidFill>
                  <a:srgbClr val="641946"/>
                </a:solidFill>
                <a:latin typeface="Arial"/>
                <a:ea typeface="Arial Unicode MS" panose="020B0604020202020204" pitchFamily="34" charset="-128"/>
              </a:rPr>
              <a:t>instance</a:t>
            </a:r>
          </a:p>
        </p:txBody>
      </p:sp>
      <p:cxnSp>
        <p:nvCxnSpPr>
          <p:cNvPr id="513" name="Gerade Verbindung 305">
            <a:extLst>
              <a:ext uri="{FF2B5EF4-FFF2-40B4-BE49-F238E27FC236}">
                <a16:creationId xmlns:a16="http://schemas.microsoft.com/office/drawing/2014/main" id="{47AB030C-6353-06A9-3E0C-452387E5A137}"/>
              </a:ext>
            </a:extLst>
          </p:cNvPr>
          <p:cNvCxnSpPr>
            <a:cxnSpLocks/>
            <a:stCxn id="522" idx="2"/>
            <a:endCxn id="512" idx="0"/>
          </p:cNvCxnSpPr>
          <p:nvPr/>
        </p:nvCxnSpPr>
        <p:spPr bwMode="auto">
          <a:xfrm>
            <a:off x="10346016" y="3537012"/>
            <a:ext cx="12" cy="144032"/>
          </a:xfrm>
          <a:prstGeom prst="line">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14" name="Rechtwinkliges Dreieck 513">
            <a:extLst>
              <a:ext uri="{FF2B5EF4-FFF2-40B4-BE49-F238E27FC236}">
                <a16:creationId xmlns:a16="http://schemas.microsoft.com/office/drawing/2014/main" id="{CA82F738-E099-106F-CA7E-57ED2CA5BF2A}"/>
              </a:ext>
            </a:extLst>
          </p:cNvPr>
          <p:cNvSpPr/>
          <p:nvPr/>
        </p:nvSpPr>
        <p:spPr bwMode="auto">
          <a:xfrm rot="5400000" flipH="1">
            <a:off x="10598088" y="3320988"/>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515" name="Rechtwinkliges Dreieck 514">
            <a:extLst>
              <a:ext uri="{FF2B5EF4-FFF2-40B4-BE49-F238E27FC236}">
                <a16:creationId xmlns:a16="http://schemas.microsoft.com/office/drawing/2014/main" id="{563F09FF-5C93-EE4B-9B71-D579DDC1F124}"/>
              </a:ext>
            </a:extLst>
          </p:cNvPr>
          <p:cNvSpPr/>
          <p:nvPr/>
        </p:nvSpPr>
        <p:spPr bwMode="auto">
          <a:xfrm rot="10800000" flipH="1">
            <a:off x="10094032" y="3537020"/>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516" name="Rechtwinkliges Dreieck 515">
            <a:extLst>
              <a:ext uri="{FF2B5EF4-FFF2-40B4-BE49-F238E27FC236}">
                <a16:creationId xmlns:a16="http://schemas.microsoft.com/office/drawing/2014/main" id="{46E5453D-CFD9-4031-95FD-D8A487BD6CAA}"/>
              </a:ext>
            </a:extLst>
          </p:cNvPr>
          <p:cNvSpPr/>
          <p:nvPr/>
        </p:nvSpPr>
        <p:spPr bwMode="auto">
          <a:xfrm rot="16200000" flipH="1">
            <a:off x="10526080" y="3537013"/>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517" name="Rechtwinkliges Dreieck 516">
            <a:extLst>
              <a:ext uri="{FF2B5EF4-FFF2-40B4-BE49-F238E27FC236}">
                <a16:creationId xmlns:a16="http://schemas.microsoft.com/office/drawing/2014/main" id="{AFE5081B-43D3-430E-1B35-4A23457948E5}"/>
              </a:ext>
            </a:extLst>
          </p:cNvPr>
          <p:cNvSpPr/>
          <p:nvPr/>
        </p:nvSpPr>
        <p:spPr bwMode="auto">
          <a:xfrm flipH="1">
            <a:off x="10022024" y="3320996"/>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518" name="Rechteck 517">
            <a:extLst>
              <a:ext uri="{FF2B5EF4-FFF2-40B4-BE49-F238E27FC236}">
                <a16:creationId xmlns:a16="http://schemas.microsoft.com/office/drawing/2014/main" id="{A48D0C8F-B1C8-B53C-E39E-500FF4010C5A}"/>
              </a:ext>
            </a:extLst>
          </p:cNvPr>
          <p:cNvSpPr/>
          <p:nvPr/>
        </p:nvSpPr>
        <p:spPr>
          <a:xfrm>
            <a:off x="10094032" y="3320988"/>
            <a:ext cx="504000" cy="72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9" name="Rechteck 518">
            <a:extLst>
              <a:ext uri="{FF2B5EF4-FFF2-40B4-BE49-F238E27FC236}">
                <a16:creationId xmlns:a16="http://schemas.microsoft.com/office/drawing/2014/main" id="{9473527C-995F-1730-86E7-40541AEFE60B}"/>
              </a:ext>
            </a:extLst>
          </p:cNvPr>
          <p:cNvSpPr/>
          <p:nvPr/>
        </p:nvSpPr>
        <p:spPr>
          <a:xfrm>
            <a:off x="10022024" y="3392996"/>
            <a:ext cx="646889" cy="144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0" name="Rechteck 519">
            <a:extLst>
              <a:ext uri="{FF2B5EF4-FFF2-40B4-BE49-F238E27FC236}">
                <a16:creationId xmlns:a16="http://schemas.microsoft.com/office/drawing/2014/main" id="{C6102E0F-8DC1-9641-0D95-A2DEB1540387}"/>
              </a:ext>
            </a:extLst>
          </p:cNvPr>
          <p:cNvSpPr/>
          <p:nvPr/>
        </p:nvSpPr>
        <p:spPr>
          <a:xfrm>
            <a:off x="10598088" y="3537012"/>
            <a:ext cx="72000" cy="144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1" name="Rechteck 520">
            <a:extLst>
              <a:ext uri="{FF2B5EF4-FFF2-40B4-BE49-F238E27FC236}">
                <a16:creationId xmlns:a16="http://schemas.microsoft.com/office/drawing/2014/main" id="{4C6A975B-79D6-15AD-0339-A0C0D14D9478}"/>
              </a:ext>
            </a:extLst>
          </p:cNvPr>
          <p:cNvSpPr/>
          <p:nvPr/>
        </p:nvSpPr>
        <p:spPr>
          <a:xfrm>
            <a:off x="10022024" y="3537028"/>
            <a:ext cx="72000" cy="144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2" name="Rechteck 521">
            <a:extLst>
              <a:ext uri="{FF2B5EF4-FFF2-40B4-BE49-F238E27FC236}">
                <a16:creationId xmlns:a16="http://schemas.microsoft.com/office/drawing/2014/main" id="{9120FD67-8071-DA16-ACEF-3BF34A59EC7D}"/>
              </a:ext>
            </a:extLst>
          </p:cNvPr>
          <p:cNvSpPr/>
          <p:nvPr/>
        </p:nvSpPr>
        <p:spPr bwMode="auto">
          <a:xfrm>
            <a:off x="10022016" y="3321012"/>
            <a:ext cx="648000" cy="216000"/>
          </a:xfrm>
          <a:prstGeom prst="rect">
            <a:avLst/>
          </a:prstGeom>
          <a:noFill/>
          <a:ln w="25400">
            <a:noFill/>
          </a:ln>
          <a:effectLst/>
        </p:spPr>
        <p:txBody>
          <a:bodyPr wrap="square" lIns="0" tIns="0" rIns="0" bIns="0" numCol="1" spcCol="72000" rtlCol="0" anchor="ctr">
            <a:noAutofit/>
          </a:bodyPr>
          <a:lstStyle/>
          <a:p>
            <a:pPr algn="ctr" defTabSz="913943">
              <a:lnSpc>
                <a:spcPct val="80000"/>
              </a:lnSpc>
              <a:spcBef>
                <a:spcPct val="0"/>
              </a:spcBef>
            </a:pPr>
            <a:r>
              <a:rPr lang="en-US" sz="1000" b="1">
                <a:solidFill>
                  <a:srgbClr val="000000"/>
                </a:solidFill>
                <a:latin typeface="Arial"/>
                <a:ea typeface="Arial Unicode MS" panose="020B0604020202020204" pitchFamily="34" charset="-128"/>
                <a:cs typeface="Arial Unicode MS" panose="020B0604020202020204" pitchFamily="34" charset="-128"/>
              </a:rPr>
              <a:t>AAS</a:t>
            </a:r>
          </a:p>
          <a:p>
            <a:pPr algn="ctr" defTabSz="913943">
              <a:lnSpc>
                <a:spcPct val="80000"/>
              </a:lnSpc>
              <a:spcBef>
                <a:spcPct val="0"/>
              </a:spcBef>
            </a:pPr>
            <a:r>
              <a:rPr lang="en-US" sz="600">
                <a:solidFill>
                  <a:srgbClr val="000000"/>
                </a:solidFill>
                <a:latin typeface="Arial"/>
                <a:ea typeface="Arial Unicode MS" panose="020B0604020202020204" pitchFamily="34" charset="-128"/>
                <a:cs typeface="Arial Unicode MS" panose="020B0604020202020204" pitchFamily="34" charset="-128"/>
              </a:rPr>
              <a:t>AAS ID </a:t>
            </a:r>
            <a:r>
              <a:rPr lang="en-US" sz="600" err="1">
                <a:solidFill>
                  <a:srgbClr val="000000"/>
                </a:solidFill>
                <a:latin typeface="Arial"/>
                <a:ea typeface="Arial Unicode MS" panose="020B0604020202020204" pitchFamily="34" charset="-128"/>
                <a:cs typeface="Arial Unicode MS" panose="020B0604020202020204" pitchFamily="34" charset="-128"/>
              </a:rPr>
              <a:t>yyy</a:t>
            </a:r>
            <a:endParaRPr lang="en-US" sz="600">
              <a:solidFill>
                <a:srgbClr val="000000"/>
              </a:solidFill>
              <a:latin typeface="Arial"/>
              <a:ea typeface="Arial Unicode MS" panose="020B0604020202020204" pitchFamily="34" charset="-128"/>
              <a:cs typeface="Arial Unicode MS" panose="020B0604020202020204" pitchFamily="34" charset="-128"/>
            </a:endParaRPr>
          </a:p>
        </p:txBody>
      </p:sp>
      <p:cxnSp>
        <p:nvCxnSpPr>
          <p:cNvPr id="532" name="Verbinder: gewinkelt 531">
            <a:extLst>
              <a:ext uri="{FF2B5EF4-FFF2-40B4-BE49-F238E27FC236}">
                <a16:creationId xmlns:a16="http://schemas.microsoft.com/office/drawing/2014/main" id="{18EC648D-3B87-4693-27D6-3C1CAE3C3224}"/>
              </a:ext>
            </a:extLst>
          </p:cNvPr>
          <p:cNvCxnSpPr>
            <a:cxnSpLocks/>
            <a:stCxn id="542" idx="2"/>
            <a:endCxn id="537" idx="3"/>
          </p:cNvCxnSpPr>
          <p:nvPr/>
        </p:nvCxnSpPr>
        <p:spPr>
          <a:xfrm rot="5400000">
            <a:off x="9426578" y="3627222"/>
            <a:ext cx="395632" cy="144020"/>
          </a:xfrm>
          <a:prstGeom prst="bentConnector2">
            <a:avLst/>
          </a:prstGeom>
          <a:solidFill>
            <a:schemeClr val="tx2"/>
          </a:solidFill>
          <a:ln w="12700" cap="flat" cmpd="sng" algn="ctr">
            <a:solidFill>
              <a:srgbClr val="005F87"/>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33" name="Verbinder: gewinkelt 532">
            <a:extLst>
              <a:ext uri="{FF2B5EF4-FFF2-40B4-BE49-F238E27FC236}">
                <a16:creationId xmlns:a16="http://schemas.microsoft.com/office/drawing/2014/main" id="{926095B6-A974-1F04-F858-D64A5B365DAB}"/>
              </a:ext>
            </a:extLst>
          </p:cNvPr>
          <p:cNvCxnSpPr>
            <a:cxnSpLocks/>
            <a:stCxn id="535" idx="3"/>
            <a:endCxn id="518" idx="0"/>
          </p:cNvCxnSpPr>
          <p:nvPr/>
        </p:nvCxnSpPr>
        <p:spPr>
          <a:xfrm>
            <a:off x="9624376" y="2708924"/>
            <a:ext cx="721656" cy="612064"/>
          </a:xfrm>
          <a:prstGeom prst="bentConnector2">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34" name="Rechteck 533">
            <a:extLst>
              <a:ext uri="{FF2B5EF4-FFF2-40B4-BE49-F238E27FC236}">
                <a16:creationId xmlns:a16="http://schemas.microsoft.com/office/drawing/2014/main" id="{2187271F-73DA-EEEE-531D-786B9552B432}"/>
              </a:ext>
            </a:extLst>
          </p:cNvPr>
          <p:cNvSpPr/>
          <p:nvPr/>
        </p:nvSpPr>
        <p:spPr>
          <a:xfrm>
            <a:off x="9552384" y="2744932"/>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5" name="Rechteck 534">
            <a:extLst>
              <a:ext uri="{FF2B5EF4-FFF2-40B4-BE49-F238E27FC236}">
                <a16:creationId xmlns:a16="http://schemas.microsoft.com/office/drawing/2014/main" id="{23E805A1-C218-2485-CF33-954DF84F87A3}"/>
              </a:ext>
            </a:extLst>
          </p:cNvPr>
          <p:cNvSpPr/>
          <p:nvPr/>
        </p:nvSpPr>
        <p:spPr>
          <a:xfrm>
            <a:off x="9552376" y="2672924"/>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36" name="Verbinder: gewinkelt 535">
            <a:extLst>
              <a:ext uri="{FF2B5EF4-FFF2-40B4-BE49-F238E27FC236}">
                <a16:creationId xmlns:a16="http://schemas.microsoft.com/office/drawing/2014/main" id="{04A34F3E-C1F0-F4D5-B2F7-EF9246C90FBD}"/>
              </a:ext>
            </a:extLst>
          </p:cNvPr>
          <p:cNvCxnSpPr>
            <a:cxnSpLocks/>
            <a:stCxn id="537" idx="1"/>
            <a:endCxn id="492" idx="0"/>
          </p:cNvCxnSpPr>
          <p:nvPr/>
        </p:nvCxnSpPr>
        <p:spPr>
          <a:xfrm rot="10800000" flipV="1">
            <a:off x="9300320" y="3897048"/>
            <a:ext cx="180064" cy="180048"/>
          </a:xfrm>
          <a:prstGeom prst="bentConnector2">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37" name="Rechteck 536">
            <a:extLst>
              <a:ext uri="{FF2B5EF4-FFF2-40B4-BE49-F238E27FC236}">
                <a16:creationId xmlns:a16="http://schemas.microsoft.com/office/drawing/2014/main" id="{C2A4283F-1C15-5517-802F-1C92D2178D92}"/>
              </a:ext>
            </a:extLst>
          </p:cNvPr>
          <p:cNvSpPr/>
          <p:nvPr/>
        </p:nvSpPr>
        <p:spPr>
          <a:xfrm>
            <a:off x="9480384" y="3861048"/>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38" name="Gerader Verbinder 537">
            <a:extLst>
              <a:ext uri="{FF2B5EF4-FFF2-40B4-BE49-F238E27FC236}">
                <a16:creationId xmlns:a16="http://schemas.microsoft.com/office/drawing/2014/main" id="{9386A9DE-0FAB-C745-FBF7-54B51DD67580}"/>
              </a:ext>
            </a:extLst>
          </p:cNvPr>
          <p:cNvCxnSpPr>
            <a:cxnSpLocks/>
            <a:stCxn id="537" idx="1"/>
            <a:endCxn id="537" idx="3"/>
          </p:cNvCxnSpPr>
          <p:nvPr/>
        </p:nvCxnSpPr>
        <p:spPr>
          <a:xfrm>
            <a:off x="9480384" y="3897048"/>
            <a:ext cx="72000" cy="0"/>
          </a:xfrm>
          <a:prstGeom prst="line">
            <a:avLst/>
          </a:prstGeom>
          <a:solidFill>
            <a:schemeClr val="tx2"/>
          </a:solidFill>
          <a:ln w="12700" cap="flat" cmpd="sng" algn="ctr">
            <a:solidFill>
              <a:srgbClr val="005F87"/>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39" name="Textfeld 538">
            <a:extLst>
              <a:ext uri="{FF2B5EF4-FFF2-40B4-BE49-F238E27FC236}">
                <a16:creationId xmlns:a16="http://schemas.microsoft.com/office/drawing/2014/main" id="{CE0F2769-8116-2338-76F0-0CA05D5BD9B3}"/>
              </a:ext>
            </a:extLst>
          </p:cNvPr>
          <p:cNvSpPr txBox="1"/>
          <p:nvPr/>
        </p:nvSpPr>
        <p:spPr>
          <a:xfrm>
            <a:off x="9696400" y="2708920"/>
            <a:ext cx="648000" cy="144000"/>
          </a:xfrm>
          <a:prstGeom prst="rect">
            <a:avLst/>
          </a:prstGeom>
          <a:noFill/>
        </p:spPr>
        <p:txBody>
          <a:bodyPr wrap="square" lIns="0" tIns="0" rIns="0" bIns="0" rtlCol="0" anchor="ctr" anchorCtr="0">
            <a:noAutofit/>
          </a:bodyPr>
          <a:lstStyle/>
          <a:p>
            <a:pPr algn="ctr"/>
            <a:r>
              <a:rPr lang="en-US" sz="800">
                <a:solidFill>
                  <a:srgbClr val="005F87"/>
                </a:solidFill>
              </a:rPr>
              <a:t>composed of</a:t>
            </a:r>
          </a:p>
        </p:txBody>
      </p:sp>
      <p:sp>
        <p:nvSpPr>
          <p:cNvPr id="541" name="Textfeld 540">
            <a:extLst>
              <a:ext uri="{FF2B5EF4-FFF2-40B4-BE49-F238E27FC236}">
                <a16:creationId xmlns:a16="http://schemas.microsoft.com/office/drawing/2014/main" id="{77B1A65B-1C53-2C48-0560-4EA8B8E7441F}"/>
              </a:ext>
            </a:extLst>
          </p:cNvPr>
          <p:cNvSpPr txBox="1"/>
          <p:nvPr/>
        </p:nvSpPr>
        <p:spPr>
          <a:xfrm>
            <a:off x="10164452" y="1844824"/>
            <a:ext cx="360000" cy="360000"/>
          </a:xfrm>
          <a:prstGeom prst="rect">
            <a:avLst/>
          </a:prstGeom>
          <a:noFill/>
        </p:spPr>
        <p:txBody>
          <a:bodyPr wrap="square" lIns="0" tIns="0" rIns="0" bIns="0" rtlCol="0" anchor="ctr" anchorCtr="0">
            <a:noAutofit/>
          </a:bodyPr>
          <a:lstStyle/>
          <a:p>
            <a:pPr algn="r"/>
            <a:r>
              <a:rPr lang="en-US" sz="1000"/>
              <a:t>AAS server</a:t>
            </a:r>
          </a:p>
        </p:txBody>
      </p:sp>
      <p:sp>
        <p:nvSpPr>
          <p:cNvPr id="542" name="Rechteck 541">
            <a:extLst>
              <a:ext uri="{FF2B5EF4-FFF2-40B4-BE49-F238E27FC236}">
                <a16:creationId xmlns:a16="http://schemas.microsoft.com/office/drawing/2014/main" id="{95A7773A-D52A-FA96-A0A8-83DD5A8D1D03}"/>
              </a:ext>
            </a:extLst>
          </p:cNvPr>
          <p:cNvSpPr/>
          <p:nvPr/>
        </p:nvSpPr>
        <p:spPr>
          <a:xfrm>
            <a:off x="9660404" y="3429416"/>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43" name="Gerader Verbinder 542">
            <a:extLst>
              <a:ext uri="{FF2B5EF4-FFF2-40B4-BE49-F238E27FC236}">
                <a16:creationId xmlns:a16="http://schemas.microsoft.com/office/drawing/2014/main" id="{54680A03-074C-CCA1-C81B-C2978A8E1B87}"/>
              </a:ext>
            </a:extLst>
          </p:cNvPr>
          <p:cNvCxnSpPr>
            <a:cxnSpLocks/>
            <a:stCxn id="542" idx="2"/>
            <a:endCxn id="542" idx="0"/>
          </p:cNvCxnSpPr>
          <p:nvPr/>
        </p:nvCxnSpPr>
        <p:spPr>
          <a:xfrm flipV="1">
            <a:off x="9696404" y="3429416"/>
            <a:ext cx="0" cy="72000"/>
          </a:xfrm>
          <a:prstGeom prst="line">
            <a:avLst/>
          </a:prstGeom>
          <a:solidFill>
            <a:schemeClr val="tx2"/>
          </a:solidFill>
          <a:ln w="12700" cap="flat" cmpd="sng" algn="ctr">
            <a:solidFill>
              <a:srgbClr val="005F87"/>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44" name="Verbinder: gewinkelt 543">
            <a:extLst>
              <a:ext uri="{FF2B5EF4-FFF2-40B4-BE49-F238E27FC236}">
                <a16:creationId xmlns:a16="http://schemas.microsoft.com/office/drawing/2014/main" id="{D0EE5A0D-3C67-47CD-DBF3-D6C20B0E2738}"/>
              </a:ext>
            </a:extLst>
          </p:cNvPr>
          <p:cNvCxnSpPr>
            <a:cxnSpLocks/>
            <a:stCxn id="534" idx="3"/>
            <a:endCxn id="542" idx="0"/>
          </p:cNvCxnSpPr>
          <p:nvPr/>
        </p:nvCxnSpPr>
        <p:spPr>
          <a:xfrm>
            <a:off x="9624384" y="2780932"/>
            <a:ext cx="72020" cy="648484"/>
          </a:xfrm>
          <a:prstGeom prst="bentConnector2">
            <a:avLst/>
          </a:prstGeom>
          <a:solidFill>
            <a:schemeClr val="tx2"/>
          </a:solidFill>
          <a:ln w="12700" cap="flat" cmpd="sng" algn="ctr">
            <a:solidFill>
              <a:srgbClr val="005F87"/>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45" name="Verbinder: gewinkelt 544">
            <a:extLst>
              <a:ext uri="{FF2B5EF4-FFF2-40B4-BE49-F238E27FC236}">
                <a16:creationId xmlns:a16="http://schemas.microsoft.com/office/drawing/2014/main" id="{99DD5A2C-BD8B-6232-0FB1-49737F21217D}"/>
              </a:ext>
            </a:extLst>
          </p:cNvPr>
          <p:cNvCxnSpPr>
            <a:cxnSpLocks/>
            <a:stCxn id="522" idx="3"/>
            <a:endCxn id="550" idx="2"/>
          </p:cNvCxnSpPr>
          <p:nvPr/>
        </p:nvCxnSpPr>
        <p:spPr>
          <a:xfrm flipV="1">
            <a:off x="10670016" y="2312868"/>
            <a:ext cx="108107" cy="1116144"/>
          </a:xfrm>
          <a:prstGeom prst="bentConnector2">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46" name="Textfeld 545">
            <a:extLst>
              <a:ext uri="{FF2B5EF4-FFF2-40B4-BE49-F238E27FC236}">
                <a16:creationId xmlns:a16="http://schemas.microsoft.com/office/drawing/2014/main" id="{68F44174-7512-A645-7621-4128CF67F09B}"/>
              </a:ext>
            </a:extLst>
          </p:cNvPr>
          <p:cNvSpPr txBox="1"/>
          <p:nvPr/>
        </p:nvSpPr>
        <p:spPr>
          <a:xfrm>
            <a:off x="9948428" y="2456908"/>
            <a:ext cx="720000" cy="144000"/>
          </a:xfrm>
          <a:prstGeom prst="rect">
            <a:avLst/>
          </a:prstGeom>
          <a:noFill/>
        </p:spPr>
        <p:txBody>
          <a:bodyPr wrap="none" lIns="0" tIns="0" rIns="0" bIns="0" rtlCol="0" anchor="ctr" anchorCtr="0">
            <a:noAutofit/>
          </a:bodyPr>
          <a:lstStyle/>
          <a:p>
            <a:pPr algn="r"/>
            <a:r>
              <a:rPr lang="en-US" sz="800">
                <a:solidFill>
                  <a:srgbClr val="005F87"/>
                </a:solidFill>
              </a:rPr>
              <a:t>managed by</a:t>
            </a:r>
          </a:p>
        </p:txBody>
      </p:sp>
      <p:cxnSp>
        <p:nvCxnSpPr>
          <p:cNvPr id="547" name="Verbinder: gewinkelt 546">
            <a:extLst>
              <a:ext uri="{FF2B5EF4-FFF2-40B4-BE49-F238E27FC236}">
                <a16:creationId xmlns:a16="http://schemas.microsoft.com/office/drawing/2014/main" id="{B9B28E8F-416A-8841-103F-B36DE670DA25}"/>
              </a:ext>
            </a:extLst>
          </p:cNvPr>
          <p:cNvCxnSpPr>
            <a:cxnSpLocks/>
            <a:stCxn id="489" idx="3"/>
            <a:endCxn id="551" idx="2"/>
          </p:cNvCxnSpPr>
          <p:nvPr/>
        </p:nvCxnSpPr>
        <p:spPr>
          <a:xfrm flipV="1">
            <a:off x="9623209" y="2312868"/>
            <a:ext cx="1226922" cy="1908628"/>
          </a:xfrm>
          <a:prstGeom prst="bentConnector2">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48" name="Verbinder: gewinkelt 547">
            <a:extLst>
              <a:ext uri="{FF2B5EF4-FFF2-40B4-BE49-F238E27FC236}">
                <a16:creationId xmlns:a16="http://schemas.microsoft.com/office/drawing/2014/main" id="{2E9E9F59-45F4-A1BF-1D1C-0866690A3A0A}"/>
              </a:ext>
            </a:extLst>
          </p:cNvPr>
          <p:cNvCxnSpPr>
            <a:cxnSpLocks/>
            <a:stCxn id="477" idx="3"/>
            <a:endCxn id="549" idx="2"/>
          </p:cNvCxnSpPr>
          <p:nvPr/>
        </p:nvCxnSpPr>
        <p:spPr>
          <a:xfrm flipV="1">
            <a:off x="9624392" y="2312868"/>
            <a:ext cx="1081723" cy="288032"/>
          </a:xfrm>
          <a:prstGeom prst="bentConnector2">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49" name="Rechteck 548">
            <a:extLst>
              <a:ext uri="{FF2B5EF4-FFF2-40B4-BE49-F238E27FC236}">
                <a16:creationId xmlns:a16="http://schemas.microsoft.com/office/drawing/2014/main" id="{59FF6CFA-E79F-E204-CA8F-9550CDFD3217}"/>
              </a:ext>
            </a:extLst>
          </p:cNvPr>
          <p:cNvSpPr/>
          <p:nvPr/>
        </p:nvSpPr>
        <p:spPr>
          <a:xfrm>
            <a:off x="10670115" y="2240868"/>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0" name="Rechteck 549">
            <a:extLst>
              <a:ext uri="{FF2B5EF4-FFF2-40B4-BE49-F238E27FC236}">
                <a16:creationId xmlns:a16="http://schemas.microsoft.com/office/drawing/2014/main" id="{2CF1BBD6-8AB2-30BD-D436-7FB998645DCC}"/>
              </a:ext>
            </a:extLst>
          </p:cNvPr>
          <p:cNvSpPr/>
          <p:nvPr/>
        </p:nvSpPr>
        <p:spPr>
          <a:xfrm>
            <a:off x="10742123" y="2240868"/>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1" name="Rechteck 550">
            <a:extLst>
              <a:ext uri="{FF2B5EF4-FFF2-40B4-BE49-F238E27FC236}">
                <a16:creationId xmlns:a16="http://schemas.microsoft.com/office/drawing/2014/main" id="{9A78DCA9-DF02-9BA7-332F-EF4352C5259D}"/>
              </a:ext>
            </a:extLst>
          </p:cNvPr>
          <p:cNvSpPr/>
          <p:nvPr/>
        </p:nvSpPr>
        <p:spPr>
          <a:xfrm>
            <a:off x="10814131" y="2240868"/>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Gewinkelte Verbindung 263">
            <a:extLst>
              <a:ext uri="{FF2B5EF4-FFF2-40B4-BE49-F238E27FC236}">
                <a16:creationId xmlns:a16="http://schemas.microsoft.com/office/drawing/2014/main" id="{12FDF1F4-B635-A566-FCEC-80800C99A525}"/>
              </a:ext>
            </a:extLst>
          </p:cNvPr>
          <p:cNvCxnSpPr>
            <a:cxnSpLocks/>
            <a:stCxn id="142" idx="3"/>
            <a:endCxn id="123" idx="1"/>
          </p:cNvCxnSpPr>
          <p:nvPr/>
        </p:nvCxnSpPr>
        <p:spPr bwMode="auto">
          <a:xfrm flipV="1">
            <a:off x="5053086" y="2996964"/>
            <a:ext cx="3779242" cy="8"/>
          </a:xfrm>
          <a:prstGeom prst="bentConnector3">
            <a:avLst>
              <a:gd name="adj1" fmla="val 50000"/>
            </a:avLst>
          </a:prstGeom>
          <a:solidFill>
            <a:srgbClr val="BECDD7"/>
          </a:solidFill>
          <a:ln w="38100" cap="flat" cmpd="sng" algn="ctr">
            <a:solidFill>
              <a:srgbClr val="000000">
                <a:lumMod val="65000"/>
                <a:lumOff val="35000"/>
              </a:srgbClr>
            </a:solidFill>
            <a:prstDash val="solid"/>
            <a:round/>
            <a:headEnd type="none" w="med" len="med"/>
            <a:tailEnd type="arrow"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7" name="Pfeil: Fünfeck 36">
            <a:extLst>
              <a:ext uri="{FF2B5EF4-FFF2-40B4-BE49-F238E27FC236}">
                <a16:creationId xmlns:a16="http://schemas.microsoft.com/office/drawing/2014/main" id="{501433A8-6923-408F-B3C1-5165E5844659}"/>
              </a:ext>
            </a:extLst>
          </p:cNvPr>
          <p:cNvSpPr/>
          <p:nvPr/>
        </p:nvSpPr>
        <p:spPr>
          <a:xfrm rot="5400000">
            <a:off x="515305" y="3393209"/>
            <a:ext cx="719702" cy="432000"/>
          </a:xfrm>
          <a:prstGeom prst="homePlate">
            <a:avLst>
              <a:gd name="adj" fmla="val 23321"/>
            </a:avLst>
          </a:prstGeom>
          <a:solidFill>
            <a:srgbClr val="C1D1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lang="en-US" sz="1000" kern="0">
                <a:solidFill>
                  <a:schemeClr val="tx1"/>
                </a:solidFill>
                <a:latin typeface="Aptos" panose="02110004020202020204"/>
              </a:rPr>
              <a:t>c</a:t>
            </a:r>
            <a:r>
              <a:rPr kumimoji="0" lang="en-US" sz="1000" b="0" i="0" u="none" strike="noStrike" kern="0" cap="none" spc="0" normalizeH="0" baseline="0">
                <a:ln>
                  <a:noFill/>
                </a:ln>
                <a:solidFill>
                  <a:schemeClr val="tx1"/>
                </a:solidFill>
                <a:effectLst/>
                <a:uLnTx/>
                <a:uFillTx/>
                <a:latin typeface="Aptos" panose="02110004020202020204"/>
                <a:ea typeface="+mn-ea"/>
                <a:cs typeface="+mn-cs"/>
              </a:rPr>
              <a:t>reated during production</a:t>
            </a:r>
          </a:p>
        </p:txBody>
      </p:sp>
      <p:grpSp>
        <p:nvGrpSpPr>
          <p:cNvPr id="40" name="Gruppieren 39">
            <a:extLst>
              <a:ext uri="{FF2B5EF4-FFF2-40B4-BE49-F238E27FC236}">
                <a16:creationId xmlns:a16="http://schemas.microsoft.com/office/drawing/2014/main" id="{65EE4E93-66FF-B03E-B106-2EDA6769E02C}"/>
              </a:ext>
            </a:extLst>
          </p:cNvPr>
          <p:cNvGrpSpPr/>
          <p:nvPr/>
        </p:nvGrpSpPr>
        <p:grpSpPr>
          <a:xfrm>
            <a:off x="407051" y="2888964"/>
            <a:ext cx="216101" cy="216000"/>
            <a:chOff x="443372" y="4077096"/>
            <a:chExt cx="216101" cy="216000"/>
          </a:xfrm>
        </p:grpSpPr>
        <p:sp>
          <p:nvSpPr>
            <p:cNvPr id="302" name="Rechteck 301">
              <a:extLst>
                <a:ext uri="{FF2B5EF4-FFF2-40B4-BE49-F238E27FC236}">
                  <a16:creationId xmlns:a16="http://schemas.microsoft.com/office/drawing/2014/main" id="{870902FB-36C5-0C3B-1538-D3F7D3913B0A}"/>
                </a:ext>
              </a:extLst>
            </p:cNvPr>
            <p:cNvSpPr/>
            <p:nvPr/>
          </p:nvSpPr>
          <p:spPr>
            <a:xfrm>
              <a:off x="443396" y="4077096"/>
              <a:ext cx="216000" cy="216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304" name="Grafik 303" descr="QR-Code mit einfarbiger Füllung">
              <a:extLst>
                <a:ext uri="{FF2B5EF4-FFF2-40B4-BE49-F238E27FC236}">
                  <a16:creationId xmlns:a16="http://schemas.microsoft.com/office/drawing/2014/main" id="{969A6D14-0822-7AC9-3302-BABB1D58062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3372" y="4077096"/>
              <a:ext cx="216101" cy="216000"/>
            </a:xfrm>
            <a:prstGeom prst="rect">
              <a:avLst/>
            </a:prstGeom>
          </p:spPr>
        </p:pic>
        <p:sp>
          <p:nvSpPr>
            <p:cNvPr id="301" name="Gleichschenkliges Dreieck 300">
              <a:extLst>
                <a:ext uri="{FF2B5EF4-FFF2-40B4-BE49-F238E27FC236}">
                  <a16:creationId xmlns:a16="http://schemas.microsoft.com/office/drawing/2014/main" id="{5A8D00E1-3401-8EDD-029D-B1FD7D11F5DC}"/>
                </a:ext>
              </a:extLst>
            </p:cNvPr>
            <p:cNvSpPr>
              <a:spLocks noChangeAspect="1"/>
            </p:cNvSpPr>
            <p:nvPr/>
          </p:nvSpPr>
          <p:spPr>
            <a:xfrm>
              <a:off x="623392" y="4257092"/>
              <a:ext cx="34844" cy="34823"/>
            </a:xfrm>
            <a:prstGeom prst="triangle">
              <a:avLst>
                <a:gd name="adj" fmla="val 100000"/>
              </a:avLst>
            </a:prstGeom>
            <a:solidFill>
              <a:schemeClr val="bg1"/>
            </a:solid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ptos" panose="02110004020202020204"/>
                <a:ea typeface="+mn-ea"/>
                <a:cs typeface="+mn-cs"/>
              </a:endParaRPr>
            </a:p>
          </p:txBody>
        </p:sp>
        <p:cxnSp>
          <p:nvCxnSpPr>
            <p:cNvPr id="39" name="Gerader Verbinder 38">
              <a:extLst>
                <a:ext uri="{FF2B5EF4-FFF2-40B4-BE49-F238E27FC236}">
                  <a16:creationId xmlns:a16="http://schemas.microsoft.com/office/drawing/2014/main" id="{23134943-E571-CE3E-7173-D1EF10FE0EEE}"/>
                </a:ext>
              </a:extLst>
            </p:cNvPr>
            <p:cNvCxnSpPr>
              <a:cxnSpLocks/>
            </p:cNvCxnSpPr>
            <p:nvPr/>
          </p:nvCxnSpPr>
          <p:spPr>
            <a:xfrm flipH="1">
              <a:off x="619975" y="4255907"/>
              <a:ext cx="37206" cy="3718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Rechteck 40">
            <a:extLst>
              <a:ext uri="{FF2B5EF4-FFF2-40B4-BE49-F238E27FC236}">
                <a16:creationId xmlns:a16="http://schemas.microsoft.com/office/drawing/2014/main" id="{5DE7F35D-0AC9-B950-4EE4-6C7F1F212406}"/>
              </a:ext>
            </a:extLst>
          </p:cNvPr>
          <p:cNvSpPr/>
          <p:nvPr/>
        </p:nvSpPr>
        <p:spPr>
          <a:xfrm>
            <a:off x="1811292" y="2168860"/>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FC01D6DC-6D9E-7AAD-EE25-FF29475A9854}"/>
              </a:ext>
            </a:extLst>
          </p:cNvPr>
          <p:cNvSpPr/>
          <p:nvPr/>
        </p:nvSpPr>
        <p:spPr>
          <a:xfrm>
            <a:off x="1883300" y="2168860"/>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5" name="Gruppieren 44">
            <a:extLst>
              <a:ext uri="{FF2B5EF4-FFF2-40B4-BE49-F238E27FC236}">
                <a16:creationId xmlns:a16="http://schemas.microsoft.com/office/drawing/2014/main" id="{77C7F2EA-2329-C9B1-573F-4910EC639BCC}"/>
              </a:ext>
            </a:extLst>
          </p:cNvPr>
          <p:cNvGrpSpPr/>
          <p:nvPr/>
        </p:nvGrpSpPr>
        <p:grpSpPr>
          <a:xfrm>
            <a:off x="4367808" y="4473116"/>
            <a:ext cx="217226" cy="216024"/>
            <a:chOff x="442170" y="5661248"/>
            <a:chExt cx="217226" cy="216024"/>
          </a:xfrm>
        </p:grpSpPr>
        <p:sp>
          <p:nvSpPr>
            <p:cNvPr id="46" name="Rechteck 45">
              <a:extLst>
                <a:ext uri="{FF2B5EF4-FFF2-40B4-BE49-F238E27FC236}">
                  <a16:creationId xmlns:a16="http://schemas.microsoft.com/office/drawing/2014/main" id="{8347ABD7-10F6-8934-A979-D3AD5C2D7AD4}"/>
                </a:ext>
              </a:extLst>
            </p:cNvPr>
            <p:cNvSpPr/>
            <p:nvPr/>
          </p:nvSpPr>
          <p:spPr>
            <a:xfrm>
              <a:off x="443396" y="5661272"/>
              <a:ext cx="216000" cy="216000"/>
            </a:xfrm>
            <a:prstGeom prst="rect">
              <a:avLst/>
            </a:prstGeom>
            <a:solidFill>
              <a:srgbClr val="C1D100"/>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47" name="Gleichschenkliges Dreieck 46">
              <a:extLst>
                <a:ext uri="{FF2B5EF4-FFF2-40B4-BE49-F238E27FC236}">
                  <a16:creationId xmlns:a16="http://schemas.microsoft.com/office/drawing/2014/main" id="{0E289D48-F2F3-D53A-CFB1-7828D4B1E9FD}"/>
                </a:ext>
              </a:extLst>
            </p:cNvPr>
            <p:cNvSpPr>
              <a:spLocks noChangeAspect="1"/>
            </p:cNvSpPr>
            <p:nvPr/>
          </p:nvSpPr>
          <p:spPr>
            <a:xfrm>
              <a:off x="622190" y="5840083"/>
              <a:ext cx="37206" cy="37189"/>
            </a:xfrm>
            <a:prstGeom prst="triangle">
              <a:avLst>
                <a:gd name="adj" fmla="val 100000"/>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48" name="Grafik 47" descr="QR-Code mit einfarbiger Füllung">
              <a:extLst>
                <a:ext uri="{FF2B5EF4-FFF2-40B4-BE49-F238E27FC236}">
                  <a16:creationId xmlns:a16="http://schemas.microsoft.com/office/drawing/2014/main" id="{9A40E716-2BAC-9D67-FE30-FAE9CC6F892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2170" y="5661248"/>
              <a:ext cx="216101" cy="216000"/>
            </a:xfrm>
            <a:prstGeom prst="rect">
              <a:avLst/>
            </a:prstGeom>
          </p:spPr>
        </p:pic>
      </p:grpSp>
      <p:grpSp>
        <p:nvGrpSpPr>
          <p:cNvPr id="51" name="Gruppieren 50">
            <a:extLst>
              <a:ext uri="{FF2B5EF4-FFF2-40B4-BE49-F238E27FC236}">
                <a16:creationId xmlns:a16="http://schemas.microsoft.com/office/drawing/2014/main" id="{69D5AC26-3D63-B8FE-740C-D73BDC00E1D4}"/>
              </a:ext>
            </a:extLst>
          </p:cNvPr>
          <p:cNvGrpSpPr/>
          <p:nvPr/>
        </p:nvGrpSpPr>
        <p:grpSpPr>
          <a:xfrm>
            <a:off x="4369010" y="2888940"/>
            <a:ext cx="217226" cy="216024"/>
            <a:chOff x="442170" y="5661248"/>
            <a:chExt cx="217226" cy="216024"/>
          </a:xfrm>
        </p:grpSpPr>
        <p:sp>
          <p:nvSpPr>
            <p:cNvPr id="52" name="Rechteck 51">
              <a:extLst>
                <a:ext uri="{FF2B5EF4-FFF2-40B4-BE49-F238E27FC236}">
                  <a16:creationId xmlns:a16="http://schemas.microsoft.com/office/drawing/2014/main" id="{D41BD3CA-89F7-1D40-AA41-CC361AC47FCC}"/>
                </a:ext>
              </a:extLst>
            </p:cNvPr>
            <p:cNvSpPr/>
            <p:nvPr/>
          </p:nvSpPr>
          <p:spPr>
            <a:xfrm>
              <a:off x="443396" y="5661272"/>
              <a:ext cx="216000" cy="216000"/>
            </a:xfrm>
            <a:prstGeom prst="rect">
              <a:avLst/>
            </a:prstGeom>
            <a:solidFill>
              <a:srgbClr val="647D2D"/>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53" name="Gleichschenkliges Dreieck 52">
              <a:extLst>
                <a:ext uri="{FF2B5EF4-FFF2-40B4-BE49-F238E27FC236}">
                  <a16:creationId xmlns:a16="http://schemas.microsoft.com/office/drawing/2014/main" id="{BE682459-D743-E71A-7608-DFC272D7EAC1}"/>
                </a:ext>
              </a:extLst>
            </p:cNvPr>
            <p:cNvSpPr>
              <a:spLocks noChangeAspect="1"/>
            </p:cNvSpPr>
            <p:nvPr/>
          </p:nvSpPr>
          <p:spPr>
            <a:xfrm>
              <a:off x="622190" y="5840083"/>
              <a:ext cx="37206" cy="37189"/>
            </a:xfrm>
            <a:prstGeom prst="triangle">
              <a:avLst>
                <a:gd name="adj" fmla="val 100000"/>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54" name="Grafik 53" descr="QR-Code mit einfarbiger Füllung">
              <a:extLst>
                <a:ext uri="{FF2B5EF4-FFF2-40B4-BE49-F238E27FC236}">
                  <a16:creationId xmlns:a16="http://schemas.microsoft.com/office/drawing/2014/main" id="{D6D19A5A-5DB6-BC16-84FE-381460A4C9E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2170" y="5661248"/>
              <a:ext cx="216101" cy="216000"/>
            </a:xfrm>
            <a:prstGeom prst="rect">
              <a:avLst/>
            </a:prstGeom>
          </p:spPr>
        </p:pic>
      </p:grpSp>
      <p:grpSp>
        <p:nvGrpSpPr>
          <p:cNvPr id="55" name="Gruppieren 54">
            <a:extLst>
              <a:ext uri="{FF2B5EF4-FFF2-40B4-BE49-F238E27FC236}">
                <a16:creationId xmlns:a16="http://schemas.microsoft.com/office/drawing/2014/main" id="{1EF24CD9-09A9-94D3-CDB3-25C08C59DD3E}"/>
              </a:ext>
            </a:extLst>
          </p:cNvPr>
          <p:cNvGrpSpPr/>
          <p:nvPr/>
        </p:nvGrpSpPr>
        <p:grpSpPr>
          <a:xfrm>
            <a:off x="5411924" y="3753036"/>
            <a:ext cx="217226" cy="216024"/>
            <a:chOff x="442170" y="5661248"/>
            <a:chExt cx="217226" cy="216024"/>
          </a:xfrm>
        </p:grpSpPr>
        <p:sp>
          <p:nvSpPr>
            <p:cNvPr id="56" name="Rechteck 55">
              <a:extLst>
                <a:ext uri="{FF2B5EF4-FFF2-40B4-BE49-F238E27FC236}">
                  <a16:creationId xmlns:a16="http://schemas.microsoft.com/office/drawing/2014/main" id="{DE522C3F-4B06-BAEA-2616-619C95F5F6BA}"/>
                </a:ext>
              </a:extLst>
            </p:cNvPr>
            <p:cNvSpPr/>
            <p:nvPr/>
          </p:nvSpPr>
          <p:spPr>
            <a:xfrm>
              <a:off x="443396" y="5661272"/>
              <a:ext cx="216000" cy="216000"/>
            </a:xfrm>
            <a:prstGeom prst="rect">
              <a:avLst/>
            </a:prstGeom>
            <a:solidFill>
              <a:schemeClr val="accent5">
                <a:lumMod val="20000"/>
                <a:lumOff val="80000"/>
              </a:schemeClr>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57" name="Gleichschenkliges Dreieck 56">
              <a:extLst>
                <a:ext uri="{FF2B5EF4-FFF2-40B4-BE49-F238E27FC236}">
                  <a16:creationId xmlns:a16="http://schemas.microsoft.com/office/drawing/2014/main" id="{6A141F9C-9716-1FB3-CF27-A9DCD15F2685}"/>
                </a:ext>
              </a:extLst>
            </p:cNvPr>
            <p:cNvSpPr>
              <a:spLocks noChangeAspect="1"/>
            </p:cNvSpPr>
            <p:nvPr/>
          </p:nvSpPr>
          <p:spPr>
            <a:xfrm>
              <a:off x="622190" y="5840083"/>
              <a:ext cx="37206" cy="37189"/>
            </a:xfrm>
            <a:prstGeom prst="triangle">
              <a:avLst>
                <a:gd name="adj" fmla="val 100000"/>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58" name="Grafik 57" descr="QR-Code mit einfarbiger Füllung">
              <a:extLst>
                <a:ext uri="{FF2B5EF4-FFF2-40B4-BE49-F238E27FC236}">
                  <a16:creationId xmlns:a16="http://schemas.microsoft.com/office/drawing/2014/main" id="{03693677-510A-6806-CCD5-D824BFEC3B5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2170" y="5661248"/>
              <a:ext cx="216101" cy="216000"/>
            </a:xfrm>
            <a:prstGeom prst="rect">
              <a:avLst/>
            </a:prstGeom>
          </p:spPr>
        </p:pic>
      </p:grpSp>
      <p:sp>
        <p:nvSpPr>
          <p:cNvPr id="60" name="Textfeld 59">
            <a:extLst>
              <a:ext uri="{FF2B5EF4-FFF2-40B4-BE49-F238E27FC236}">
                <a16:creationId xmlns:a16="http://schemas.microsoft.com/office/drawing/2014/main" id="{68DBDBDD-EE05-FF64-9B98-561B45F96CC6}"/>
              </a:ext>
            </a:extLst>
          </p:cNvPr>
          <p:cNvSpPr txBox="1"/>
          <p:nvPr/>
        </p:nvSpPr>
        <p:spPr>
          <a:xfrm>
            <a:off x="1235460" y="4041068"/>
            <a:ext cx="576000" cy="144000"/>
          </a:xfrm>
          <a:prstGeom prst="rect">
            <a:avLst/>
          </a:prstGeom>
          <a:noFill/>
        </p:spPr>
        <p:txBody>
          <a:bodyPr wrap="square" lIns="0" tIns="0" rIns="0" bIns="0" rtlCol="0" anchor="ctr" anchorCtr="0">
            <a:noAutofit/>
          </a:bodyPr>
          <a:lstStyle/>
          <a:p>
            <a:pPr algn="r"/>
            <a:r>
              <a:rPr lang="en-US" sz="800">
                <a:solidFill>
                  <a:srgbClr val="005F87"/>
                </a:solidFill>
              </a:rPr>
              <a:t>managed by</a:t>
            </a:r>
          </a:p>
        </p:txBody>
      </p:sp>
      <p:sp>
        <p:nvSpPr>
          <p:cNvPr id="105" name="Textfeld 104">
            <a:extLst>
              <a:ext uri="{FF2B5EF4-FFF2-40B4-BE49-F238E27FC236}">
                <a16:creationId xmlns:a16="http://schemas.microsoft.com/office/drawing/2014/main" id="{CA949B8C-025B-2411-539D-8920828AB2CD}"/>
              </a:ext>
            </a:extLst>
          </p:cNvPr>
          <p:cNvSpPr txBox="1"/>
          <p:nvPr/>
        </p:nvSpPr>
        <p:spPr>
          <a:xfrm>
            <a:off x="6600056" y="3033036"/>
            <a:ext cx="2158704" cy="720000"/>
          </a:xfrm>
          <a:prstGeom prst="rect">
            <a:avLst/>
          </a:prstGeom>
          <a:noFill/>
        </p:spPr>
        <p:txBody>
          <a:bodyPr wrap="square" lIns="108000" tIns="0" rIns="36000" bIns="0" rtlCol="0" anchor="ctr" anchorCtr="0">
            <a:noAutofit/>
          </a:bodyPr>
          <a:lstStyle>
            <a:defPPr>
              <a:defRPr lang="en-US"/>
            </a:defPPr>
            <a:lvl1pPr defTabSz="913486" fontAlgn="base">
              <a:spcAft>
                <a:spcPct val="0"/>
              </a:spcAft>
              <a:defRPr sz="1200">
                <a:solidFill>
                  <a:srgbClr val="000000"/>
                </a:solidFill>
                <a:ea typeface="ＭＳ Ｐゴシック" charset="-128"/>
              </a:defRPr>
            </a:lvl1pPr>
          </a:lstStyle>
          <a:p>
            <a:r>
              <a:rPr lang="en-US"/>
              <a:t>supplies labeled machine</a:t>
            </a:r>
          </a:p>
          <a:p>
            <a:pPr marL="92075" indent="-92075">
              <a:buClr>
                <a:schemeClr val="accent1"/>
              </a:buClr>
              <a:buFont typeface="Wingdings" panose="05000000000000000000" pitchFamily="2" charset="2"/>
              <a:buChar char="§"/>
            </a:pPr>
            <a:r>
              <a:rPr lang="en-US"/>
              <a:t>machine label does not change upon transfer of ownership of the machine</a:t>
            </a:r>
          </a:p>
        </p:txBody>
      </p:sp>
      <p:grpSp>
        <p:nvGrpSpPr>
          <p:cNvPr id="120" name="Gruppieren 119">
            <a:extLst>
              <a:ext uri="{FF2B5EF4-FFF2-40B4-BE49-F238E27FC236}">
                <a16:creationId xmlns:a16="http://schemas.microsoft.com/office/drawing/2014/main" id="{36A02273-7113-6523-D73F-5AEA3927FE43}"/>
              </a:ext>
            </a:extLst>
          </p:cNvPr>
          <p:cNvGrpSpPr/>
          <p:nvPr/>
        </p:nvGrpSpPr>
        <p:grpSpPr>
          <a:xfrm>
            <a:off x="8831102" y="2888940"/>
            <a:ext cx="217226" cy="216024"/>
            <a:chOff x="442170" y="5661248"/>
            <a:chExt cx="217226" cy="216024"/>
          </a:xfrm>
        </p:grpSpPr>
        <p:sp>
          <p:nvSpPr>
            <p:cNvPr id="123" name="Rechteck 122">
              <a:extLst>
                <a:ext uri="{FF2B5EF4-FFF2-40B4-BE49-F238E27FC236}">
                  <a16:creationId xmlns:a16="http://schemas.microsoft.com/office/drawing/2014/main" id="{00306D7D-3E49-923B-E0F7-DD173368A50C}"/>
                </a:ext>
              </a:extLst>
            </p:cNvPr>
            <p:cNvSpPr/>
            <p:nvPr/>
          </p:nvSpPr>
          <p:spPr>
            <a:xfrm>
              <a:off x="443396" y="5661272"/>
              <a:ext cx="216000" cy="216000"/>
            </a:xfrm>
            <a:prstGeom prst="rect">
              <a:avLst/>
            </a:prstGeom>
            <a:solidFill>
              <a:srgbClr val="647D2D"/>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24" name="Gleichschenkliges Dreieck 123">
              <a:extLst>
                <a:ext uri="{FF2B5EF4-FFF2-40B4-BE49-F238E27FC236}">
                  <a16:creationId xmlns:a16="http://schemas.microsoft.com/office/drawing/2014/main" id="{5C0A64EA-FAFF-936B-B804-556D7EB39A22}"/>
                </a:ext>
              </a:extLst>
            </p:cNvPr>
            <p:cNvSpPr>
              <a:spLocks noChangeAspect="1"/>
            </p:cNvSpPr>
            <p:nvPr/>
          </p:nvSpPr>
          <p:spPr>
            <a:xfrm>
              <a:off x="622190" y="5840083"/>
              <a:ext cx="37206" cy="37189"/>
            </a:xfrm>
            <a:prstGeom prst="triangle">
              <a:avLst>
                <a:gd name="adj" fmla="val 100000"/>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134" name="Grafik 133" descr="QR-Code mit einfarbiger Füllung">
              <a:extLst>
                <a:ext uri="{FF2B5EF4-FFF2-40B4-BE49-F238E27FC236}">
                  <a16:creationId xmlns:a16="http://schemas.microsoft.com/office/drawing/2014/main" id="{D19C4223-3AFC-C69C-3728-325B35096BA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2170" y="5661248"/>
              <a:ext cx="216101" cy="216000"/>
            </a:xfrm>
            <a:prstGeom prst="rect">
              <a:avLst/>
            </a:prstGeom>
          </p:spPr>
        </p:pic>
      </p:grpSp>
      <p:grpSp>
        <p:nvGrpSpPr>
          <p:cNvPr id="137" name="Gruppieren 136">
            <a:extLst>
              <a:ext uri="{FF2B5EF4-FFF2-40B4-BE49-F238E27FC236}">
                <a16:creationId xmlns:a16="http://schemas.microsoft.com/office/drawing/2014/main" id="{18861FD0-3F5D-D1B1-4698-172B8716DF61}"/>
              </a:ext>
            </a:extLst>
          </p:cNvPr>
          <p:cNvGrpSpPr/>
          <p:nvPr/>
        </p:nvGrpSpPr>
        <p:grpSpPr>
          <a:xfrm>
            <a:off x="8831102" y="4473116"/>
            <a:ext cx="217226" cy="216024"/>
            <a:chOff x="442170" y="5661248"/>
            <a:chExt cx="217226" cy="216024"/>
          </a:xfrm>
        </p:grpSpPr>
        <p:sp>
          <p:nvSpPr>
            <p:cNvPr id="138" name="Rechteck 137">
              <a:extLst>
                <a:ext uri="{FF2B5EF4-FFF2-40B4-BE49-F238E27FC236}">
                  <a16:creationId xmlns:a16="http://schemas.microsoft.com/office/drawing/2014/main" id="{BBBBCB16-63C4-3A39-0C4C-EAE45FD996E7}"/>
                </a:ext>
              </a:extLst>
            </p:cNvPr>
            <p:cNvSpPr/>
            <p:nvPr/>
          </p:nvSpPr>
          <p:spPr>
            <a:xfrm>
              <a:off x="443396" y="5661272"/>
              <a:ext cx="216000" cy="216000"/>
            </a:xfrm>
            <a:prstGeom prst="rect">
              <a:avLst/>
            </a:prstGeom>
            <a:solidFill>
              <a:srgbClr val="C1D100"/>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39" name="Gleichschenkliges Dreieck 138">
              <a:extLst>
                <a:ext uri="{FF2B5EF4-FFF2-40B4-BE49-F238E27FC236}">
                  <a16:creationId xmlns:a16="http://schemas.microsoft.com/office/drawing/2014/main" id="{49A9C072-6240-A024-9C71-D5C6CB6AC55A}"/>
                </a:ext>
              </a:extLst>
            </p:cNvPr>
            <p:cNvSpPr>
              <a:spLocks noChangeAspect="1"/>
            </p:cNvSpPr>
            <p:nvPr/>
          </p:nvSpPr>
          <p:spPr>
            <a:xfrm>
              <a:off x="622190" y="5840083"/>
              <a:ext cx="37206" cy="37189"/>
            </a:xfrm>
            <a:prstGeom prst="triangle">
              <a:avLst>
                <a:gd name="adj" fmla="val 100000"/>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140" name="Grafik 139" descr="QR-Code mit einfarbiger Füllung">
              <a:extLst>
                <a:ext uri="{FF2B5EF4-FFF2-40B4-BE49-F238E27FC236}">
                  <a16:creationId xmlns:a16="http://schemas.microsoft.com/office/drawing/2014/main" id="{68991768-1480-5062-F517-161E27C0E14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2170" y="5661248"/>
              <a:ext cx="216101" cy="216000"/>
            </a:xfrm>
            <a:prstGeom prst="rect">
              <a:avLst/>
            </a:prstGeom>
          </p:spPr>
        </p:pic>
      </p:grpSp>
      <p:grpSp>
        <p:nvGrpSpPr>
          <p:cNvPr id="141" name="Gruppieren 140">
            <a:extLst>
              <a:ext uri="{FF2B5EF4-FFF2-40B4-BE49-F238E27FC236}">
                <a16:creationId xmlns:a16="http://schemas.microsoft.com/office/drawing/2014/main" id="{46854466-17AD-F657-BDEF-96652988D84E}"/>
              </a:ext>
            </a:extLst>
          </p:cNvPr>
          <p:cNvGrpSpPr/>
          <p:nvPr/>
        </p:nvGrpSpPr>
        <p:grpSpPr>
          <a:xfrm>
            <a:off x="9876420" y="3753036"/>
            <a:ext cx="217226" cy="216024"/>
            <a:chOff x="442170" y="5661248"/>
            <a:chExt cx="217226" cy="216024"/>
          </a:xfrm>
        </p:grpSpPr>
        <p:sp>
          <p:nvSpPr>
            <p:cNvPr id="153" name="Rechteck 152">
              <a:extLst>
                <a:ext uri="{FF2B5EF4-FFF2-40B4-BE49-F238E27FC236}">
                  <a16:creationId xmlns:a16="http://schemas.microsoft.com/office/drawing/2014/main" id="{8FC25BD3-1C7A-14C6-DC8A-E2EFDD7584F6}"/>
                </a:ext>
              </a:extLst>
            </p:cNvPr>
            <p:cNvSpPr/>
            <p:nvPr/>
          </p:nvSpPr>
          <p:spPr>
            <a:xfrm>
              <a:off x="443396" y="5661272"/>
              <a:ext cx="216000" cy="216000"/>
            </a:xfrm>
            <a:prstGeom prst="rect">
              <a:avLst/>
            </a:prstGeom>
            <a:solidFill>
              <a:schemeClr val="accent5">
                <a:lumMod val="20000"/>
                <a:lumOff val="80000"/>
              </a:schemeClr>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55" name="Gleichschenkliges Dreieck 154">
              <a:extLst>
                <a:ext uri="{FF2B5EF4-FFF2-40B4-BE49-F238E27FC236}">
                  <a16:creationId xmlns:a16="http://schemas.microsoft.com/office/drawing/2014/main" id="{4457E77C-D17A-D4E4-7734-0832FE3B50F2}"/>
                </a:ext>
              </a:extLst>
            </p:cNvPr>
            <p:cNvSpPr>
              <a:spLocks noChangeAspect="1"/>
            </p:cNvSpPr>
            <p:nvPr/>
          </p:nvSpPr>
          <p:spPr>
            <a:xfrm>
              <a:off x="622190" y="5840083"/>
              <a:ext cx="37206" cy="37189"/>
            </a:xfrm>
            <a:prstGeom prst="triangle">
              <a:avLst>
                <a:gd name="adj" fmla="val 100000"/>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156" name="Grafik 155" descr="QR-Code mit einfarbiger Füllung">
              <a:extLst>
                <a:ext uri="{FF2B5EF4-FFF2-40B4-BE49-F238E27FC236}">
                  <a16:creationId xmlns:a16="http://schemas.microsoft.com/office/drawing/2014/main" id="{45C0FF8D-68E2-E9E2-1C35-9E74A5594E8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2170" y="5661248"/>
              <a:ext cx="216101" cy="216000"/>
            </a:xfrm>
            <a:prstGeom prst="rect">
              <a:avLst/>
            </a:prstGeom>
          </p:spPr>
        </p:pic>
      </p:grpSp>
      <p:sp>
        <p:nvSpPr>
          <p:cNvPr id="12" name="Textfeld 11">
            <a:extLst>
              <a:ext uri="{FF2B5EF4-FFF2-40B4-BE49-F238E27FC236}">
                <a16:creationId xmlns:a16="http://schemas.microsoft.com/office/drawing/2014/main" id="{290D724F-96A9-924A-7B78-D39DA7B71159}"/>
              </a:ext>
            </a:extLst>
          </p:cNvPr>
          <p:cNvSpPr txBox="1"/>
          <p:nvPr/>
        </p:nvSpPr>
        <p:spPr>
          <a:xfrm>
            <a:off x="6600056" y="1448948"/>
            <a:ext cx="2160000" cy="1512000"/>
          </a:xfrm>
          <a:prstGeom prst="rect">
            <a:avLst/>
          </a:prstGeom>
          <a:noFill/>
        </p:spPr>
        <p:txBody>
          <a:bodyPr wrap="square" lIns="108000" tIns="0" rIns="36000" bIns="0" rtlCol="0" anchor="ctr" anchorCtr="0">
            <a:noAutofit/>
          </a:bodyPr>
          <a:lstStyle>
            <a:defPPr>
              <a:defRPr lang="en-US"/>
            </a:defPPr>
            <a:lvl1pPr defTabSz="913486" fontAlgn="base">
              <a:spcAft>
                <a:spcPct val="0"/>
              </a:spcAft>
              <a:defRPr sz="1000">
                <a:solidFill>
                  <a:srgbClr val="000000"/>
                </a:solidFill>
                <a:ea typeface="ＭＳ Ｐゴシック" charset="-128"/>
              </a:defRPr>
            </a:lvl1pPr>
          </a:lstStyle>
          <a:p>
            <a:r>
              <a:rPr lang="en-US" sz="1200"/>
              <a:t>provides selected information of instance AAS</a:t>
            </a:r>
          </a:p>
          <a:p>
            <a:pPr marL="88900" indent="-88900">
              <a:buClr>
                <a:schemeClr val="accent1"/>
              </a:buClr>
              <a:buFont typeface="Wingdings" panose="05000000000000000000" pitchFamily="2" charset="2"/>
              <a:buChar char="§"/>
            </a:pPr>
            <a:r>
              <a:rPr lang="en-US" sz="1200"/>
              <a:t>provided once, no synchronization</a:t>
            </a:r>
          </a:p>
          <a:p>
            <a:pPr marL="88900" indent="-88900">
              <a:buClr>
                <a:schemeClr val="accent1"/>
              </a:buClr>
              <a:buFont typeface="Wingdings" panose="05000000000000000000" pitchFamily="2" charset="2"/>
              <a:buChar char="§"/>
            </a:pPr>
            <a:r>
              <a:rPr lang="en-US" sz="1200"/>
              <a:t>two separate AASs with different AAS IDs</a:t>
            </a:r>
          </a:p>
          <a:p>
            <a:pPr marL="88900" indent="-88900">
              <a:buClr>
                <a:schemeClr val="accent1"/>
              </a:buClr>
              <a:buFont typeface="Wingdings" panose="05000000000000000000" pitchFamily="2" charset="2"/>
              <a:buChar char="§"/>
            </a:pPr>
            <a:r>
              <a:rPr lang="en-US" sz="1200"/>
              <a:t>Note: other modeling possible</a:t>
            </a:r>
          </a:p>
        </p:txBody>
      </p:sp>
    </p:spTree>
    <p:extLst>
      <p:ext uri="{BB962C8B-B14F-4D97-AF65-F5344CB8AC3E}">
        <p14:creationId xmlns:p14="http://schemas.microsoft.com/office/powerpoint/2010/main" val="1656226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E6883-11FC-D289-AB79-2B3F34E958EB}"/>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959541A-CED3-110B-61D0-78E4CD3431FC}"/>
              </a:ext>
            </a:extLst>
          </p:cNvPr>
          <p:cNvGraphicFramePr>
            <a:graphicFrameLocks noChangeAspect="1"/>
          </p:cNvGraphicFramePr>
          <p:nvPr>
            <p:custDataLst>
              <p:tags r:id="rId1"/>
            </p:custDataLst>
            <p:extLst>
              <p:ext uri="{D42A27DB-BD31-4B8C-83A1-F6EECF244321}">
                <p14:modId xmlns:p14="http://schemas.microsoft.com/office/powerpoint/2010/main" val="2286316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B959541A-CED3-110B-61D0-78E4CD3431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8448337A-9BA9-77A7-501C-0B1A82F001EC}"/>
              </a:ext>
            </a:extLst>
          </p:cNvPr>
          <p:cNvSpPr>
            <a:spLocks noGrp="1"/>
          </p:cNvSpPr>
          <p:nvPr>
            <p:ph type="ctrTitle"/>
          </p:nvPr>
        </p:nvSpPr>
        <p:spPr/>
        <p:txBody>
          <a:bodyPr vert="horz"/>
          <a:lstStyle/>
          <a:p>
            <a:r>
              <a:rPr lang="en-US"/>
              <a:t>Requirement #6</a:t>
            </a:r>
            <a:br>
              <a:rPr lang="en-US"/>
            </a:br>
            <a:br>
              <a:rPr lang="en-US"/>
            </a:br>
            <a:r>
              <a:rPr lang="en-US" sz="2800"/>
              <a:t>Identity Issuing – How to manage MX-Port Identity</a:t>
            </a:r>
          </a:p>
        </p:txBody>
      </p:sp>
      <p:sp>
        <p:nvSpPr>
          <p:cNvPr id="3" name="Rechteck 2">
            <a:extLst>
              <a:ext uri="{FF2B5EF4-FFF2-40B4-BE49-F238E27FC236}">
                <a16:creationId xmlns:a16="http://schemas.microsoft.com/office/drawing/2014/main" id="{A19B5DE6-807A-3728-D5BF-DFF617CC4C18}"/>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a:solidFill>
                  <a:schemeClr val="tx1"/>
                </a:solidFill>
              </a:rPr>
              <a:t>MX Access &amp; Usage Control</a:t>
            </a:r>
          </a:p>
        </p:txBody>
      </p:sp>
    </p:spTree>
    <p:extLst>
      <p:ext uri="{BB962C8B-B14F-4D97-AF65-F5344CB8AC3E}">
        <p14:creationId xmlns:p14="http://schemas.microsoft.com/office/powerpoint/2010/main" val="623088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E714F83-CB81-2D61-AA68-0D5DB4D040F4}"/>
              </a:ext>
            </a:extLst>
          </p:cNvPr>
          <p:cNvGraphicFramePr>
            <a:graphicFrameLocks noChangeAspect="1"/>
          </p:cNvGraphicFramePr>
          <p:nvPr>
            <p:custDataLst>
              <p:tags r:id="rId1"/>
            </p:custDataLst>
            <p:extLst>
              <p:ext uri="{D42A27DB-BD31-4B8C-83A1-F6EECF244321}">
                <p14:modId xmlns:p14="http://schemas.microsoft.com/office/powerpoint/2010/main" val="1300531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3" name="think-cell data - do not delete" hidden="1">
                        <a:extLst>
                          <a:ext uri="{FF2B5EF4-FFF2-40B4-BE49-F238E27FC236}">
                            <a16:creationId xmlns:a16="http://schemas.microsoft.com/office/drawing/2014/main" id="{DE714F83-CB81-2D61-AA68-0D5DB4D040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Inhaltsplatzhalter 8">
            <a:extLst>
              <a:ext uri="{FF2B5EF4-FFF2-40B4-BE49-F238E27FC236}">
                <a16:creationId xmlns:a16="http://schemas.microsoft.com/office/drawing/2014/main" id="{B01ABE55-709A-CCBE-F4AB-B822E8369053}"/>
              </a:ext>
            </a:extLst>
          </p:cNvPr>
          <p:cNvSpPr>
            <a:spLocks noGrp="1"/>
          </p:cNvSpPr>
          <p:nvPr>
            <p:ph idx="1"/>
          </p:nvPr>
        </p:nvSpPr>
        <p:spPr/>
        <p:txBody>
          <a:bodyPr>
            <a:normAutofit lnSpcReduction="10000"/>
          </a:bodyPr>
          <a:lstStyle/>
          <a:p>
            <a:r>
              <a:rPr lang="en-US" dirty="0"/>
              <a:t>Initial situation</a:t>
            </a:r>
          </a:p>
          <a:p>
            <a:pPr lvl="1"/>
            <a:r>
              <a:rPr lang="en-US" dirty="0"/>
              <a:t>There are companies that want to collaborate with each other and exchange digital data automatically</a:t>
            </a:r>
          </a:p>
          <a:p>
            <a:pPr lvl="1"/>
            <a:r>
              <a:rPr lang="en-US" dirty="0"/>
              <a:t>For these purposes, the companies request for globally unique machine-readable identities</a:t>
            </a:r>
          </a:p>
          <a:p>
            <a:r>
              <a:rPr lang="en-US" dirty="0"/>
              <a:t>Problem statement</a:t>
            </a:r>
          </a:p>
          <a:p>
            <a:pPr lvl="1"/>
            <a:r>
              <a:rPr lang="en-US" dirty="0"/>
              <a:t>Legal entities shall be enabled to obtain globally unique machine-readable identities from an </a:t>
            </a:r>
            <a:r>
              <a:rPr lang="en-US" b="1" dirty="0"/>
              <a:t>identity issuer</a:t>
            </a:r>
          </a:p>
          <a:p>
            <a:pPr lvl="1"/>
            <a:r>
              <a:rPr lang="en-US" dirty="0"/>
              <a:t>For possible solutions, it shall be elaborated what a legal entity shall do once to be able to use this solution and what shall be ensured during operation that the solution can be operated</a:t>
            </a:r>
          </a:p>
          <a:p>
            <a:pPr lvl="1"/>
            <a:r>
              <a:rPr lang="en-US" dirty="0"/>
              <a:t>For possible solutions, technical, regulatory and economic aspects shall be considered</a:t>
            </a:r>
          </a:p>
          <a:p>
            <a:r>
              <a:rPr lang="en-US" dirty="0"/>
              <a:t>Boundary conditions</a:t>
            </a:r>
          </a:p>
          <a:p>
            <a:pPr lvl="1"/>
            <a:r>
              <a:rPr lang="en-US" dirty="0"/>
              <a:t>The machine-readable identities should follow a standard established in the market</a:t>
            </a:r>
          </a:p>
          <a:p>
            <a:pPr lvl="1"/>
            <a:r>
              <a:rPr lang="en-US" dirty="0"/>
              <a:t>The access to a solution should be as open as possible, a lock-in by a commercial 3</a:t>
            </a:r>
            <a:r>
              <a:rPr lang="en-US" baseline="30000" dirty="0"/>
              <a:t>rd</a:t>
            </a:r>
            <a:r>
              <a:rPr lang="en-US" dirty="0"/>
              <a:t> party legal entity should be avoided</a:t>
            </a:r>
          </a:p>
          <a:p>
            <a:pPr lvl="1"/>
            <a:r>
              <a:rPr lang="en-US" dirty="0"/>
              <a:t>In specific use cases, there will be requested additional services regarding machine-readable identities, e.g., the authentication of identities, but the solution should be designed in such a way that additional services can be retrofitted and can be optionally booked</a:t>
            </a:r>
          </a:p>
          <a:p>
            <a:r>
              <a:rPr lang="en-US" dirty="0"/>
              <a:t>Notes</a:t>
            </a:r>
          </a:p>
          <a:p>
            <a:pPr lvl="1"/>
            <a:r>
              <a:rPr lang="en-US" dirty="0"/>
              <a:t>A solution is favored in which the one-off costs and the costs during operation are as low as possible</a:t>
            </a:r>
          </a:p>
        </p:txBody>
      </p:sp>
      <p:sp>
        <p:nvSpPr>
          <p:cNvPr id="8" name="Titel 7">
            <a:extLst>
              <a:ext uri="{FF2B5EF4-FFF2-40B4-BE49-F238E27FC236}">
                <a16:creationId xmlns:a16="http://schemas.microsoft.com/office/drawing/2014/main" id="{E9E1C2C7-BE10-C7F9-0285-8CC9267EDD24}"/>
              </a:ext>
            </a:extLst>
          </p:cNvPr>
          <p:cNvSpPr>
            <a:spLocks noGrp="1"/>
          </p:cNvSpPr>
          <p:nvPr>
            <p:ph type="title"/>
          </p:nvPr>
        </p:nvSpPr>
        <p:spPr/>
        <p:txBody>
          <a:bodyPr vert="horz">
            <a:normAutofit/>
          </a:bodyPr>
          <a:lstStyle/>
          <a:p>
            <a:r>
              <a:rPr lang="en-US"/>
              <a:t>Requirement #6: Identity Issuing</a:t>
            </a:r>
            <a:br>
              <a:rPr lang="en-US"/>
            </a:br>
            <a:r>
              <a:rPr lang="en-US" b="0" noProof="0">
                <a:solidFill>
                  <a:schemeClr val="accent2"/>
                </a:solidFill>
              </a:rPr>
              <a:t>How to manage MX-Port Identity</a:t>
            </a:r>
            <a:endParaRPr lang="de-DE" b="0">
              <a:solidFill>
                <a:schemeClr val="accent2"/>
              </a:solidFill>
            </a:endParaRPr>
          </a:p>
        </p:txBody>
      </p:sp>
      <p:sp>
        <p:nvSpPr>
          <p:cNvPr id="5" name="Datumsplatzhalter 4">
            <a:extLst>
              <a:ext uri="{FF2B5EF4-FFF2-40B4-BE49-F238E27FC236}">
                <a16:creationId xmlns:a16="http://schemas.microsoft.com/office/drawing/2014/main" id="{64137BEC-3612-82A6-9EEF-8EB3D4EAADC2}"/>
              </a:ext>
            </a:extLst>
          </p:cNvPr>
          <p:cNvSpPr>
            <a:spLocks noGrp="1"/>
          </p:cNvSpPr>
          <p:nvPr>
            <p:ph type="dt" sz="half" idx="10"/>
          </p:nvPr>
        </p:nvSpPr>
        <p:spPr/>
        <p:txBody>
          <a:bodyPr/>
          <a:lstStyle/>
          <a:p>
            <a:pPr>
              <a:defRPr/>
            </a:pPr>
            <a:fld id="{C913B0A4-A4D7-450E-A065-EE580ED7B632}" type="datetime3">
              <a:rPr lang="en-US" smtClean="0"/>
              <a:t>24 March 2026</a:t>
            </a:fld>
            <a:endParaRPr lang="en-US"/>
          </a:p>
        </p:txBody>
      </p:sp>
      <p:sp>
        <p:nvSpPr>
          <p:cNvPr id="6" name="Foliennummernplatzhalter 5">
            <a:extLst>
              <a:ext uri="{FF2B5EF4-FFF2-40B4-BE49-F238E27FC236}">
                <a16:creationId xmlns:a16="http://schemas.microsoft.com/office/drawing/2014/main" id="{3DBB02A7-08F1-59B7-70CF-93A1411747B4}"/>
              </a:ext>
            </a:extLst>
          </p:cNvPr>
          <p:cNvSpPr>
            <a:spLocks noGrp="1"/>
          </p:cNvSpPr>
          <p:nvPr>
            <p:ph type="sldNum" sz="quarter" idx="12"/>
          </p:nvPr>
        </p:nvSpPr>
        <p:spPr/>
        <p:txBody>
          <a:bodyPr/>
          <a:lstStyle/>
          <a:p>
            <a:pPr>
              <a:defRPr/>
            </a:pPr>
            <a:fld id="{39D3A024-67FB-42E9-9126-3B9701C7D52D}" type="slidenum">
              <a:rPr lang="en-US" smtClean="0"/>
              <a:pPr>
                <a:defRPr/>
              </a:pPr>
              <a:t>22</a:t>
            </a:fld>
            <a:endParaRPr lang="en-US"/>
          </a:p>
        </p:txBody>
      </p:sp>
    </p:spTree>
    <p:extLst>
      <p:ext uri="{BB962C8B-B14F-4D97-AF65-F5344CB8AC3E}">
        <p14:creationId xmlns:p14="http://schemas.microsoft.com/office/powerpoint/2010/main" val="669535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3C456C2-F1DD-42BA-2D2B-1B5E44AF5698}"/>
              </a:ext>
            </a:extLst>
          </p:cNvPr>
          <p:cNvGraphicFramePr>
            <a:graphicFrameLocks noChangeAspect="1"/>
          </p:cNvGraphicFramePr>
          <p:nvPr>
            <p:custDataLst>
              <p:tags r:id="rId1"/>
            </p:custDataLst>
            <p:extLst>
              <p:ext uri="{D42A27DB-BD31-4B8C-83A1-F6EECF244321}">
                <p14:modId xmlns:p14="http://schemas.microsoft.com/office/powerpoint/2010/main" val="1192214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8" name="think-cell data - do not delete" hidden="1">
                        <a:extLst>
                          <a:ext uri="{FF2B5EF4-FFF2-40B4-BE49-F238E27FC236}">
                            <a16:creationId xmlns:a16="http://schemas.microsoft.com/office/drawing/2014/main" id="{73C456C2-F1DD-42BA-2D2B-1B5E44AF56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el 2">
            <a:extLst>
              <a:ext uri="{FF2B5EF4-FFF2-40B4-BE49-F238E27FC236}">
                <a16:creationId xmlns:a16="http://schemas.microsoft.com/office/drawing/2014/main" id="{04B6836F-876F-2988-DBE9-57050027314D}"/>
              </a:ext>
            </a:extLst>
          </p:cNvPr>
          <p:cNvSpPr>
            <a:spLocks noGrp="1"/>
          </p:cNvSpPr>
          <p:nvPr>
            <p:ph type="title"/>
          </p:nvPr>
        </p:nvSpPr>
        <p:spPr/>
        <p:txBody>
          <a:bodyPr vert="horz">
            <a:normAutofit/>
          </a:bodyPr>
          <a:lstStyle/>
          <a:p>
            <a:r>
              <a:rPr lang="en-US"/>
              <a:t>Backup Requirement #6: Identity Issuing</a:t>
            </a:r>
            <a:br>
              <a:rPr lang="en-US"/>
            </a:br>
            <a:r>
              <a:rPr lang="en-US"/>
              <a:t>Examples of possible solutions</a:t>
            </a:r>
            <a:endParaRPr lang="de-DE">
              <a:solidFill>
                <a:srgbClr val="FF0000"/>
              </a:solidFill>
            </a:endParaRPr>
          </a:p>
        </p:txBody>
      </p:sp>
      <p:sp>
        <p:nvSpPr>
          <p:cNvPr id="2" name="Inhaltsplatzhalter 1">
            <a:extLst>
              <a:ext uri="{FF2B5EF4-FFF2-40B4-BE49-F238E27FC236}">
                <a16:creationId xmlns:a16="http://schemas.microsoft.com/office/drawing/2014/main" id="{CF36399C-D69B-92A0-D95C-3222E54904B4}"/>
              </a:ext>
            </a:extLst>
          </p:cNvPr>
          <p:cNvSpPr>
            <a:spLocks noGrp="1"/>
          </p:cNvSpPr>
          <p:nvPr>
            <p:ph sz="quarter" idx="37"/>
          </p:nvPr>
        </p:nvSpPr>
        <p:spPr>
          <a:ln>
            <a:noFill/>
          </a:ln>
        </p:spPr>
        <p:txBody>
          <a:bodyPr/>
          <a:lstStyle/>
          <a:p>
            <a:r>
              <a:rPr lang="en-US"/>
              <a:t>Federated solution</a:t>
            </a:r>
          </a:p>
          <a:p>
            <a:pPr lvl="1"/>
            <a:r>
              <a:rPr lang="en-US"/>
              <a:t>As part of the contract conclusion, the companies involved publish to each other their own identities, for example based on a globally unique company identity</a:t>
            </a:r>
          </a:p>
          <a:p>
            <a:pPr lvl="1"/>
            <a:r>
              <a:rPr lang="en-US"/>
              <a:t>Standardized format of identities of legal entities</a:t>
            </a:r>
          </a:p>
          <a:p>
            <a:r>
              <a:rPr lang="en-US"/>
              <a:t>Evaluation [according requirements]</a:t>
            </a:r>
          </a:p>
          <a:p>
            <a:pPr lvl="1"/>
            <a:r>
              <a:rPr lang="en-US"/>
              <a:t>No central 3</a:t>
            </a:r>
            <a:r>
              <a:rPr lang="en-US" baseline="30000"/>
              <a:t>rd</a:t>
            </a:r>
            <a:r>
              <a:rPr lang="en-US"/>
              <a:t> party required (unless implied by the standard)</a:t>
            </a:r>
          </a:p>
          <a:p>
            <a:pPr lvl="1"/>
            <a:r>
              <a:rPr lang="en-US"/>
              <a:t>No additional costs during operation (unless implied by the standard)</a:t>
            </a:r>
          </a:p>
          <a:p>
            <a:pPr lvl="1"/>
            <a:r>
              <a:rPr lang="en-US"/>
              <a:t>Agreement on a standardized format of identities of legal entities</a:t>
            </a:r>
          </a:p>
          <a:p>
            <a:pPr lvl="1"/>
            <a:r>
              <a:rPr lang="en-US"/>
              <a:t>Not prepared regarding offering additional services regarding identities</a:t>
            </a:r>
          </a:p>
        </p:txBody>
      </p:sp>
      <p:sp>
        <p:nvSpPr>
          <p:cNvPr id="6" name="Inhaltsplatzhalter 5">
            <a:extLst>
              <a:ext uri="{FF2B5EF4-FFF2-40B4-BE49-F238E27FC236}">
                <a16:creationId xmlns:a16="http://schemas.microsoft.com/office/drawing/2014/main" id="{BC409039-3124-2B9B-D05C-8069445D41B5}"/>
              </a:ext>
            </a:extLst>
          </p:cNvPr>
          <p:cNvSpPr>
            <a:spLocks noGrp="1"/>
          </p:cNvSpPr>
          <p:nvPr>
            <p:ph sz="quarter" idx="38"/>
          </p:nvPr>
        </p:nvSpPr>
        <p:spPr>
          <a:ln>
            <a:noFill/>
          </a:ln>
        </p:spPr>
        <p:txBody>
          <a:bodyPr/>
          <a:lstStyle/>
          <a:p>
            <a:r>
              <a:rPr lang="en-US"/>
              <a:t>Neutral identity issuer</a:t>
            </a:r>
          </a:p>
          <a:p>
            <a:pPr lvl="1"/>
            <a:r>
              <a:rPr lang="en-US"/>
              <a:t>Determination of a (new or established) identity issuer, where each company obtains its own identity</a:t>
            </a:r>
          </a:p>
          <a:p>
            <a:r>
              <a:rPr lang="en-US"/>
              <a:t>Evaluation [according requirements]</a:t>
            </a:r>
          </a:p>
          <a:p>
            <a:pPr lvl="1"/>
            <a:r>
              <a:rPr lang="en-US"/>
              <a:t>Central 3</a:t>
            </a:r>
            <a:r>
              <a:rPr lang="en-US" baseline="30000"/>
              <a:t>rd</a:t>
            </a:r>
            <a:r>
              <a:rPr lang="en-US"/>
              <a:t> party necessary (lock-in to be discussed)</a:t>
            </a:r>
          </a:p>
          <a:p>
            <a:pPr lvl="1"/>
            <a:r>
              <a:rPr lang="en-US"/>
              <a:t>To be clarified: who operates the identity issuer and at what cost to the user</a:t>
            </a:r>
          </a:p>
          <a:p>
            <a:pPr lvl="1"/>
            <a:r>
              <a:rPr lang="en-US"/>
              <a:t>Agreement on a standardized format of identity</a:t>
            </a:r>
          </a:p>
          <a:p>
            <a:pPr lvl="1"/>
            <a:r>
              <a:rPr lang="en-US"/>
              <a:t>Identity issuer can offer additional services regarding identities</a:t>
            </a:r>
          </a:p>
        </p:txBody>
      </p:sp>
      <p:sp>
        <p:nvSpPr>
          <p:cNvPr id="4" name="Datumsplatzhalter 3">
            <a:extLst>
              <a:ext uri="{FF2B5EF4-FFF2-40B4-BE49-F238E27FC236}">
                <a16:creationId xmlns:a16="http://schemas.microsoft.com/office/drawing/2014/main" id="{68B22198-C885-9CEB-A5A3-8C4F1C75CDBE}"/>
              </a:ext>
            </a:extLst>
          </p:cNvPr>
          <p:cNvSpPr>
            <a:spLocks noGrp="1"/>
          </p:cNvSpPr>
          <p:nvPr>
            <p:ph type="dt" sz="half" idx="39"/>
          </p:nvPr>
        </p:nvSpPr>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C687C82F-5D65-F7CE-9465-C06AC87896CF}"/>
              </a:ext>
            </a:extLst>
          </p:cNvPr>
          <p:cNvSpPr>
            <a:spLocks noGrp="1"/>
          </p:cNvSpPr>
          <p:nvPr>
            <p:ph type="sldNum" sz="quarter" idx="41"/>
          </p:nvPr>
        </p:nvSpPr>
        <p:spPr/>
        <p:txBody>
          <a:bodyPr/>
          <a:lstStyle/>
          <a:p>
            <a:fld id="{39D3A024-67FB-42E9-9126-3B9701C7D52D}" type="slidenum">
              <a:rPr lang="en-US" smtClean="0"/>
              <a:pPr/>
              <a:t>23</a:t>
            </a:fld>
            <a:endParaRPr lang="en-US"/>
          </a:p>
        </p:txBody>
      </p:sp>
    </p:spTree>
    <p:extLst>
      <p:ext uri="{BB962C8B-B14F-4D97-AF65-F5344CB8AC3E}">
        <p14:creationId xmlns:p14="http://schemas.microsoft.com/office/powerpoint/2010/main" val="949211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0C392-4B76-181A-718E-EC9F75CCCCCB}"/>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653ABEA-78FE-943C-F6C4-8FB551A9D106}"/>
              </a:ext>
            </a:extLst>
          </p:cNvPr>
          <p:cNvGraphicFramePr>
            <a:graphicFrameLocks noChangeAspect="1"/>
          </p:cNvGraphicFramePr>
          <p:nvPr>
            <p:custDataLst>
              <p:tags r:id="rId1"/>
            </p:custDataLst>
            <p:extLst>
              <p:ext uri="{D42A27DB-BD31-4B8C-83A1-F6EECF244321}">
                <p14:modId xmlns:p14="http://schemas.microsoft.com/office/powerpoint/2010/main" val="560353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0653ABEA-78FE-943C-F6C4-8FB551A9D1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B20B72FA-0EE9-4B5A-3B02-AEBAA0840A82}"/>
              </a:ext>
            </a:extLst>
          </p:cNvPr>
          <p:cNvSpPr>
            <a:spLocks noGrp="1"/>
          </p:cNvSpPr>
          <p:nvPr>
            <p:ph type="ctrTitle"/>
          </p:nvPr>
        </p:nvSpPr>
        <p:spPr/>
        <p:txBody>
          <a:bodyPr vert="horz"/>
          <a:lstStyle/>
          <a:p>
            <a:r>
              <a:rPr lang="en-US"/>
              <a:t>Requirement #7</a:t>
            </a:r>
            <a:br>
              <a:rPr lang="en-US"/>
            </a:br>
            <a:br>
              <a:rPr lang="en-US"/>
            </a:br>
            <a:r>
              <a:rPr lang="en-US" sz="2800"/>
              <a:t>Certification authority – How to enable trust and verification</a:t>
            </a:r>
          </a:p>
        </p:txBody>
      </p:sp>
      <p:sp>
        <p:nvSpPr>
          <p:cNvPr id="3" name="Rechteck 2">
            <a:extLst>
              <a:ext uri="{FF2B5EF4-FFF2-40B4-BE49-F238E27FC236}">
                <a16:creationId xmlns:a16="http://schemas.microsoft.com/office/drawing/2014/main" id="{D3D71F77-8557-A36E-3EE5-8E68BA41BA9F}"/>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a:solidFill>
                  <a:schemeClr val="tx1"/>
                </a:solidFill>
              </a:rPr>
              <a:t>MX Access &amp; Usage Control</a:t>
            </a:r>
          </a:p>
        </p:txBody>
      </p:sp>
    </p:spTree>
    <p:extLst>
      <p:ext uri="{BB962C8B-B14F-4D97-AF65-F5344CB8AC3E}">
        <p14:creationId xmlns:p14="http://schemas.microsoft.com/office/powerpoint/2010/main" val="3539199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6818172-C60C-646A-3248-5AD8DD7725E2}"/>
              </a:ext>
            </a:extLst>
          </p:cNvPr>
          <p:cNvGraphicFramePr>
            <a:graphicFrameLocks noChangeAspect="1"/>
          </p:cNvGraphicFramePr>
          <p:nvPr>
            <p:custDataLst>
              <p:tags r:id="rId1"/>
            </p:custDataLst>
            <p:extLst>
              <p:ext uri="{D42A27DB-BD31-4B8C-83A1-F6EECF244321}">
                <p14:modId xmlns:p14="http://schemas.microsoft.com/office/powerpoint/2010/main" val="1832583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7" name="think-cell data - do not delete" hidden="1">
                        <a:extLst>
                          <a:ext uri="{FF2B5EF4-FFF2-40B4-BE49-F238E27FC236}">
                            <a16:creationId xmlns:a16="http://schemas.microsoft.com/office/drawing/2014/main" id="{E6818172-C60C-646A-3248-5AD8DD7725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1066D57-0D79-7AA0-D15C-6838B7173817}"/>
              </a:ext>
            </a:extLst>
          </p:cNvPr>
          <p:cNvSpPr>
            <a:spLocks noGrp="1"/>
          </p:cNvSpPr>
          <p:nvPr>
            <p:ph type="title"/>
          </p:nvPr>
        </p:nvSpPr>
        <p:spPr/>
        <p:txBody>
          <a:bodyPr vert="horz"/>
          <a:lstStyle/>
          <a:p>
            <a:r>
              <a:rPr lang="en-US">
                <a:cs typeface="Arial"/>
              </a:rPr>
              <a:t>Requirement #7: Certification Authority</a:t>
            </a:r>
            <a:br>
              <a:rPr lang="en-US">
                <a:cs typeface="Arial"/>
              </a:rPr>
            </a:br>
            <a:r>
              <a:rPr lang="en-US" b="0">
                <a:solidFill>
                  <a:schemeClr val="accent2"/>
                </a:solidFill>
              </a:rPr>
              <a:t>How to enable trust and verification</a:t>
            </a:r>
            <a:endParaRPr lang="de-DE"/>
          </a:p>
        </p:txBody>
      </p:sp>
      <p:sp>
        <p:nvSpPr>
          <p:cNvPr id="3" name="Inhaltsplatzhalter 2">
            <a:extLst>
              <a:ext uri="{FF2B5EF4-FFF2-40B4-BE49-F238E27FC236}">
                <a16:creationId xmlns:a16="http://schemas.microsoft.com/office/drawing/2014/main" id="{67F9EFB5-3C45-BD6E-2C84-E0D0902CDAC5}"/>
              </a:ext>
            </a:extLst>
          </p:cNvPr>
          <p:cNvSpPr>
            <a:spLocks noGrp="1"/>
          </p:cNvSpPr>
          <p:nvPr>
            <p:ph sz="quarter" idx="37"/>
          </p:nvPr>
        </p:nvSpPr>
        <p:spPr>
          <a:xfrm>
            <a:off x="334962" y="1127294"/>
            <a:ext cx="10765594" cy="5109994"/>
          </a:xfrm>
          <a:ln>
            <a:noFill/>
          </a:ln>
        </p:spPr>
        <p:txBody>
          <a:bodyPr vert="horz" lIns="0" tIns="72000" rIns="72000" bIns="36000" rtlCol="0" anchor="t">
            <a:normAutofit/>
          </a:bodyPr>
          <a:lstStyle/>
          <a:p>
            <a:pPr indent="-179070"/>
            <a:r>
              <a:rPr lang="en-US" sz="1400" b="1" dirty="0"/>
              <a:t>Initial situation</a:t>
            </a:r>
            <a:endParaRPr lang="en-US" dirty="0"/>
          </a:p>
          <a:p>
            <a:pPr marL="179070" lvl="1" indent="-179070"/>
            <a:r>
              <a:rPr lang="en-US" sz="1200" dirty="0"/>
              <a:t>Each company manages its own identities and wants to use these for cross company data sharing. </a:t>
            </a:r>
            <a:endParaRPr lang="en-US" sz="1200" dirty="0">
              <a:cs typeface="Arial"/>
            </a:endParaRPr>
          </a:p>
          <a:p>
            <a:pPr marL="179070" lvl="1" indent="-179070"/>
            <a:r>
              <a:rPr lang="en-US" sz="1200" dirty="0"/>
              <a:t>So, each company can manage identities for these different types of subjects, i.e., technical users and human users. User identities can, e.g., also include attributes of legal/organizational entities and installed business applications or devices.</a:t>
            </a:r>
            <a:endParaRPr lang="en-US" sz="1200" dirty="0">
              <a:cs typeface="Arial"/>
            </a:endParaRPr>
          </a:p>
          <a:p>
            <a:pPr indent="-179070"/>
            <a:r>
              <a:rPr lang="en-US" sz="1400" dirty="0">
                <a:cs typeface="Arial"/>
              </a:rPr>
              <a:t>Problem statement</a:t>
            </a:r>
          </a:p>
          <a:p>
            <a:pPr marL="179070" lvl="1" indent="-179070"/>
            <a:r>
              <a:rPr lang="en-US" sz="1200" dirty="0">
                <a:cs typeface="Arial"/>
              </a:rPr>
              <a:t>Data exchange across companies shall be supported for the following types of subjects: technical users or human users (</a:t>
            </a:r>
            <a:r>
              <a:rPr lang="en-US" sz="1200" u="sng" dirty="0">
                <a:cs typeface="Arial"/>
              </a:rPr>
              <a:t>both</a:t>
            </a:r>
            <a:r>
              <a:rPr lang="en-US" sz="1200" dirty="0">
                <a:cs typeface="Arial"/>
              </a:rPr>
              <a:t>, in the context of an organization, i.e., linked to a legal entity)</a:t>
            </a:r>
          </a:p>
          <a:p>
            <a:pPr marL="179070" lvl="1" indent="-179070"/>
            <a:r>
              <a:rPr lang="en-US" sz="1200" dirty="0"/>
              <a:t>Software applications that want to exchange data shall know the identities to manage the access to functions and data of the business applications.</a:t>
            </a:r>
            <a:endParaRPr lang="en-US" sz="1200" dirty="0">
              <a:cs typeface="Arial"/>
            </a:endParaRPr>
          </a:p>
          <a:p>
            <a:pPr marL="179070" lvl="1" indent="-179070"/>
            <a:r>
              <a:rPr lang="en-US" sz="1200" dirty="0"/>
              <a:t>If an identity is provided to a software application, the requested company shall be able to authenticate the identity of the subject.</a:t>
            </a:r>
            <a:endParaRPr lang="en-US" sz="1200" dirty="0">
              <a:cs typeface="Arial"/>
            </a:endParaRPr>
          </a:p>
          <a:p>
            <a:pPr marL="179070" lvl="1" indent="-179070"/>
            <a:r>
              <a:rPr lang="en-US" sz="1200" dirty="0"/>
              <a:t>Trust between two companies (requester and provider) shall be possible to be established</a:t>
            </a:r>
          </a:p>
          <a:p>
            <a:pPr marL="360045" lvl="2" indent="-179070"/>
            <a:r>
              <a:rPr lang="en-US" sz="1000" dirty="0"/>
              <a:t>either bilaterally: both negotiate trust relationships on their own</a:t>
            </a:r>
          </a:p>
          <a:p>
            <a:pPr marL="360045" lvl="2" indent="-179070"/>
            <a:r>
              <a:rPr lang="en-US" sz="1000" dirty="0">
                <a:cs typeface="Arial"/>
              </a:rPr>
              <a:t>or via a trusted 3</a:t>
            </a:r>
            <a:r>
              <a:rPr lang="en-US" sz="700" baseline="30000" dirty="0">
                <a:cs typeface="Arial"/>
              </a:rPr>
              <a:t>rd</a:t>
            </a:r>
            <a:r>
              <a:rPr lang="en-US" sz="1000" dirty="0">
                <a:cs typeface="Arial"/>
              </a:rPr>
              <a:t> party, company i.e., this trusted third party acts as trust anchor for the ecosystem and therewith also for all companies, which want to share data among themselves.</a:t>
            </a:r>
          </a:p>
          <a:p>
            <a:r>
              <a:rPr lang="en-US" sz="1400" dirty="0"/>
              <a:t>Constraints</a:t>
            </a:r>
            <a:endParaRPr lang="en-US" sz="1400" dirty="0">
              <a:cs typeface="Arial"/>
            </a:endParaRPr>
          </a:p>
          <a:p>
            <a:pPr marL="179070" lvl="1" indent="-179070"/>
            <a:r>
              <a:rPr lang="en-US" sz="1200" dirty="0"/>
              <a:t>A solution should be designed in such a way that the identities of the individual companies shall not be duplicated.</a:t>
            </a:r>
            <a:endParaRPr lang="en-US" sz="1200" dirty="0">
              <a:cs typeface="Arial"/>
            </a:endParaRPr>
          </a:p>
          <a:p>
            <a:pPr marL="179070" lvl="1" indent="-179070"/>
            <a:r>
              <a:rPr lang="en-US" sz="1200" dirty="0"/>
              <a:t>The user experience from the perspective of the different business roles (data provider, data consumer, software provider) should be considered.</a:t>
            </a:r>
            <a:endParaRPr lang="en-US" sz="1200" dirty="0">
              <a:cs typeface="Arial"/>
            </a:endParaRPr>
          </a:p>
          <a:p>
            <a:pPr marL="179070" lvl="1" indent="-179070"/>
            <a:r>
              <a:rPr lang="en-US" sz="1200" dirty="0"/>
              <a:t>Authentication means shall not bound to a specific commercial 3</a:t>
            </a:r>
            <a:r>
              <a:rPr lang="en-US" sz="1200" baseline="30000" dirty="0"/>
              <a:t>rd</a:t>
            </a:r>
            <a:r>
              <a:rPr lang="en-US" sz="1200" dirty="0"/>
              <a:t> party legal entity (i.e., a vendor lock-in shall be avoided, instead open standards shall be applied).</a:t>
            </a:r>
          </a:p>
          <a:p>
            <a:pPr marL="179070" lvl="1" indent="-179070"/>
            <a:r>
              <a:rPr lang="en-US" sz="1200" dirty="0">
                <a:cs typeface="Arial"/>
              </a:rPr>
              <a:t>For specific use cases, additional trust and verification services can be provided, but the solution should be designed so that these additional services can be retrofitted and booked optionally.</a:t>
            </a:r>
            <a:endParaRPr lang="en-US" sz="1200" dirty="0"/>
          </a:p>
          <a:p>
            <a:pPr marL="179070" lvl="1" indent="-179070"/>
            <a:r>
              <a:rPr lang="en-US" sz="1200" dirty="0"/>
              <a:t>There can be multiple 3</a:t>
            </a:r>
            <a:r>
              <a:rPr lang="en-US" sz="1200" baseline="30000" dirty="0"/>
              <a:t>rd</a:t>
            </a:r>
            <a:r>
              <a:rPr lang="en-US" sz="1200" dirty="0"/>
              <a:t> party companies which operate respective trust/authentication services for the ecosystem.</a:t>
            </a:r>
          </a:p>
          <a:p>
            <a:pPr indent="-179388"/>
            <a:r>
              <a:rPr lang="en-US" sz="1400" dirty="0">
                <a:cs typeface="Arial"/>
              </a:rPr>
              <a:t>Notes</a:t>
            </a:r>
          </a:p>
          <a:p>
            <a:pPr lvl="1"/>
            <a:r>
              <a:rPr lang="en-US" sz="1200" dirty="0"/>
              <a:t>A solution is favored in which the one-off costs and the costs during operation are as low as possible.</a:t>
            </a:r>
            <a:endParaRPr lang="en-US" sz="1200" strike="sngStrike" dirty="0">
              <a:cs typeface="Arial"/>
            </a:endParaRPr>
          </a:p>
          <a:p>
            <a:endParaRPr lang="de-DE" sz="1200" dirty="0"/>
          </a:p>
        </p:txBody>
      </p:sp>
      <p:sp>
        <p:nvSpPr>
          <p:cNvPr id="5" name="Datumsplatzhalter 4">
            <a:extLst>
              <a:ext uri="{FF2B5EF4-FFF2-40B4-BE49-F238E27FC236}">
                <a16:creationId xmlns:a16="http://schemas.microsoft.com/office/drawing/2014/main" id="{644B531D-3275-33BE-B8D3-91703ADB1DF2}"/>
              </a:ext>
            </a:extLst>
          </p:cNvPr>
          <p:cNvSpPr>
            <a:spLocks noGrp="1"/>
          </p:cNvSpPr>
          <p:nvPr>
            <p:ph type="dt" sz="half" idx="39"/>
          </p:nvPr>
        </p:nvSpPr>
        <p:spPr/>
        <p:txBody>
          <a:bodyPr/>
          <a:lstStyle/>
          <a:p>
            <a:pPr>
              <a:defRPr/>
            </a:pPr>
            <a:fld id="{7683FF2C-E727-4FAA-945C-BF5DBB1344B1}" type="datetime3">
              <a:rPr lang="en-US" smtClean="0"/>
              <a:t>24 March 2026</a:t>
            </a:fld>
            <a:endParaRPr lang="en-US"/>
          </a:p>
        </p:txBody>
      </p:sp>
      <p:sp>
        <p:nvSpPr>
          <p:cNvPr id="6" name="Foliennummernplatzhalter 5">
            <a:extLst>
              <a:ext uri="{FF2B5EF4-FFF2-40B4-BE49-F238E27FC236}">
                <a16:creationId xmlns:a16="http://schemas.microsoft.com/office/drawing/2014/main" id="{8297E98D-21E3-CD8F-CECC-1C00A4F17591}"/>
              </a:ext>
            </a:extLst>
          </p:cNvPr>
          <p:cNvSpPr>
            <a:spLocks noGrp="1"/>
          </p:cNvSpPr>
          <p:nvPr>
            <p:ph type="sldNum" sz="quarter" idx="41"/>
          </p:nvPr>
        </p:nvSpPr>
        <p:spPr/>
        <p:txBody>
          <a:bodyPr/>
          <a:lstStyle/>
          <a:p>
            <a:pPr>
              <a:defRPr/>
            </a:pPr>
            <a:fld id="{39D3A024-67FB-42E9-9126-3B9701C7D52D}" type="slidenum">
              <a:rPr lang="en-US" smtClean="0"/>
              <a:pPr>
                <a:defRPr/>
              </a:pPr>
              <a:t>25</a:t>
            </a:fld>
            <a:endParaRPr lang="en-US"/>
          </a:p>
        </p:txBody>
      </p:sp>
    </p:spTree>
    <p:extLst>
      <p:ext uri="{BB962C8B-B14F-4D97-AF65-F5344CB8AC3E}">
        <p14:creationId xmlns:p14="http://schemas.microsoft.com/office/powerpoint/2010/main" val="293011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BB596-0703-D340-1A2F-08B8E449C6AD}"/>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E67D0BF-438E-2FF6-2DB2-7D1E6D176B16}"/>
              </a:ext>
            </a:extLst>
          </p:cNvPr>
          <p:cNvGraphicFramePr>
            <a:graphicFrameLocks noChangeAspect="1"/>
          </p:cNvGraphicFramePr>
          <p:nvPr>
            <p:custDataLst>
              <p:tags r:id="rId1"/>
            </p:custDataLst>
            <p:extLst>
              <p:ext uri="{D42A27DB-BD31-4B8C-83A1-F6EECF244321}">
                <p14:modId xmlns:p14="http://schemas.microsoft.com/office/powerpoint/2010/main" val="3234373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5" name="think-cell data - do not delete" hidden="1">
                        <a:extLst>
                          <a:ext uri="{FF2B5EF4-FFF2-40B4-BE49-F238E27FC236}">
                            <a16:creationId xmlns:a16="http://schemas.microsoft.com/office/drawing/2014/main" id="{BE67D0BF-438E-2FF6-2DB2-7D1E6D176B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8D8A0A37-3A37-47BC-9D25-22C3A18ABC0D}"/>
              </a:ext>
            </a:extLst>
          </p:cNvPr>
          <p:cNvSpPr>
            <a:spLocks noGrp="1"/>
          </p:cNvSpPr>
          <p:nvPr>
            <p:ph type="ctrTitle"/>
          </p:nvPr>
        </p:nvSpPr>
        <p:spPr/>
        <p:txBody>
          <a:bodyPr vert="horz"/>
          <a:lstStyle/>
          <a:p>
            <a:r>
              <a:rPr lang="en-US"/>
              <a:t>Requirement #8</a:t>
            </a:r>
          </a:p>
        </p:txBody>
      </p:sp>
      <p:sp>
        <p:nvSpPr>
          <p:cNvPr id="2" name="Rechteck 1">
            <a:extLst>
              <a:ext uri="{FF2B5EF4-FFF2-40B4-BE49-F238E27FC236}">
                <a16:creationId xmlns:a16="http://schemas.microsoft.com/office/drawing/2014/main" id="{922853A1-9ABB-FA5A-2CDC-DB7A8A3DB125}"/>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a:solidFill>
                  <a:schemeClr val="tx1"/>
                </a:solidFill>
              </a:rPr>
              <a:t>clarification request</a:t>
            </a:r>
          </a:p>
        </p:txBody>
      </p:sp>
      <p:sp>
        <p:nvSpPr>
          <p:cNvPr id="3" name="Rechteck 2">
            <a:extLst>
              <a:ext uri="{FF2B5EF4-FFF2-40B4-BE49-F238E27FC236}">
                <a16:creationId xmlns:a16="http://schemas.microsoft.com/office/drawing/2014/main" id="{2ACEAB15-7D46-3750-68F8-2BE28AE706EB}"/>
              </a:ext>
            </a:extLst>
          </p:cNvPr>
          <p:cNvSpPr/>
          <p:nvPr/>
        </p:nvSpPr>
        <p:spPr>
          <a:xfrm>
            <a:off x="3404680" y="5229280"/>
            <a:ext cx="5760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2000">
                <a:solidFill>
                  <a:schemeClr val="tx1"/>
                </a:solidFill>
              </a:rPr>
              <a:t>clarification requests are not published externally</a:t>
            </a:r>
          </a:p>
        </p:txBody>
      </p:sp>
    </p:spTree>
    <p:extLst>
      <p:ext uri="{BB962C8B-B14F-4D97-AF65-F5344CB8AC3E}">
        <p14:creationId xmlns:p14="http://schemas.microsoft.com/office/powerpoint/2010/main" val="484395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8AA6E-F191-276D-3479-96D487ED5CF5}"/>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30B6F23-C85A-2A3B-25F3-057B8239361D}"/>
              </a:ext>
            </a:extLst>
          </p:cNvPr>
          <p:cNvGraphicFramePr>
            <a:graphicFrameLocks noChangeAspect="1"/>
          </p:cNvGraphicFramePr>
          <p:nvPr>
            <p:custDataLst>
              <p:tags r:id="rId1"/>
            </p:custDataLst>
            <p:extLst>
              <p:ext uri="{D42A27DB-BD31-4B8C-83A1-F6EECF244321}">
                <p14:modId xmlns:p14="http://schemas.microsoft.com/office/powerpoint/2010/main" val="2137374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E30B6F23-C85A-2A3B-25F3-057B823936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38648D54-B09F-5781-3C5A-E9D9F3AF59C4}"/>
              </a:ext>
            </a:extLst>
          </p:cNvPr>
          <p:cNvSpPr>
            <a:spLocks noGrp="1"/>
          </p:cNvSpPr>
          <p:nvPr>
            <p:ph type="ctrTitle"/>
          </p:nvPr>
        </p:nvSpPr>
        <p:spPr/>
        <p:txBody>
          <a:bodyPr vert="horz"/>
          <a:lstStyle/>
          <a:p>
            <a:pPr fontAlgn="t"/>
            <a:r>
              <a:rPr lang="en-US"/>
              <a:t>Requirement #9</a:t>
            </a:r>
            <a:br>
              <a:rPr lang="en-US"/>
            </a:br>
            <a:br>
              <a:rPr lang="en-US"/>
            </a:br>
            <a:r>
              <a:rPr lang="en-US" sz="2800"/>
              <a:t>Cloud architectures – Considering best practices for cloud architectures</a:t>
            </a:r>
          </a:p>
        </p:txBody>
      </p:sp>
      <p:sp>
        <p:nvSpPr>
          <p:cNvPr id="2" name="Rechteck 1">
            <a:extLst>
              <a:ext uri="{FF2B5EF4-FFF2-40B4-BE49-F238E27FC236}">
                <a16:creationId xmlns:a16="http://schemas.microsoft.com/office/drawing/2014/main" id="{8F57E6E6-C6EA-F959-AF4F-E19D3E6F7197}"/>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a:solidFill>
                  <a:schemeClr val="tx1"/>
                </a:solidFill>
              </a:rPr>
              <a:t>quality requirement</a:t>
            </a:r>
          </a:p>
        </p:txBody>
      </p:sp>
    </p:spTree>
    <p:extLst>
      <p:ext uri="{BB962C8B-B14F-4D97-AF65-F5344CB8AC3E}">
        <p14:creationId xmlns:p14="http://schemas.microsoft.com/office/powerpoint/2010/main" val="3973484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9AA2F35-86DF-94EC-E783-36B9A79775AB}"/>
              </a:ext>
            </a:extLst>
          </p:cNvPr>
          <p:cNvGraphicFramePr>
            <a:graphicFrameLocks noChangeAspect="1"/>
          </p:cNvGraphicFramePr>
          <p:nvPr>
            <p:custDataLst>
              <p:tags r:id="rId1"/>
            </p:custDataLst>
            <p:extLst>
              <p:ext uri="{D42A27DB-BD31-4B8C-83A1-F6EECF244321}">
                <p14:modId xmlns:p14="http://schemas.microsoft.com/office/powerpoint/2010/main" val="457017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8" name="think-cell data - do not delete" hidden="1">
                        <a:extLst>
                          <a:ext uri="{FF2B5EF4-FFF2-40B4-BE49-F238E27FC236}">
                            <a16:creationId xmlns:a16="http://schemas.microsoft.com/office/drawing/2014/main" id="{19AA2F35-86DF-94EC-E783-36B9A79775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itel 10">
            <a:extLst>
              <a:ext uri="{FF2B5EF4-FFF2-40B4-BE49-F238E27FC236}">
                <a16:creationId xmlns:a16="http://schemas.microsoft.com/office/drawing/2014/main" id="{C1C2B4C2-5237-0B8E-7432-6D60C1FAA472}"/>
              </a:ext>
            </a:extLst>
          </p:cNvPr>
          <p:cNvSpPr>
            <a:spLocks noGrp="1"/>
          </p:cNvSpPr>
          <p:nvPr>
            <p:ph type="title"/>
          </p:nvPr>
        </p:nvSpPr>
        <p:spPr/>
        <p:txBody>
          <a:bodyPr vert="horz">
            <a:normAutofit/>
          </a:bodyPr>
          <a:lstStyle/>
          <a:p>
            <a:r>
              <a:rPr lang="en-US"/>
              <a:t>Requirement #9: Cloud architectures</a:t>
            </a:r>
            <a:br>
              <a:rPr lang="en-US"/>
            </a:br>
            <a:r>
              <a:rPr lang="en-US" b="0">
                <a:solidFill>
                  <a:schemeClr val="accent2"/>
                </a:solidFill>
              </a:rPr>
              <a:t>Considering best practices for cloud architectures</a:t>
            </a:r>
          </a:p>
        </p:txBody>
      </p:sp>
      <p:sp>
        <p:nvSpPr>
          <p:cNvPr id="7" name="Inhaltsplatzhalter 6">
            <a:extLst>
              <a:ext uri="{FF2B5EF4-FFF2-40B4-BE49-F238E27FC236}">
                <a16:creationId xmlns:a16="http://schemas.microsoft.com/office/drawing/2014/main" id="{208B2FCC-3C1A-6C26-25F5-8DBD966B1A1C}"/>
              </a:ext>
            </a:extLst>
          </p:cNvPr>
          <p:cNvSpPr>
            <a:spLocks noGrp="1"/>
          </p:cNvSpPr>
          <p:nvPr>
            <p:ph sz="quarter" idx="37"/>
          </p:nvPr>
        </p:nvSpPr>
        <p:spPr>
          <a:ln>
            <a:noFill/>
          </a:ln>
        </p:spPr>
        <p:txBody>
          <a:bodyPr/>
          <a:lstStyle/>
          <a:p>
            <a:r>
              <a:rPr lang="en-US"/>
              <a:t>Illustration (example)</a:t>
            </a:r>
          </a:p>
        </p:txBody>
      </p:sp>
      <p:sp>
        <p:nvSpPr>
          <p:cNvPr id="2" name="Inhaltsplatzhalter 1">
            <a:extLst>
              <a:ext uri="{FF2B5EF4-FFF2-40B4-BE49-F238E27FC236}">
                <a16:creationId xmlns:a16="http://schemas.microsoft.com/office/drawing/2014/main" id="{4A3E37AA-EBB4-BDE0-18E8-A8345309447C}"/>
              </a:ext>
            </a:extLst>
          </p:cNvPr>
          <p:cNvSpPr>
            <a:spLocks noGrp="1"/>
          </p:cNvSpPr>
          <p:nvPr>
            <p:ph sz="quarter" idx="38"/>
          </p:nvPr>
        </p:nvSpPr>
        <p:spPr>
          <a:ln>
            <a:noFill/>
          </a:ln>
        </p:spPr>
        <p:txBody>
          <a:bodyPr/>
          <a:lstStyle/>
          <a:p>
            <a:r>
              <a:rPr lang="en-US" dirty="0"/>
              <a:t>Initial situation</a:t>
            </a:r>
          </a:p>
          <a:p>
            <a:pPr lvl="1"/>
            <a:r>
              <a:rPr lang="en-US" dirty="0"/>
              <a:t>There are already many cloud-based solutions being in practical use in the manufacturing industry</a:t>
            </a:r>
          </a:p>
          <a:p>
            <a:pPr lvl="1"/>
            <a:r>
              <a:rPr lang="en-US" dirty="0"/>
              <a:t>These solution providers have come a long way to gain customers' trust in their solutions</a:t>
            </a:r>
          </a:p>
          <a:p>
            <a:pPr lvl="1"/>
            <a:r>
              <a:rPr lang="en-US" dirty="0"/>
              <a:t>The providers have made these findings available to the public in best practices</a:t>
            </a:r>
          </a:p>
          <a:p>
            <a:r>
              <a:rPr lang="en-US" dirty="0"/>
              <a:t>Problem statement</a:t>
            </a:r>
          </a:p>
          <a:p>
            <a:pPr lvl="1"/>
            <a:r>
              <a:rPr lang="en-US" dirty="0"/>
              <a:t>TP4 shall consider best practices for cloud architectures, especially relevant, but not limited to cloud-to-cloud data exchange in terms of concept and technical implementation</a:t>
            </a:r>
          </a:p>
          <a:p>
            <a:pPr lvl="1"/>
            <a:r>
              <a:rPr lang="en-US" dirty="0">
                <a:effectLst/>
                <a:latin typeface="Arial" panose="020B0604020202020204" pitchFamily="34" charset="0"/>
                <a:ea typeface="DengXian" panose="02010600030101010101" pitchFamily="2" charset="-122"/>
                <a:cs typeface="Aptos" panose="020B0004020202020204" pitchFamily="34" charset="0"/>
              </a:rPr>
              <a:t>TP4 shall not prescribe solution architectures for business applications</a:t>
            </a:r>
            <a:endParaRPr lang="en-US" dirty="0"/>
          </a:p>
          <a:p>
            <a:r>
              <a:rPr lang="en-US" dirty="0"/>
              <a:t>Notes</a:t>
            </a:r>
          </a:p>
          <a:p>
            <a:pPr lvl="1"/>
            <a:r>
              <a:rPr lang="en-US" dirty="0"/>
              <a:t>For an example of best practices see </a:t>
            </a:r>
            <a:r>
              <a:rPr lang="en-US" dirty="0">
                <a:hlinkClick r:id="rId5"/>
              </a:rPr>
              <a:t>https://aws.amazon.com/blogs/aws/aws-well-architected-framework-updated-white-papers-tools-and-best-practices/</a:t>
            </a:r>
            <a:endParaRPr lang="en-US" dirty="0"/>
          </a:p>
        </p:txBody>
      </p:sp>
      <p:sp>
        <p:nvSpPr>
          <p:cNvPr id="4" name="Datumsplatzhalter 3">
            <a:extLst>
              <a:ext uri="{FF2B5EF4-FFF2-40B4-BE49-F238E27FC236}">
                <a16:creationId xmlns:a16="http://schemas.microsoft.com/office/drawing/2014/main" id="{92D654BA-D4EE-D0A9-1A4A-B7054A9B9BE8}"/>
              </a:ext>
            </a:extLst>
          </p:cNvPr>
          <p:cNvSpPr>
            <a:spLocks noGrp="1"/>
          </p:cNvSpPr>
          <p:nvPr>
            <p:ph type="dt" sz="half" idx="39"/>
          </p:nvPr>
        </p:nvSpPr>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AB1A8DF0-5ED6-0CB8-4BE4-D06AED1C016C}"/>
              </a:ext>
            </a:extLst>
          </p:cNvPr>
          <p:cNvSpPr>
            <a:spLocks noGrp="1"/>
          </p:cNvSpPr>
          <p:nvPr>
            <p:ph type="sldNum" sz="quarter" idx="41"/>
          </p:nvPr>
        </p:nvSpPr>
        <p:spPr/>
        <p:txBody>
          <a:bodyPr/>
          <a:lstStyle/>
          <a:p>
            <a:fld id="{39D3A024-67FB-42E9-9126-3B9701C7D52D}" type="slidenum">
              <a:rPr lang="en-US" smtClean="0"/>
              <a:pPr/>
              <a:t>28</a:t>
            </a:fld>
            <a:endParaRPr lang="en-US"/>
          </a:p>
        </p:txBody>
      </p:sp>
      <p:pic>
        <p:nvPicPr>
          <p:cNvPr id="6" name="Grafik 5" descr="Ein Bild, das Text, Screenshot, Diagramm, Schrift enthält.&#10;&#10;Automatisch generierte Beschreibung">
            <a:extLst>
              <a:ext uri="{FF2B5EF4-FFF2-40B4-BE49-F238E27FC236}">
                <a16:creationId xmlns:a16="http://schemas.microsoft.com/office/drawing/2014/main" id="{491FDD5C-231D-6B35-558A-BC07779E3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792" y="1664804"/>
            <a:ext cx="5606745" cy="2498970"/>
          </a:xfrm>
          <a:prstGeom prst="rect">
            <a:avLst/>
          </a:prstGeom>
        </p:spPr>
      </p:pic>
    </p:spTree>
    <p:extLst>
      <p:ext uri="{BB962C8B-B14F-4D97-AF65-F5344CB8AC3E}">
        <p14:creationId xmlns:p14="http://schemas.microsoft.com/office/powerpoint/2010/main" val="679859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E9B5C01-ECC3-017F-D3BC-0B73CA1402CA}"/>
              </a:ext>
            </a:extLst>
          </p:cNvPr>
          <p:cNvGraphicFramePr>
            <a:graphicFrameLocks noChangeAspect="1"/>
          </p:cNvGraphicFramePr>
          <p:nvPr>
            <p:custDataLst>
              <p:tags r:id="rId1"/>
            </p:custDataLst>
            <p:extLst>
              <p:ext uri="{D42A27DB-BD31-4B8C-83A1-F6EECF244321}">
                <p14:modId xmlns:p14="http://schemas.microsoft.com/office/powerpoint/2010/main" val="4216466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3E9B5C01-ECC3-017F-D3BC-0B73CA1402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CF1F805-BE9F-F2D3-0412-80CD4F7E0A4D}"/>
              </a:ext>
            </a:extLst>
          </p:cNvPr>
          <p:cNvSpPr>
            <a:spLocks noGrp="1"/>
          </p:cNvSpPr>
          <p:nvPr>
            <p:ph type="title"/>
          </p:nvPr>
        </p:nvSpPr>
        <p:spPr/>
        <p:txBody>
          <a:bodyPr vert="horz"/>
          <a:lstStyle/>
          <a:p>
            <a:r>
              <a:rPr lang="en-US"/>
              <a:t>Backup Requirement #9</a:t>
            </a:r>
            <a:br>
              <a:rPr lang="en-US"/>
            </a:br>
            <a:endParaRPr lang="de-DE"/>
          </a:p>
        </p:txBody>
      </p:sp>
      <p:sp>
        <p:nvSpPr>
          <p:cNvPr id="17" name="Inhaltsplatzhalter 16">
            <a:extLst>
              <a:ext uri="{FF2B5EF4-FFF2-40B4-BE49-F238E27FC236}">
                <a16:creationId xmlns:a16="http://schemas.microsoft.com/office/drawing/2014/main" id="{BEDD3F26-A7B0-9116-D5AE-D13BA31D8038}"/>
              </a:ext>
            </a:extLst>
          </p:cNvPr>
          <p:cNvSpPr>
            <a:spLocks noGrp="1"/>
          </p:cNvSpPr>
          <p:nvPr>
            <p:ph sz="quarter" idx="38"/>
          </p:nvPr>
        </p:nvSpPr>
        <p:spPr>
          <a:xfrm>
            <a:off x="6636060" y="1127294"/>
            <a:ext cx="5220980" cy="5109994"/>
          </a:xfrm>
          <a:ln>
            <a:noFill/>
          </a:ln>
        </p:spPr>
        <p:txBody>
          <a:bodyPr/>
          <a:lstStyle/>
          <a:p>
            <a:r>
              <a:rPr lang="en-US"/>
              <a:t>Breakdown of</a:t>
            </a:r>
          </a:p>
          <a:p>
            <a:pPr lvl="1"/>
            <a:r>
              <a:rPr lang="en-US"/>
              <a:t>Operational excellence</a:t>
            </a:r>
          </a:p>
          <a:p>
            <a:pPr lvl="1"/>
            <a:r>
              <a:rPr lang="en-US"/>
              <a:t>Security</a:t>
            </a:r>
          </a:p>
          <a:p>
            <a:pPr lvl="1"/>
            <a:r>
              <a:rPr lang="en-US"/>
              <a:t>Reliability</a:t>
            </a:r>
          </a:p>
          <a:p>
            <a:pPr lvl="1"/>
            <a:r>
              <a:rPr lang="en-US"/>
              <a:t>Performance efficiency</a:t>
            </a:r>
          </a:p>
          <a:p>
            <a:pPr lvl="1"/>
            <a:r>
              <a:rPr lang="en-US"/>
              <a:t>Cost optimization</a:t>
            </a:r>
          </a:p>
          <a:p>
            <a:endParaRPr lang="en-US"/>
          </a:p>
          <a:p>
            <a:endParaRPr lang="en-US"/>
          </a:p>
          <a:p>
            <a:endParaRPr lang="en-US"/>
          </a:p>
          <a:p>
            <a:endParaRPr lang="en-US"/>
          </a:p>
        </p:txBody>
      </p:sp>
      <p:sp>
        <p:nvSpPr>
          <p:cNvPr id="5" name="Datumsplatzhalter 4">
            <a:extLst>
              <a:ext uri="{FF2B5EF4-FFF2-40B4-BE49-F238E27FC236}">
                <a16:creationId xmlns:a16="http://schemas.microsoft.com/office/drawing/2014/main" id="{B54DA146-C9B9-2A85-011A-1ADE9AA18929}"/>
              </a:ext>
            </a:extLst>
          </p:cNvPr>
          <p:cNvSpPr>
            <a:spLocks noGrp="1"/>
          </p:cNvSpPr>
          <p:nvPr>
            <p:ph type="dt" sz="half" idx="39"/>
          </p:nvPr>
        </p:nvSpPr>
        <p:spPr/>
        <p:txBody>
          <a:bodyPr/>
          <a:lstStyle/>
          <a:p>
            <a:fld id="{7683FF2C-E727-4FAA-945C-BF5DBB1344B1}" type="datetime3">
              <a:rPr lang="en-US" smtClean="0"/>
              <a:pPr/>
              <a:t>24 March 2026</a:t>
            </a:fld>
            <a:endParaRPr lang="en-US"/>
          </a:p>
        </p:txBody>
      </p:sp>
      <p:sp>
        <p:nvSpPr>
          <p:cNvPr id="6" name="Foliennummernplatzhalter 5">
            <a:extLst>
              <a:ext uri="{FF2B5EF4-FFF2-40B4-BE49-F238E27FC236}">
                <a16:creationId xmlns:a16="http://schemas.microsoft.com/office/drawing/2014/main" id="{E708AAB5-2CAE-D118-2107-59EA9D6D79E0}"/>
              </a:ext>
            </a:extLst>
          </p:cNvPr>
          <p:cNvSpPr>
            <a:spLocks noGrp="1"/>
          </p:cNvSpPr>
          <p:nvPr>
            <p:ph type="sldNum" sz="quarter" idx="41"/>
          </p:nvPr>
        </p:nvSpPr>
        <p:spPr/>
        <p:txBody>
          <a:bodyPr/>
          <a:lstStyle/>
          <a:p>
            <a:fld id="{39D3A024-67FB-42E9-9126-3B9701C7D52D}" type="slidenum">
              <a:rPr lang="en-US" smtClean="0"/>
              <a:pPr/>
              <a:t>29</a:t>
            </a:fld>
            <a:endParaRPr lang="en-US"/>
          </a:p>
        </p:txBody>
      </p:sp>
      <p:sp>
        <p:nvSpPr>
          <p:cNvPr id="12" name="Textfeld 11">
            <a:extLst>
              <a:ext uri="{FF2B5EF4-FFF2-40B4-BE49-F238E27FC236}">
                <a16:creationId xmlns:a16="http://schemas.microsoft.com/office/drawing/2014/main" id="{D2DD38BD-2F89-BF5F-2FE9-AD431C7445FD}"/>
              </a:ext>
            </a:extLst>
          </p:cNvPr>
          <p:cNvSpPr txBox="1"/>
          <p:nvPr/>
        </p:nvSpPr>
        <p:spPr>
          <a:xfrm>
            <a:off x="334959" y="6309320"/>
            <a:ext cx="8640000" cy="288000"/>
          </a:xfrm>
          <a:prstGeom prst="rect">
            <a:avLst/>
          </a:prstGeom>
          <a:noFill/>
        </p:spPr>
        <p:txBody>
          <a:bodyPr wrap="none" lIns="0" tIns="0" rIns="0" bIns="0" rtlCol="0" anchor="ctr" anchorCtr="0">
            <a:spAutoFit/>
          </a:bodyPr>
          <a:lstStyle/>
          <a:p>
            <a:r>
              <a:rPr lang="de-DE" sz="1600">
                <a:solidFill>
                  <a:schemeClr val="tx2"/>
                </a:solidFill>
              </a:rPr>
              <a:t>Source: </a:t>
            </a:r>
            <a:r>
              <a:rPr lang="de-DE" sz="1600">
                <a:solidFill>
                  <a:schemeClr val="accent1"/>
                </a:solidFill>
                <a:hlinkClick r:id="rId5">
                  <a:extLst>
                    <a:ext uri="{A12FA001-AC4F-418D-AE19-62706E023703}">
                      <ahyp:hlinkClr xmlns:ahyp="http://schemas.microsoft.com/office/drawing/2018/hyperlinkcolor" val="tx"/>
                    </a:ext>
                  </a:extLst>
                </a:hlinkClick>
              </a:rPr>
              <a:t>https://wa.aws.amazon.com/wellarchitected/2020-07-02T19-33-23/wat.map.en.html</a:t>
            </a:r>
            <a:endParaRPr lang="de-DE" sz="1600">
              <a:solidFill>
                <a:schemeClr val="accent1"/>
              </a:solidFill>
            </a:endParaRPr>
          </a:p>
        </p:txBody>
      </p:sp>
      <p:pic>
        <p:nvPicPr>
          <p:cNvPr id="14" name="Grafik 13" descr="Ein Bild, das Kreis, Screenshot, Design, Muster enthält.&#10;&#10;Automatisch generierte Beschreibung">
            <a:extLst>
              <a:ext uri="{FF2B5EF4-FFF2-40B4-BE49-F238E27FC236}">
                <a16:creationId xmlns:a16="http://schemas.microsoft.com/office/drawing/2014/main" id="{0DE66F02-2605-7DA5-A298-E04AA336F4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427" y="1129253"/>
            <a:ext cx="5895890" cy="5135130"/>
          </a:xfrm>
          <a:prstGeom prst="rect">
            <a:avLst/>
          </a:prstGeom>
          <a:ln>
            <a:noFill/>
          </a:ln>
        </p:spPr>
      </p:pic>
    </p:spTree>
    <p:extLst>
      <p:ext uri="{BB962C8B-B14F-4D97-AF65-F5344CB8AC3E}">
        <p14:creationId xmlns:p14="http://schemas.microsoft.com/office/powerpoint/2010/main" val="2445629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5FD33-6B73-A8C2-01B5-FC8D88378920}"/>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463053E-063D-2052-5683-54B45CD4CAB3}"/>
              </a:ext>
            </a:extLst>
          </p:cNvPr>
          <p:cNvGraphicFramePr>
            <a:graphicFrameLocks noChangeAspect="1"/>
          </p:cNvGraphicFramePr>
          <p:nvPr>
            <p:custDataLst>
              <p:tags r:id="rId1"/>
            </p:custDataLst>
            <p:extLst>
              <p:ext uri="{D42A27DB-BD31-4B8C-83A1-F6EECF244321}">
                <p14:modId xmlns:p14="http://schemas.microsoft.com/office/powerpoint/2010/main" val="3553672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3" name="think-cell data - do not delete" hidden="1">
                        <a:extLst>
                          <a:ext uri="{FF2B5EF4-FFF2-40B4-BE49-F238E27FC236}">
                            <a16:creationId xmlns:a16="http://schemas.microsoft.com/office/drawing/2014/main" id="{B463053E-063D-2052-5683-54B45CD4CA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el 14">
            <a:extLst>
              <a:ext uri="{FF2B5EF4-FFF2-40B4-BE49-F238E27FC236}">
                <a16:creationId xmlns:a16="http://schemas.microsoft.com/office/drawing/2014/main" id="{F3D68A84-06B5-F025-3623-FDB853569F02}"/>
              </a:ext>
            </a:extLst>
          </p:cNvPr>
          <p:cNvSpPr>
            <a:spLocks noGrp="1"/>
          </p:cNvSpPr>
          <p:nvPr>
            <p:ph type="title"/>
          </p:nvPr>
        </p:nvSpPr>
        <p:spPr/>
        <p:txBody>
          <a:bodyPr vert="horz"/>
          <a:lstStyle/>
          <a:p>
            <a:r>
              <a:rPr lang="en-US" dirty="0"/>
              <a:t>Overview of Factory-X Requirements (I)</a:t>
            </a:r>
          </a:p>
        </p:txBody>
      </p:sp>
      <p:sp>
        <p:nvSpPr>
          <p:cNvPr id="4" name="Datumsplatzhalter 3">
            <a:extLst>
              <a:ext uri="{FF2B5EF4-FFF2-40B4-BE49-F238E27FC236}">
                <a16:creationId xmlns:a16="http://schemas.microsoft.com/office/drawing/2014/main" id="{11BBBAE8-8AF8-A91E-2DC4-CA6B47F5CEEC}"/>
              </a:ext>
            </a:extLst>
          </p:cNvPr>
          <p:cNvSpPr>
            <a:spLocks noGrp="1"/>
          </p:cNvSpPr>
          <p:nvPr>
            <p:ph type="dt" sz="half" idx="10"/>
          </p:nvPr>
        </p:nvSpPr>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85C98149-8F1E-A507-899F-69CCAC8EB3AC}"/>
              </a:ext>
            </a:extLst>
          </p:cNvPr>
          <p:cNvSpPr>
            <a:spLocks noGrp="1"/>
          </p:cNvSpPr>
          <p:nvPr>
            <p:ph type="sldNum" sz="quarter" idx="12"/>
          </p:nvPr>
        </p:nvSpPr>
        <p:spPr/>
        <p:txBody>
          <a:bodyPr/>
          <a:lstStyle/>
          <a:p>
            <a:fld id="{39D3A024-67FB-42E9-9126-3B9701C7D52D}" type="slidenum">
              <a:rPr lang="en-US" smtClean="0"/>
              <a:pPr/>
              <a:t>3</a:t>
            </a:fld>
            <a:endParaRPr lang="en-US"/>
          </a:p>
        </p:txBody>
      </p:sp>
      <p:graphicFrame>
        <p:nvGraphicFramePr>
          <p:cNvPr id="8" name="Tabelle 7">
            <a:extLst>
              <a:ext uri="{FF2B5EF4-FFF2-40B4-BE49-F238E27FC236}">
                <a16:creationId xmlns:a16="http://schemas.microsoft.com/office/drawing/2014/main" id="{DA2D485E-364E-C9A3-5090-959B4B56B191}"/>
              </a:ext>
            </a:extLst>
          </p:cNvPr>
          <p:cNvGraphicFramePr>
            <a:graphicFrameLocks noGrp="1"/>
          </p:cNvGraphicFramePr>
          <p:nvPr>
            <p:extLst>
              <p:ext uri="{D42A27DB-BD31-4B8C-83A1-F6EECF244321}">
                <p14:modId xmlns:p14="http://schemas.microsoft.com/office/powerpoint/2010/main" val="668955037"/>
              </p:ext>
            </p:extLst>
          </p:nvPr>
        </p:nvGraphicFramePr>
        <p:xfrm>
          <a:off x="335359" y="1124745"/>
          <a:ext cx="11233092" cy="4984766"/>
        </p:xfrm>
        <a:graphic>
          <a:graphicData uri="http://schemas.openxmlformats.org/drawingml/2006/table">
            <a:tbl>
              <a:tblPr firstRow="1" bandRow="1">
                <a:tableStyleId>{9DCAF9ED-07DC-4A11-8D7F-57B35C25682E}</a:tableStyleId>
              </a:tblPr>
              <a:tblGrid>
                <a:gridCol w="1692189">
                  <a:extLst>
                    <a:ext uri="{9D8B030D-6E8A-4147-A177-3AD203B41FA5}">
                      <a16:colId xmlns:a16="http://schemas.microsoft.com/office/drawing/2014/main" val="290777852"/>
                    </a:ext>
                  </a:extLst>
                </a:gridCol>
                <a:gridCol w="2931802">
                  <a:extLst>
                    <a:ext uri="{9D8B030D-6E8A-4147-A177-3AD203B41FA5}">
                      <a16:colId xmlns:a16="http://schemas.microsoft.com/office/drawing/2014/main" val="1296553886"/>
                    </a:ext>
                  </a:extLst>
                </a:gridCol>
                <a:gridCol w="6609101">
                  <a:extLst>
                    <a:ext uri="{9D8B030D-6E8A-4147-A177-3AD203B41FA5}">
                      <a16:colId xmlns:a16="http://schemas.microsoft.com/office/drawing/2014/main" val="1964117212"/>
                    </a:ext>
                  </a:extLst>
                </a:gridCol>
              </a:tblGrid>
              <a:tr h="0">
                <a:tc>
                  <a:txBody>
                    <a:bodyPr/>
                    <a:lstStyle/>
                    <a:p>
                      <a:pPr algn="ctr"/>
                      <a:r>
                        <a:rPr lang="en-US" sz="1000" noProof="0">
                          <a:solidFill>
                            <a:schemeClr val="bg1"/>
                          </a:solidFill>
                        </a:rPr>
                        <a:t>Req. No.</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sz="1000" noProof="0">
                          <a:solidFill>
                            <a:schemeClr val="bg1"/>
                          </a:solidFill>
                        </a:rPr>
                        <a:t>Title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sz="1000" noProof="0">
                          <a:solidFill>
                            <a:schemeClr val="bg1"/>
                          </a:solidFill>
                        </a:rPr>
                        <a:t>Short description</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6966226"/>
                  </a:ext>
                </a:extLst>
              </a:tr>
              <a:tr h="248383">
                <a:tc>
                  <a:txBody>
                    <a:bodyPr/>
                    <a:lstStyle/>
                    <a:p>
                      <a:pPr algn="ctr"/>
                      <a:endParaRPr lang="en-US" sz="1000" noProof="0">
                        <a:solidFill>
                          <a:schemeClr val="tx2"/>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US" sz="1000" noProof="0">
                        <a:solidFill>
                          <a:schemeClr val="tx2"/>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sz="1000" noProof="0">
                          <a:solidFill>
                            <a:schemeClr val="tx2"/>
                          </a:solidFill>
                        </a:rPr>
                        <a:t>requirement purpose</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88407638"/>
                  </a:ext>
                </a:extLst>
              </a:tr>
              <a:tr h="181396">
                <a:tc>
                  <a:txBody>
                    <a:bodyPr/>
                    <a:lstStyle/>
                    <a:p>
                      <a:pPr algn="l"/>
                      <a:r>
                        <a:rPr lang="en-US" sz="1000" noProof="0">
                          <a:solidFill>
                            <a:schemeClr val="tx1"/>
                          </a:solidFill>
                        </a:rPr>
                        <a:t>1: quality requirement</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a:solidFill>
                            <a:schemeClr val="tx1"/>
                          </a:solidFill>
                        </a:rPr>
                        <a:t>Operation of Shared Services</a:t>
                      </a:r>
                      <a:endParaRPr lang="en-US" sz="1000" noProof="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rPr>
                        <a:t>To avoid lock-in, mandatory shared services shall not be operated by only one specific operating company</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203627516"/>
                  </a:ext>
                </a:extLst>
              </a:tr>
              <a:tr h="248383">
                <a:tc>
                  <a:txBody>
                    <a:bodyPr/>
                    <a:lstStyle/>
                    <a:p>
                      <a:pPr algn="l"/>
                      <a:r>
                        <a:rPr lang="en-US" sz="1000" noProof="0">
                          <a:solidFill>
                            <a:schemeClr val="tx1"/>
                          </a:solidFill>
                        </a:rPr>
                        <a:t>2: clarification request</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a:solidFill>
                            <a:schemeClr val="tx1"/>
                          </a:solidFill>
                        </a:rPr>
                        <a:t>MX-Port Conformance</a:t>
                      </a:r>
                      <a:endParaRPr lang="en-US" sz="1000" noProof="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lvl="0"/>
                      <a:r>
                        <a:rPr lang="en-US" sz="1000">
                          <a:solidFill>
                            <a:schemeClr val="tx1"/>
                          </a:solidFill>
                        </a:rPr>
                        <a:t>Functional, interface, and conformance specification</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18859528"/>
                  </a:ext>
                </a:extLst>
              </a:tr>
              <a:tr h="137311">
                <a:tc>
                  <a:txBody>
                    <a:bodyPr/>
                    <a:lstStyle/>
                    <a:p>
                      <a:pPr algn="l"/>
                      <a:r>
                        <a:rPr lang="en-US" sz="1000" noProof="0">
                          <a:solidFill>
                            <a:schemeClr val="tx1"/>
                          </a:solidFill>
                        </a:rPr>
                        <a:t>3: quality requirement</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a:solidFill>
                            <a:schemeClr val="tx1"/>
                          </a:solidFill>
                        </a:rPr>
                        <a:t>MX-Port Modularity</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rPr>
                        <a:t>Provision of individual constituents of MX -ort by different software providers</a:t>
                      </a:r>
                      <a:endParaRPr lang="en-US" sz="1000" noProof="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126828820"/>
                  </a:ext>
                </a:extLst>
              </a:tr>
              <a:tr h="137311">
                <a:tc>
                  <a:txBody>
                    <a:bodyPr/>
                    <a:lstStyle/>
                    <a:p>
                      <a:pPr algn="l"/>
                      <a:r>
                        <a:rPr lang="en-US" sz="1000" noProof="0">
                          <a:solidFill>
                            <a:schemeClr val="tx1"/>
                          </a:solidFill>
                        </a:rPr>
                        <a:t>4: quality requirement</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a:solidFill>
                            <a:schemeClr val="tx1"/>
                          </a:solidFill>
                        </a:rPr>
                        <a:t>MX-Port Usability</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a:solidFill>
                            <a:schemeClr val="tx1"/>
                          </a:solidFill>
                        </a:rPr>
                        <a:t>Easy definition of interfaces and implementation of functionality of MX Port so that it can be mastered by SMEs</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842322730"/>
                  </a:ext>
                </a:extLst>
              </a:tr>
              <a:tr h="137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a:solidFill>
                            <a:schemeClr val="tx1"/>
                          </a:solidFill>
                        </a:rPr>
                        <a:t>5: M</a:t>
                      </a:r>
                      <a:r>
                        <a:rPr lang="en-US" sz="1000">
                          <a:solidFill>
                            <a:schemeClr val="tx1"/>
                          </a:solidFill>
                        </a:rPr>
                        <a:t>X Discovery</a:t>
                      </a:r>
                      <a:endParaRPr lang="en-US" sz="1000" noProof="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a:solidFill>
                            <a:schemeClr val="tx1"/>
                          </a:solidFill>
                        </a:rPr>
                        <a:t>Access link</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a:solidFill>
                            <a:schemeClr val="tx1"/>
                          </a:solidFill>
                        </a:rPr>
                        <a:t>How to manage MX Port Discovery Information</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099522995"/>
                  </a:ext>
                </a:extLst>
              </a:tr>
              <a:tr h="137311">
                <a:tc>
                  <a:txBody>
                    <a:bodyPr/>
                    <a:lstStyle/>
                    <a:p>
                      <a:pPr algn="l"/>
                      <a:r>
                        <a:rPr lang="en-US" sz="1000" noProof="0">
                          <a:solidFill>
                            <a:schemeClr val="tx1"/>
                          </a:solidFill>
                        </a:rPr>
                        <a:t>6: M</a:t>
                      </a:r>
                      <a:r>
                        <a:rPr lang="en-US" sz="1000">
                          <a:solidFill>
                            <a:schemeClr val="tx1"/>
                          </a:solidFill>
                        </a:rPr>
                        <a:t>X Access &amp; Usage Ctrl</a:t>
                      </a:r>
                      <a:endParaRPr lang="en-US" sz="1000" noProof="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a:solidFill>
                            <a:schemeClr val="tx1"/>
                          </a:solidFill>
                        </a:rPr>
                        <a:t>Identity issuing</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a:solidFill>
                            <a:schemeClr val="tx1"/>
                          </a:solidFill>
                        </a:rPr>
                        <a:t>How to manage MX Port Identity</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400337432"/>
                  </a:ext>
                </a:extLst>
              </a:tr>
              <a:tr h="137311">
                <a:tc>
                  <a:txBody>
                    <a:bodyPr/>
                    <a:lstStyle/>
                    <a:p>
                      <a:pPr algn="l"/>
                      <a:r>
                        <a:rPr lang="en-US" sz="1000" noProof="0">
                          <a:solidFill>
                            <a:schemeClr val="tx1"/>
                          </a:solidFill>
                        </a:rPr>
                        <a:t>7: M</a:t>
                      </a:r>
                      <a:r>
                        <a:rPr lang="en-US" sz="1000">
                          <a:solidFill>
                            <a:schemeClr val="tx1"/>
                          </a:solidFill>
                        </a:rPr>
                        <a:t>X Access &amp; Usage Ctrl</a:t>
                      </a:r>
                      <a:endParaRPr lang="en-US" sz="1000" noProof="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a:solidFill>
                            <a:schemeClr val="tx1"/>
                          </a:solidFill>
                        </a:rPr>
                        <a:t>Certification authority</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a:solidFill>
                            <a:schemeClr val="tx1"/>
                          </a:solidFill>
                        </a:rPr>
                        <a:t>How to enable trust and verification</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48183595"/>
                  </a:ext>
                </a:extLst>
              </a:tr>
              <a:tr h="137311">
                <a:tc>
                  <a:txBody>
                    <a:bodyPr/>
                    <a:lstStyle/>
                    <a:p>
                      <a:pPr algn="l"/>
                      <a:r>
                        <a:rPr lang="en-US" sz="1000" noProof="0">
                          <a:solidFill>
                            <a:schemeClr val="tx1"/>
                          </a:solidFill>
                        </a:rPr>
                        <a:t>8: clarification request</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a:solidFill>
                            <a:schemeClr val="tx1"/>
                          </a:solidFill>
                        </a:rPr>
                        <a:t>MX Port – DSP and DCP</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dirty="0">
                          <a:solidFill>
                            <a:schemeClr val="tx1"/>
                          </a:solidFill>
                        </a:rPr>
                        <a:t>Explain relationship between MX-Port and DSP/DCP on conceptual level</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0798761"/>
                  </a:ext>
                </a:extLst>
              </a:tr>
              <a:tr h="108387">
                <a:tc>
                  <a:txBody>
                    <a:bodyPr/>
                    <a:lstStyle/>
                    <a:p>
                      <a:pPr algn="l"/>
                      <a:r>
                        <a:rPr lang="en-US" sz="1000" noProof="0">
                          <a:solidFill>
                            <a:schemeClr val="tx1"/>
                          </a:solidFill>
                        </a:rPr>
                        <a:t>9: quality requirement</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a:solidFill>
                            <a:schemeClr val="tx1"/>
                          </a:solidFill>
                        </a:rPr>
                        <a:t>Cloud architectures</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a:solidFill>
                            <a:schemeClr val="tx1"/>
                          </a:solidFill>
                        </a:rPr>
                        <a:t>Considering best practices for cloud architectures</a:t>
                      </a:r>
                      <a:endParaRPr lang="en-US" sz="1000" noProof="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15057567"/>
                  </a:ext>
                </a:extLst>
              </a:tr>
              <a:tr h="108387">
                <a:tc>
                  <a:txBody>
                    <a:bodyPr/>
                    <a:lstStyle/>
                    <a:p>
                      <a:pPr algn="l"/>
                      <a:r>
                        <a:rPr lang="en-US" sz="1000" noProof="0">
                          <a:solidFill>
                            <a:schemeClr val="tx1"/>
                          </a:solidFill>
                        </a:rPr>
                        <a:t>10: clarification request</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a:solidFill>
                            <a:schemeClr val="tx1"/>
                          </a:solidFill>
                        </a:rPr>
                        <a:t>Shared Services</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a:solidFill>
                            <a:schemeClr val="tx1"/>
                          </a:solidFill>
                        </a:rPr>
                        <a:t>Framework to discuss business impact of ADRs</a:t>
                      </a:r>
                      <a:endParaRPr lang="en-US" sz="1000" noProof="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87701250"/>
                  </a:ext>
                </a:extLst>
              </a:tr>
              <a:tr h="108387">
                <a:tc>
                  <a:txBody>
                    <a:bodyPr/>
                    <a:lstStyle/>
                    <a:p>
                      <a:pPr algn="l"/>
                      <a:r>
                        <a:rPr lang="en-US" sz="1000" noProof="0">
                          <a:solidFill>
                            <a:schemeClr val="tx1"/>
                          </a:solidFill>
                        </a:rPr>
                        <a:t>11: quality requirement</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rPr>
                        <a:t>AAS implementation</a:t>
                      </a:r>
                      <a:endParaRPr lang="en-US" sz="1000" noProof="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rPr>
                        <a:t>Asset Administration Shell usage in the use cases</a:t>
                      </a:r>
                      <a:endParaRPr lang="en-US" sz="1000" noProof="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415913805"/>
                  </a:ext>
                </a:extLst>
              </a:tr>
              <a:tr h="108387">
                <a:tc>
                  <a:txBody>
                    <a:bodyPr/>
                    <a:lstStyle/>
                    <a:p>
                      <a:pPr algn="l"/>
                      <a:r>
                        <a:rPr lang="en-US" sz="1000" noProof="0">
                          <a:solidFill>
                            <a:schemeClr val="tx1"/>
                          </a:solidFill>
                        </a:rPr>
                        <a:t>12: M</a:t>
                      </a:r>
                      <a:r>
                        <a:rPr lang="en-US" sz="1000">
                          <a:solidFill>
                            <a:schemeClr val="tx1"/>
                          </a:solidFill>
                        </a:rPr>
                        <a:t>X Access &amp; Usage Ctrl</a:t>
                      </a:r>
                      <a:endParaRPr lang="en-US" sz="1000" noProof="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a:solidFill>
                            <a:schemeClr val="tx1"/>
                          </a:solidFill>
                        </a:rPr>
                        <a:t>Authorization</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lvl="0"/>
                      <a:r>
                        <a:rPr lang="en-US" sz="1000">
                          <a:cs typeface="Arial"/>
                        </a:rPr>
                        <a:t>How to give access to data</a:t>
                      </a:r>
                      <a:endParaRPr lang="en-US" sz="100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05744316"/>
                  </a:ext>
                </a:extLst>
              </a:tr>
              <a:tr h="108387">
                <a:tc>
                  <a:txBody>
                    <a:bodyPr/>
                    <a:lstStyle/>
                    <a:p>
                      <a:pPr algn="l"/>
                      <a:r>
                        <a:rPr lang="en-US" sz="1000" noProof="0">
                          <a:solidFill>
                            <a:schemeClr val="tx1"/>
                          </a:solidFill>
                        </a:rPr>
                        <a:t>13: MX Gate</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a:solidFill>
                            <a:schemeClr val="tx1"/>
                          </a:solidFill>
                        </a:rPr>
                        <a:t>Notification</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a:solidFill>
                            <a:schemeClr val="tx1"/>
                          </a:solidFill>
                        </a:rPr>
                        <a:t>Sending/publishing notifications to one or multiple recipients</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309768112"/>
                  </a:ext>
                </a:extLst>
              </a:tr>
              <a:tr h="108387">
                <a:tc>
                  <a:txBody>
                    <a:bodyPr/>
                    <a:lstStyle/>
                    <a:p>
                      <a:pPr algn="l"/>
                      <a:r>
                        <a:rPr lang="en-US" sz="1000" noProof="0">
                          <a:solidFill>
                            <a:schemeClr val="tx1"/>
                          </a:solidFill>
                        </a:rPr>
                        <a:t>14: M</a:t>
                      </a:r>
                      <a:r>
                        <a:rPr lang="en-US" sz="1000">
                          <a:solidFill>
                            <a:schemeClr val="tx1"/>
                          </a:solidFill>
                        </a:rPr>
                        <a:t>X Discovery</a:t>
                      </a:r>
                      <a:endParaRPr lang="en-US" sz="1000" noProof="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a:solidFill>
                            <a:schemeClr val="tx1"/>
                          </a:solidFill>
                        </a:rPr>
                        <a:t>Broadcast search</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a:solidFill>
                            <a:schemeClr val="tx1"/>
                          </a:solidFill>
                        </a:rPr>
                        <a:t>Search for companies, applications or products with specific characteristics</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803603690"/>
                  </a:ext>
                </a:extLst>
              </a:tr>
              <a:tr h="108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a:solidFill>
                            <a:schemeClr val="tx1"/>
                          </a:solidFill>
                        </a:rPr>
                        <a:t>15: </a:t>
                      </a:r>
                      <a:r>
                        <a:rPr lang="en-US" sz="1000">
                          <a:solidFill>
                            <a:schemeClr val="tx1"/>
                          </a:solidFill>
                        </a:rPr>
                        <a:t>process requirement</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a:solidFill>
                            <a:schemeClr val="tx1"/>
                          </a:solidFill>
                        </a:rPr>
                        <a:t>Testbed</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a:solidFill>
                            <a:schemeClr val="tx1"/>
                          </a:solidFill>
                        </a:rPr>
                        <a:t>Testbed (infrastructure) incl. Hackathons for use cases</a:t>
                      </a:r>
                      <a:endParaRPr lang="en-US" sz="1000" noProof="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601761866"/>
                  </a:ext>
                </a:extLst>
              </a:tr>
              <a:tr h="108387">
                <a:tc>
                  <a:txBody>
                    <a:bodyPr/>
                    <a:lstStyle/>
                    <a:p>
                      <a:pPr algn="l"/>
                      <a:r>
                        <a:rPr lang="en-US" sz="1000" noProof="0">
                          <a:solidFill>
                            <a:schemeClr val="tx1"/>
                          </a:solidFill>
                        </a:rPr>
                        <a:t>16: </a:t>
                      </a:r>
                      <a:r>
                        <a:rPr lang="en-US" sz="1000">
                          <a:solidFill>
                            <a:schemeClr val="tx1"/>
                          </a:solidFill>
                        </a:rPr>
                        <a:t>process requirement</a:t>
                      </a:r>
                      <a:endParaRPr lang="en-US" sz="1000" noProof="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a:solidFill>
                            <a:schemeClr val="tx1"/>
                          </a:solidFill>
                        </a:rPr>
                        <a:t>AAS </a:t>
                      </a:r>
                      <a:r>
                        <a:rPr lang="en-US" sz="1000" noProof="0" err="1">
                          <a:solidFill>
                            <a:schemeClr val="tx1"/>
                          </a:solidFill>
                        </a:rPr>
                        <a:t>Submodel</a:t>
                      </a:r>
                      <a:r>
                        <a:rPr lang="en-US" sz="1000" noProof="0">
                          <a:solidFill>
                            <a:schemeClr val="tx1"/>
                          </a:solidFill>
                        </a:rPr>
                        <a:t> templates</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a:solidFill>
                            <a:schemeClr val="tx1"/>
                          </a:solidFill>
                        </a:rPr>
                        <a:t>Guardrails for the proper usage of AAS </a:t>
                      </a:r>
                      <a:r>
                        <a:rPr lang="en-US" sz="1000" noProof="0" err="1">
                          <a:solidFill>
                            <a:schemeClr val="tx1"/>
                          </a:solidFill>
                        </a:rPr>
                        <a:t>Submodel</a:t>
                      </a:r>
                      <a:r>
                        <a:rPr lang="en-US" sz="1000" noProof="0">
                          <a:solidFill>
                            <a:schemeClr val="tx1"/>
                          </a:solidFill>
                        </a:rPr>
                        <a:t> Templates</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85398894"/>
                  </a:ext>
                </a:extLst>
              </a:tr>
              <a:tr h="108387">
                <a:tc>
                  <a:txBody>
                    <a:bodyPr/>
                    <a:lstStyle/>
                    <a:p>
                      <a:pPr algn="l"/>
                      <a:r>
                        <a:rPr lang="en-US" sz="1000" noProof="0">
                          <a:solidFill>
                            <a:schemeClr val="tx1"/>
                          </a:solidFill>
                        </a:rPr>
                        <a:t>17: M</a:t>
                      </a:r>
                      <a:r>
                        <a:rPr lang="en-US" sz="1000">
                          <a:solidFill>
                            <a:schemeClr val="tx1"/>
                          </a:solidFill>
                        </a:rPr>
                        <a:t>X Access &amp; Usage Ctrl</a:t>
                      </a:r>
                      <a:endParaRPr lang="en-US" sz="1000" noProof="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rPr>
                        <a:t>Usage control</a:t>
                      </a:r>
                      <a:endParaRPr lang="en-US" sz="1000" noProof="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a:solidFill>
                            <a:schemeClr val="tx1"/>
                          </a:solidFill>
                        </a:rPr>
                        <a:t>Dealing with usage rights for data offerings</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72148410"/>
                  </a:ext>
                </a:extLst>
              </a:tr>
              <a:tr h="108387">
                <a:tc>
                  <a:txBody>
                    <a:bodyPr/>
                    <a:lstStyle/>
                    <a:p>
                      <a:pPr algn="l"/>
                      <a:r>
                        <a:rPr lang="en-US" sz="1000" noProof="0">
                          <a:solidFill>
                            <a:schemeClr val="tx2"/>
                          </a:solidFill>
                        </a:rPr>
                        <a:t>18: </a:t>
                      </a:r>
                      <a:r>
                        <a:rPr lang="en-US" sz="1000" noProof="0">
                          <a:solidFill>
                            <a:schemeClr val="tx1"/>
                          </a:solidFill>
                        </a:rPr>
                        <a:t>M</a:t>
                      </a:r>
                      <a:r>
                        <a:rPr lang="en-US" sz="1000">
                          <a:solidFill>
                            <a:schemeClr val="tx1"/>
                          </a:solidFill>
                        </a:rPr>
                        <a:t>X Access &amp; Usage Ctrl</a:t>
                      </a:r>
                      <a:endParaRPr lang="en-US" sz="1000" noProof="0">
                        <a:solidFill>
                          <a:schemeClr val="tx2"/>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a:solidFill>
                            <a:schemeClr val="tx2"/>
                          </a:solidFill>
                        </a:rPr>
                        <a:t>Public data</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a:solidFill>
                            <a:schemeClr val="tx2"/>
                          </a:solidFill>
                        </a:rPr>
                        <a:t>No access control necessary</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448719172"/>
                  </a:ext>
                </a:extLst>
              </a:tr>
              <a:tr h="108387">
                <a:tc>
                  <a:txBody>
                    <a:bodyPr/>
                    <a:lstStyle/>
                    <a:p>
                      <a:pPr algn="l"/>
                      <a:r>
                        <a:rPr lang="en-US" sz="1000" noProof="0" dirty="0">
                          <a:solidFill>
                            <a:schemeClr val="tx2"/>
                          </a:solidFill>
                        </a:rPr>
                        <a:t>19: </a:t>
                      </a:r>
                      <a:r>
                        <a:rPr lang="en-US" sz="1000" noProof="0" dirty="0">
                          <a:solidFill>
                            <a:schemeClr val="tx1"/>
                          </a:solidFill>
                        </a:rPr>
                        <a:t>M</a:t>
                      </a:r>
                      <a:r>
                        <a:rPr lang="en-US" sz="1000" dirty="0">
                          <a:solidFill>
                            <a:schemeClr val="tx1"/>
                          </a:solidFill>
                        </a:rPr>
                        <a:t>X Access &amp; Usage Ctrl</a:t>
                      </a:r>
                      <a:endParaRPr lang="en-US" sz="1000" noProof="0" dirty="0">
                        <a:solidFill>
                          <a:schemeClr val="tx2"/>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dirty="0">
                          <a:solidFill>
                            <a:schemeClr val="tx2"/>
                          </a:solidFill>
                        </a:rPr>
                        <a:t>Restricted data</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dirty="0"/>
                        <a:t>Protective mechanism defined by data provider</a:t>
                      </a:r>
                      <a:endParaRPr lang="en-US" sz="1000" noProof="0" dirty="0">
                        <a:solidFill>
                          <a:schemeClr val="tx2"/>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736710721"/>
                  </a:ext>
                </a:extLst>
              </a:tr>
              <a:tr h="108387">
                <a:tc>
                  <a:txBody>
                    <a:bodyPr/>
                    <a:lstStyle/>
                    <a:p>
                      <a:pPr algn="l"/>
                      <a:r>
                        <a:rPr lang="en-US" sz="1000" noProof="0" dirty="0">
                          <a:solidFill>
                            <a:schemeClr val="tx1"/>
                          </a:solidFill>
                        </a:rPr>
                        <a:t>20: MX Gate</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tx1"/>
                          </a:solidFill>
                        </a:rPr>
                        <a:t>Querying of AAS Data</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b="0" dirty="0">
                          <a:solidFill>
                            <a:schemeClr val="tx1"/>
                          </a:solidFill>
                        </a:rPr>
                        <a:t>Accessing data by means of queries expressed in a decl. query lang.</a:t>
                      </a:r>
                      <a:endParaRPr lang="en-US" sz="1000" noProof="0" dirty="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28128168"/>
                  </a:ext>
                </a:extLst>
              </a:tr>
            </a:tbl>
          </a:graphicData>
        </a:graphic>
      </p:graphicFrame>
    </p:spTree>
    <p:extLst>
      <p:ext uri="{BB962C8B-B14F-4D97-AF65-F5344CB8AC3E}">
        <p14:creationId xmlns:p14="http://schemas.microsoft.com/office/powerpoint/2010/main" val="2625618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7AE94-9784-1046-5F76-226AD88D126D}"/>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44D672D-2C39-58CE-8755-9D59BEC2AA65}"/>
              </a:ext>
            </a:extLst>
          </p:cNvPr>
          <p:cNvGraphicFramePr>
            <a:graphicFrameLocks noChangeAspect="1"/>
          </p:cNvGraphicFramePr>
          <p:nvPr>
            <p:custDataLst>
              <p:tags r:id="rId1"/>
            </p:custDataLst>
            <p:extLst>
              <p:ext uri="{D42A27DB-BD31-4B8C-83A1-F6EECF244321}">
                <p14:modId xmlns:p14="http://schemas.microsoft.com/office/powerpoint/2010/main" val="1184098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5" name="think-cell data - do not delete" hidden="1">
                        <a:extLst>
                          <a:ext uri="{FF2B5EF4-FFF2-40B4-BE49-F238E27FC236}">
                            <a16:creationId xmlns:a16="http://schemas.microsoft.com/office/drawing/2014/main" id="{A44D672D-2C39-58CE-8755-9D59BEC2AA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A6A6DF78-C700-26DB-A7AF-F5323F78D988}"/>
              </a:ext>
            </a:extLst>
          </p:cNvPr>
          <p:cNvSpPr>
            <a:spLocks noGrp="1"/>
          </p:cNvSpPr>
          <p:nvPr>
            <p:ph type="ctrTitle"/>
          </p:nvPr>
        </p:nvSpPr>
        <p:spPr/>
        <p:txBody>
          <a:bodyPr vert="horz"/>
          <a:lstStyle/>
          <a:p>
            <a:pPr marL="0" algn="l" rtl="0" eaLnBrk="1" fontAlgn="t" latinLnBrk="0" hangingPunct="1">
              <a:buNone/>
            </a:pPr>
            <a:r>
              <a:rPr lang="en-US"/>
              <a:t>Requirement #10</a:t>
            </a:r>
            <a:br>
              <a:rPr lang="en-US"/>
            </a:br>
            <a:r>
              <a:rPr lang="en-US" sz="4000" b="1" i="0" u="none" strike="noStrike" kern="1200">
                <a:effectLst/>
                <a:latin typeface="Arial" panose="020B0604020202020204" pitchFamily="34" charset="0"/>
              </a:rPr>
              <a:t>Shared Services – Framework to discuss business impact of ADRs</a:t>
            </a:r>
            <a:endParaRPr lang="en-US"/>
          </a:p>
        </p:txBody>
      </p:sp>
      <p:sp>
        <p:nvSpPr>
          <p:cNvPr id="2" name="Rechteck 1">
            <a:extLst>
              <a:ext uri="{FF2B5EF4-FFF2-40B4-BE49-F238E27FC236}">
                <a16:creationId xmlns:a16="http://schemas.microsoft.com/office/drawing/2014/main" id="{2254AF8F-BA69-8BAB-E23E-8F9EEB73689A}"/>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clarification request</a:t>
            </a:r>
          </a:p>
        </p:txBody>
      </p:sp>
      <p:sp>
        <p:nvSpPr>
          <p:cNvPr id="3" name="Rechteck 2">
            <a:extLst>
              <a:ext uri="{FF2B5EF4-FFF2-40B4-BE49-F238E27FC236}">
                <a16:creationId xmlns:a16="http://schemas.microsoft.com/office/drawing/2014/main" id="{160698A9-7A41-709A-E3B5-780F2F7EDCD8}"/>
              </a:ext>
            </a:extLst>
          </p:cNvPr>
          <p:cNvSpPr/>
          <p:nvPr/>
        </p:nvSpPr>
        <p:spPr>
          <a:xfrm>
            <a:off x="3404680" y="5229280"/>
            <a:ext cx="5760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2000" dirty="0">
                <a:solidFill>
                  <a:schemeClr val="tx1"/>
                </a:solidFill>
              </a:rPr>
              <a:t>clarification requests are not published externally</a:t>
            </a:r>
          </a:p>
        </p:txBody>
      </p:sp>
    </p:spTree>
    <p:extLst>
      <p:ext uri="{BB962C8B-B14F-4D97-AF65-F5344CB8AC3E}">
        <p14:creationId xmlns:p14="http://schemas.microsoft.com/office/powerpoint/2010/main" val="901620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D3251-55F2-3E58-E05E-F9BF486D3C30}"/>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DE5CEF4-35D1-E2E4-74D4-C821DA1510C3}"/>
              </a:ext>
            </a:extLst>
          </p:cNvPr>
          <p:cNvGraphicFramePr>
            <a:graphicFrameLocks noChangeAspect="1"/>
          </p:cNvGraphicFramePr>
          <p:nvPr>
            <p:custDataLst>
              <p:tags r:id="rId1"/>
            </p:custDataLst>
            <p:extLst>
              <p:ext uri="{D42A27DB-BD31-4B8C-83A1-F6EECF244321}">
                <p14:modId xmlns:p14="http://schemas.microsoft.com/office/powerpoint/2010/main" val="1832061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1DE5CEF4-35D1-E2E4-74D4-C821DA1510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FEB2AE4D-C2B4-1240-52F5-81802C2BE9E4}"/>
              </a:ext>
            </a:extLst>
          </p:cNvPr>
          <p:cNvSpPr>
            <a:spLocks noGrp="1"/>
          </p:cNvSpPr>
          <p:nvPr>
            <p:ph type="ctrTitle"/>
          </p:nvPr>
        </p:nvSpPr>
        <p:spPr/>
        <p:txBody>
          <a:bodyPr vert="horz"/>
          <a:lstStyle/>
          <a:p>
            <a:r>
              <a:rPr lang="en-US"/>
              <a:t>Requirement #11</a:t>
            </a:r>
            <a:br>
              <a:rPr lang="en-US"/>
            </a:br>
            <a:br>
              <a:rPr lang="en-US"/>
            </a:br>
            <a:r>
              <a:rPr lang="en-US" sz="2800"/>
              <a:t>AAS implementation – Asset Administration Shell usage in the use cases</a:t>
            </a:r>
          </a:p>
        </p:txBody>
      </p:sp>
      <p:sp>
        <p:nvSpPr>
          <p:cNvPr id="2" name="Rechteck 1">
            <a:extLst>
              <a:ext uri="{FF2B5EF4-FFF2-40B4-BE49-F238E27FC236}">
                <a16:creationId xmlns:a16="http://schemas.microsoft.com/office/drawing/2014/main" id="{70758AD3-9D83-3054-7875-3C7AA13D5A10}"/>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a:solidFill>
                  <a:schemeClr val="tx1"/>
                </a:solidFill>
              </a:rPr>
              <a:t>quality requirement</a:t>
            </a:r>
          </a:p>
        </p:txBody>
      </p:sp>
    </p:spTree>
    <p:extLst>
      <p:ext uri="{BB962C8B-B14F-4D97-AF65-F5344CB8AC3E}">
        <p14:creationId xmlns:p14="http://schemas.microsoft.com/office/powerpoint/2010/main" val="3304958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4EC0C3F-692C-E529-9E8E-D08C15BC7C46}"/>
              </a:ext>
            </a:extLst>
          </p:cNvPr>
          <p:cNvGraphicFramePr>
            <a:graphicFrameLocks noChangeAspect="1"/>
          </p:cNvGraphicFramePr>
          <p:nvPr>
            <p:custDataLst>
              <p:tags r:id="rId1"/>
            </p:custDataLst>
            <p:extLst>
              <p:ext uri="{D42A27DB-BD31-4B8C-83A1-F6EECF244321}">
                <p14:modId xmlns:p14="http://schemas.microsoft.com/office/powerpoint/2010/main" val="3247356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7" name="think-cell data - do not delete" hidden="1">
                        <a:extLst>
                          <a:ext uri="{FF2B5EF4-FFF2-40B4-BE49-F238E27FC236}">
                            <a16:creationId xmlns:a16="http://schemas.microsoft.com/office/drawing/2014/main" id="{84EC0C3F-692C-E529-9E8E-D08C15BC7C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Inhaltsplatzhalter 1">
            <a:extLst>
              <a:ext uri="{FF2B5EF4-FFF2-40B4-BE49-F238E27FC236}">
                <a16:creationId xmlns:a16="http://schemas.microsoft.com/office/drawing/2014/main" id="{29987FF5-7016-D1E4-0916-54FD6C680885}"/>
              </a:ext>
            </a:extLst>
          </p:cNvPr>
          <p:cNvSpPr>
            <a:spLocks noGrp="1"/>
          </p:cNvSpPr>
          <p:nvPr>
            <p:ph idx="1"/>
          </p:nvPr>
        </p:nvSpPr>
        <p:spPr/>
        <p:txBody>
          <a:bodyPr vert="horz" lIns="0" tIns="72000" rIns="72000" bIns="36000" rtlCol="0" anchor="t">
            <a:normAutofit lnSpcReduction="10000"/>
          </a:bodyPr>
          <a:lstStyle/>
          <a:p>
            <a:r>
              <a:rPr lang="en-US"/>
              <a:t>Initial situation</a:t>
            </a:r>
          </a:p>
          <a:p>
            <a:pPr marL="179070" lvl="1" indent="-179070"/>
            <a:r>
              <a:rPr lang="en-US"/>
              <a:t>Many companies provide information to be shared</a:t>
            </a:r>
            <a:endParaRPr lang="en-US">
              <a:cs typeface="Arial"/>
            </a:endParaRPr>
          </a:p>
          <a:p>
            <a:pPr marL="179070" lvl="1" indent="-179070"/>
            <a:r>
              <a:rPr lang="en-US"/>
              <a:t>An important semantic model for information in the use cases are </a:t>
            </a:r>
            <a:r>
              <a:rPr lang="en-US" err="1"/>
              <a:t>Submodels</a:t>
            </a:r>
            <a:r>
              <a:rPr lang="en-US"/>
              <a:t> of the Asset Administration Shell (AAS)</a:t>
            </a:r>
            <a:endParaRPr lang="en-US">
              <a:cs typeface="Arial"/>
            </a:endParaRPr>
          </a:p>
          <a:p>
            <a:r>
              <a:rPr lang="en-US"/>
              <a:t>Problem statement</a:t>
            </a:r>
            <a:endParaRPr lang="en-US">
              <a:cs typeface="Arial"/>
            </a:endParaRPr>
          </a:p>
          <a:p>
            <a:pPr marL="179070" lvl="1" indent="-179070"/>
            <a:r>
              <a:rPr lang="en-US"/>
              <a:t>The concepts for modelling assets using the AAS (according to IEC 63278 series) shall not be restricted (MX Converter)</a:t>
            </a:r>
          </a:p>
          <a:p>
            <a:pPr marL="179070" lvl="1" indent="-179070"/>
            <a:r>
              <a:rPr lang="en-US">
                <a:cs typeface="Arial"/>
              </a:rPr>
              <a:t>The access from AAS user applications (according to IEC 63278) to AASs and </a:t>
            </a:r>
            <a:r>
              <a:rPr lang="en-US" err="1">
                <a:cs typeface="Arial"/>
              </a:rPr>
              <a:t>Submodels</a:t>
            </a:r>
            <a:r>
              <a:rPr lang="en-US">
                <a:cs typeface="Arial"/>
              </a:rPr>
              <a:t> shall not be restricted (MX Gate to MX Gate communication)</a:t>
            </a:r>
          </a:p>
          <a:p>
            <a:pPr marL="179070" lvl="1" indent="-179070"/>
            <a:r>
              <a:rPr lang="en-US">
                <a:cs typeface="Arial"/>
              </a:rPr>
              <a:t>The concepts for describing access and usage policies for AASs, </a:t>
            </a:r>
            <a:r>
              <a:rPr lang="en-US" err="1">
                <a:cs typeface="Arial"/>
              </a:rPr>
              <a:t>Submodels</a:t>
            </a:r>
            <a:r>
              <a:rPr lang="en-US">
                <a:cs typeface="Arial"/>
              </a:rPr>
              <a:t> and </a:t>
            </a:r>
            <a:r>
              <a:rPr lang="en-US" err="1">
                <a:cs typeface="Arial"/>
              </a:rPr>
              <a:t>SubmodelElements</a:t>
            </a:r>
            <a:r>
              <a:rPr lang="en-US">
                <a:cs typeface="Arial"/>
              </a:rPr>
              <a:t> (according to IEC63278-3) shall not be restricted</a:t>
            </a:r>
          </a:p>
          <a:p>
            <a:pPr marL="179070" lvl="1" indent="-179070"/>
            <a:r>
              <a:rPr lang="en-US">
                <a:cs typeface="Arial"/>
              </a:rPr>
              <a:t>The AAS shall be expanded to include standardized discovery of AASs across companies (MX Discovery)</a:t>
            </a:r>
          </a:p>
          <a:p>
            <a:pPr marL="179070" lvl="1" indent="-179070"/>
            <a:r>
              <a:rPr lang="en-US">
                <a:cs typeface="Arial"/>
              </a:rPr>
              <a:t>The AAS shall be expanded to enable standardized identification (see Requirement #6), authentication (see Requirement #7), authorization (see Requirement #12), and usage control (see Requirement #17) (MX Access and Usage Control).</a:t>
            </a:r>
          </a:p>
          <a:p>
            <a:r>
              <a:rPr lang="en-US"/>
              <a:t>Boundary conditions</a:t>
            </a:r>
            <a:endParaRPr lang="en-US">
              <a:cs typeface="Arial"/>
            </a:endParaRPr>
          </a:p>
          <a:p>
            <a:pPr marL="179070" lvl="1" indent="-179070"/>
            <a:r>
              <a:rPr lang="en-US"/>
              <a:t>Other semantic models like OPC UA companion specifications can exist in parallel</a:t>
            </a:r>
            <a:endParaRPr lang="en-US">
              <a:cs typeface="Arial"/>
            </a:endParaRPr>
          </a:p>
          <a:p>
            <a:pPr marL="179070" lvl="1" indent="-179070"/>
            <a:r>
              <a:rPr lang="en-US"/>
              <a:t>Other information exchange can exist in parallel</a:t>
            </a:r>
            <a:endParaRPr lang="en-US">
              <a:cs typeface="Arial"/>
            </a:endParaRPr>
          </a:p>
          <a:p>
            <a:pPr marL="0" lvl="1" indent="0">
              <a:buNone/>
            </a:pPr>
            <a:endParaRPr lang="en-US">
              <a:cs typeface="Arial"/>
            </a:endParaRPr>
          </a:p>
        </p:txBody>
      </p:sp>
      <p:sp>
        <p:nvSpPr>
          <p:cNvPr id="3" name="Titel 2">
            <a:extLst>
              <a:ext uri="{FF2B5EF4-FFF2-40B4-BE49-F238E27FC236}">
                <a16:creationId xmlns:a16="http://schemas.microsoft.com/office/drawing/2014/main" id="{998AB681-1B01-FFA2-7FF1-FF717C22C526}"/>
              </a:ext>
            </a:extLst>
          </p:cNvPr>
          <p:cNvSpPr>
            <a:spLocks noGrp="1"/>
          </p:cNvSpPr>
          <p:nvPr>
            <p:ph type="title"/>
          </p:nvPr>
        </p:nvSpPr>
        <p:spPr/>
        <p:txBody>
          <a:bodyPr vert="horz">
            <a:normAutofit/>
          </a:bodyPr>
          <a:lstStyle/>
          <a:p>
            <a:r>
              <a:rPr lang="en-US"/>
              <a:t>Requirement #11 AAS implementation</a:t>
            </a:r>
            <a:br>
              <a:rPr lang="en-US">
                <a:solidFill>
                  <a:srgbClr val="1D71B8"/>
                </a:solidFill>
              </a:rPr>
            </a:br>
            <a:r>
              <a:rPr lang="en-US" b="0">
                <a:solidFill>
                  <a:schemeClr val="accent2"/>
                </a:solidFill>
              </a:rPr>
              <a:t>Asset Administration Shell usage in the use cases</a:t>
            </a:r>
            <a:endParaRPr lang="de-DE" b="0">
              <a:solidFill>
                <a:schemeClr val="accent2"/>
              </a:solidFill>
              <a:cs typeface="Arial"/>
            </a:endParaRPr>
          </a:p>
          <a:p>
            <a:endParaRPr lang="en-US">
              <a:solidFill>
                <a:srgbClr val="1D71B8"/>
              </a:solidFill>
            </a:endParaRPr>
          </a:p>
        </p:txBody>
      </p:sp>
      <p:sp>
        <p:nvSpPr>
          <p:cNvPr id="4" name="Datumsplatzhalter 3">
            <a:extLst>
              <a:ext uri="{FF2B5EF4-FFF2-40B4-BE49-F238E27FC236}">
                <a16:creationId xmlns:a16="http://schemas.microsoft.com/office/drawing/2014/main" id="{6A72D963-3A30-A075-7364-3313FE841D81}"/>
              </a:ext>
            </a:extLst>
          </p:cNvPr>
          <p:cNvSpPr>
            <a:spLocks noGrp="1"/>
          </p:cNvSpPr>
          <p:nvPr>
            <p:ph type="dt" sz="half" idx="10"/>
          </p:nvPr>
        </p:nvSpPr>
        <p:spPr/>
        <p:txBody>
          <a:bodyPr/>
          <a:lstStyle/>
          <a:p>
            <a:pPr>
              <a:defRPr/>
            </a:pPr>
            <a:fld id="{C913B0A4-A4D7-450E-A065-EE580ED7B632}" type="datetime3">
              <a:rPr lang="en-US" smtClean="0"/>
              <a:t>24 March 2026</a:t>
            </a:fld>
            <a:endParaRPr lang="en-US"/>
          </a:p>
        </p:txBody>
      </p:sp>
      <p:sp>
        <p:nvSpPr>
          <p:cNvPr id="5" name="Foliennummernplatzhalter 4">
            <a:extLst>
              <a:ext uri="{FF2B5EF4-FFF2-40B4-BE49-F238E27FC236}">
                <a16:creationId xmlns:a16="http://schemas.microsoft.com/office/drawing/2014/main" id="{5C7AAC3D-D523-8DEC-A37B-511FD21745EC}"/>
              </a:ext>
            </a:extLst>
          </p:cNvPr>
          <p:cNvSpPr>
            <a:spLocks noGrp="1"/>
          </p:cNvSpPr>
          <p:nvPr>
            <p:ph type="sldNum" sz="quarter" idx="12"/>
          </p:nvPr>
        </p:nvSpPr>
        <p:spPr/>
        <p:txBody>
          <a:bodyPr/>
          <a:lstStyle/>
          <a:p>
            <a:pPr>
              <a:defRPr/>
            </a:pPr>
            <a:fld id="{39D3A024-67FB-42E9-9126-3B9701C7D52D}" type="slidenum">
              <a:rPr lang="en-US" smtClean="0"/>
              <a:pPr>
                <a:defRPr/>
              </a:pPr>
              <a:t>32</a:t>
            </a:fld>
            <a:endParaRPr lang="en-US"/>
          </a:p>
        </p:txBody>
      </p:sp>
    </p:spTree>
    <p:extLst>
      <p:ext uri="{BB962C8B-B14F-4D97-AF65-F5344CB8AC3E}">
        <p14:creationId xmlns:p14="http://schemas.microsoft.com/office/powerpoint/2010/main" val="859367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FC5C7B4-5AD6-6C6E-2539-5A5E1D70ABED}"/>
              </a:ext>
            </a:extLst>
          </p:cNvPr>
          <p:cNvGraphicFramePr>
            <a:graphicFrameLocks noChangeAspect="1"/>
          </p:cNvGraphicFramePr>
          <p:nvPr>
            <p:custDataLst>
              <p:tags r:id="rId1"/>
            </p:custDataLst>
            <p:extLst>
              <p:ext uri="{D42A27DB-BD31-4B8C-83A1-F6EECF244321}">
                <p14:modId xmlns:p14="http://schemas.microsoft.com/office/powerpoint/2010/main" val="3535380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8" name="think-cell data - do not delete" hidden="1">
                        <a:extLst>
                          <a:ext uri="{FF2B5EF4-FFF2-40B4-BE49-F238E27FC236}">
                            <a16:creationId xmlns:a16="http://schemas.microsoft.com/office/drawing/2014/main" id="{7FC5C7B4-5AD6-6C6E-2539-5A5E1D70AB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4" name="Rechteck 193">
            <a:extLst>
              <a:ext uri="{FF2B5EF4-FFF2-40B4-BE49-F238E27FC236}">
                <a16:creationId xmlns:a16="http://schemas.microsoft.com/office/drawing/2014/main" id="{60FC64DC-92E3-DF57-C4B0-CADCB4FC0F35}"/>
              </a:ext>
            </a:extLst>
          </p:cNvPr>
          <p:cNvSpPr/>
          <p:nvPr/>
        </p:nvSpPr>
        <p:spPr>
          <a:xfrm>
            <a:off x="2423752" y="3789184"/>
            <a:ext cx="7200000" cy="1872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93" name="Rechteck 192">
            <a:extLst>
              <a:ext uri="{FF2B5EF4-FFF2-40B4-BE49-F238E27FC236}">
                <a16:creationId xmlns:a16="http://schemas.microsoft.com/office/drawing/2014/main" id="{08698505-56FA-3D54-4F83-EE371C65919D}"/>
              </a:ext>
            </a:extLst>
          </p:cNvPr>
          <p:cNvSpPr/>
          <p:nvPr/>
        </p:nvSpPr>
        <p:spPr>
          <a:xfrm>
            <a:off x="2423751" y="1124916"/>
            <a:ext cx="7200000" cy="1872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 name="Titel 2">
            <a:extLst>
              <a:ext uri="{FF2B5EF4-FFF2-40B4-BE49-F238E27FC236}">
                <a16:creationId xmlns:a16="http://schemas.microsoft.com/office/drawing/2014/main" id="{0DE9135F-051E-1608-62FF-60DCC178F649}"/>
              </a:ext>
            </a:extLst>
          </p:cNvPr>
          <p:cNvSpPr>
            <a:spLocks noGrp="1"/>
          </p:cNvSpPr>
          <p:nvPr>
            <p:ph type="title"/>
          </p:nvPr>
        </p:nvSpPr>
        <p:spPr/>
        <p:txBody>
          <a:bodyPr vert="horz">
            <a:normAutofit/>
          </a:bodyPr>
          <a:lstStyle/>
          <a:p>
            <a:r>
              <a:rPr lang="en-US"/>
              <a:t>Backup Requirement #11</a:t>
            </a:r>
            <a:br>
              <a:rPr lang="en-US"/>
            </a:br>
            <a:r>
              <a:rPr lang="en-US"/>
              <a:t>Standardized conceptual object model (Illustration only)</a:t>
            </a:r>
            <a:endParaRPr lang="de-DE"/>
          </a:p>
        </p:txBody>
      </p:sp>
      <p:sp>
        <p:nvSpPr>
          <p:cNvPr id="4" name="Datumsplatzhalter 3">
            <a:extLst>
              <a:ext uri="{FF2B5EF4-FFF2-40B4-BE49-F238E27FC236}">
                <a16:creationId xmlns:a16="http://schemas.microsoft.com/office/drawing/2014/main" id="{D38F1343-EFB0-0DAC-5B78-48BA17927084}"/>
              </a:ext>
            </a:extLst>
          </p:cNvPr>
          <p:cNvSpPr>
            <a:spLocks noGrp="1"/>
          </p:cNvSpPr>
          <p:nvPr>
            <p:ph type="dt" sz="half" idx="10"/>
          </p:nvPr>
        </p:nvSpPr>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C1DDE514-465A-2A2B-251E-52A7C055EFB9}"/>
              </a:ext>
            </a:extLst>
          </p:cNvPr>
          <p:cNvSpPr>
            <a:spLocks noGrp="1"/>
          </p:cNvSpPr>
          <p:nvPr>
            <p:ph type="sldNum" sz="quarter" idx="12"/>
          </p:nvPr>
        </p:nvSpPr>
        <p:spPr/>
        <p:txBody>
          <a:bodyPr/>
          <a:lstStyle/>
          <a:p>
            <a:fld id="{39D3A024-67FB-42E9-9126-3B9701C7D52D}" type="slidenum">
              <a:rPr lang="en-US" smtClean="0"/>
              <a:pPr/>
              <a:t>33</a:t>
            </a:fld>
            <a:endParaRPr lang="en-US"/>
          </a:p>
        </p:txBody>
      </p:sp>
      <p:sp>
        <p:nvSpPr>
          <p:cNvPr id="10" name="Rechteck 9">
            <a:extLst>
              <a:ext uri="{FF2B5EF4-FFF2-40B4-BE49-F238E27FC236}">
                <a16:creationId xmlns:a16="http://schemas.microsoft.com/office/drawing/2014/main" id="{12E69B1F-B2EF-6B78-25E8-2CECB20B965B}"/>
              </a:ext>
            </a:extLst>
          </p:cNvPr>
          <p:cNvSpPr/>
          <p:nvPr/>
        </p:nvSpPr>
        <p:spPr bwMode="auto">
          <a:xfrm>
            <a:off x="3827956" y="1556784"/>
            <a:ext cx="432000" cy="288000"/>
          </a:xfrm>
          <a:prstGeom prst="rect">
            <a:avLst/>
          </a:prstGeom>
          <a:solidFill>
            <a:schemeClr val="bg1"/>
          </a:solidFill>
          <a:ln w="19050">
            <a:solidFill>
              <a:srgbClr val="641946"/>
            </a:solidFill>
          </a:ln>
          <a:effectLst/>
        </p:spPr>
        <p:txBody>
          <a:bodyPr wrap="none" lIns="36000" tIns="0" rIns="36000" bIns="0" numCol="1" spcCol="72000" rtlCol="0" anchor="ctr" anchorCtr="0">
            <a:noAutofit/>
          </a:bodyPr>
          <a:lstStyle/>
          <a:p>
            <a:pPr algn="ctr" defTabSz="913943">
              <a:lnSpc>
                <a:spcPct val="80000"/>
              </a:lnSpc>
              <a:spcBef>
                <a:spcPct val="0"/>
              </a:spcBef>
            </a:pPr>
            <a:r>
              <a:rPr lang="en-US" sz="800" b="1">
                <a:solidFill>
                  <a:srgbClr val="641946"/>
                </a:solidFill>
                <a:latin typeface="Arial"/>
                <a:ea typeface="Arial Unicode MS" panose="020B0604020202020204" pitchFamily="34" charset="-128"/>
              </a:rPr>
              <a:t>asset</a:t>
            </a:r>
          </a:p>
          <a:p>
            <a:pPr algn="ctr" defTabSz="913943">
              <a:lnSpc>
                <a:spcPct val="80000"/>
              </a:lnSpc>
              <a:spcBef>
                <a:spcPct val="0"/>
              </a:spcBef>
            </a:pPr>
            <a:r>
              <a:rPr lang="en-US" sz="800" err="1">
                <a:solidFill>
                  <a:srgbClr val="641946"/>
                </a:solidFill>
                <a:latin typeface="Arial"/>
                <a:ea typeface="Arial Unicode MS" panose="020B0604020202020204" pitchFamily="34" charset="-128"/>
              </a:rPr>
              <a:t>ID</a:t>
            </a:r>
            <a:r>
              <a:rPr lang="en-US" sz="800" baseline="-25000" err="1">
                <a:solidFill>
                  <a:srgbClr val="641946"/>
                </a:solidFill>
                <a:latin typeface="Arial"/>
                <a:ea typeface="Arial Unicode MS" panose="020B0604020202020204" pitchFamily="34" charset="-128"/>
              </a:rPr>
              <a:t>m</a:t>
            </a:r>
            <a:endParaRPr lang="en-US" sz="800" baseline="-25000">
              <a:solidFill>
                <a:srgbClr val="641946"/>
              </a:solidFill>
              <a:latin typeface="Arial"/>
              <a:ea typeface="Arial Unicode MS" panose="020B0604020202020204" pitchFamily="34" charset="-128"/>
            </a:endParaRPr>
          </a:p>
        </p:txBody>
      </p:sp>
      <p:cxnSp>
        <p:nvCxnSpPr>
          <p:cNvPr id="11" name="Gerade Verbindung 305">
            <a:extLst>
              <a:ext uri="{FF2B5EF4-FFF2-40B4-BE49-F238E27FC236}">
                <a16:creationId xmlns:a16="http://schemas.microsoft.com/office/drawing/2014/main" id="{ECBFE25F-2348-2D60-66F0-773E757D487D}"/>
              </a:ext>
            </a:extLst>
          </p:cNvPr>
          <p:cNvCxnSpPr>
            <a:cxnSpLocks/>
            <a:stCxn id="20" idx="2"/>
            <a:endCxn id="10" idx="0"/>
          </p:cNvCxnSpPr>
          <p:nvPr/>
        </p:nvCxnSpPr>
        <p:spPr bwMode="auto">
          <a:xfrm flipH="1">
            <a:off x="4043956" y="1412728"/>
            <a:ext cx="12" cy="144056"/>
          </a:xfrm>
          <a:prstGeom prst="line">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2" name="Rechtwinkliges Dreieck 11">
            <a:extLst>
              <a:ext uri="{FF2B5EF4-FFF2-40B4-BE49-F238E27FC236}">
                <a16:creationId xmlns:a16="http://schemas.microsoft.com/office/drawing/2014/main" id="{27727A0E-1737-BE27-12F6-DFA728E9403B}"/>
              </a:ext>
            </a:extLst>
          </p:cNvPr>
          <p:cNvSpPr/>
          <p:nvPr/>
        </p:nvSpPr>
        <p:spPr bwMode="auto">
          <a:xfrm rot="5400000" flipH="1">
            <a:off x="4295968" y="1196704"/>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3" name="Rechtwinkliges Dreieck 12">
            <a:extLst>
              <a:ext uri="{FF2B5EF4-FFF2-40B4-BE49-F238E27FC236}">
                <a16:creationId xmlns:a16="http://schemas.microsoft.com/office/drawing/2014/main" id="{11585A78-37B8-AC5B-75B4-B4364E0E96F1}"/>
              </a:ext>
            </a:extLst>
          </p:cNvPr>
          <p:cNvSpPr/>
          <p:nvPr/>
        </p:nvSpPr>
        <p:spPr bwMode="auto">
          <a:xfrm rot="10800000" flipH="1">
            <a:off x="3791912" y="1412736"/>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4" name="Rechtwinkliges Dreieck 13">
            <a:extLst>
              <a:ext uri="{FF2B5EF4-FFF2-40B4-BE49-F238E27FC236}">
                <a16:creationId xmlns:a16="http://schemas.microsoft.com/office/drawing/2014/main" id="{5887DD51-DA48-00F5-AEA7-4A0DE9F4E6F8}"/>
              </a:ext>
            </a:extLst>
          </p:cNvPr>
          <p:cNvSpPr/>
          <p:nvPr/>
        </p:nvSpPr>
        <p:spPr bwMode="auto">
          <a:xfrm rot="16200000" flipH="1">
            <a:off x="4223960" y="1412729"/>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5" name="Rechtwinkliges Dreieck 14">
            <a:extLst>
              <a:ext uri="{FF2B5EF4-FFF2-40B4-BE49-F238E27FC236}">
                <a16:creationId xmlns:a16="http://schemas.microsoft.com/office/drawing/2014/main" id="{38875B81-9038-AEB1-9C66-2B6E2215AC22}"/>
              </a:ext>
            </a:extLst>
          </p:cNvPr>
          <p:cNvSpPr/>
          <p:nvPr/>
        </p:nvSpPr>
        <p:spPr bwMode="auto">
          <a:xfrm flipH="1">
            <a:off x="3719904" y="1196712"/>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6" name="Rechteck 15">
            <a:extLst>
              <a:ext uri="{FF2B5EF4-FFF2-40B4-BE49-F238E27FC236}">
                <a16:creationId xmlns:a16="http://schemas.microsoft.com/office/drawing/2014/main" id="{1557DC55-5DF0-51CA-C24C-467938397DCE}"/>
              </a:ext>
            </a:extLst>
          </p:cNvPr>
          <p:cNvSpPr/>
          <p:nvPr/>
        </p:nvSpPr>
        <p:spPr>
          <a:xfrm>
            <a:off x="3791960" y="1196704"/>
            <a:ext cx="504000" cy="72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B54711D7-522E-A719-A6F6-C45E6DAFB63A}"/>
              </a:ext>
            </a:extLst>
          </p:cNvPr>
          <p:cNvSpPr/>
          <p:nvPr/>
        </p:nvSpPr>
        <p:spPr>
          <a:xfrm>
            <a:off x="3719896" y="1268712"/>
            <a:ext cx="646889"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ED62C0A6-0033-50E9-B676-2EAF7090DD06}"/>
              </a:ext>
            </a:extLst>
          </p:cNvPr>
          <p:cNvSpPr/>
          <p:nvPr/>
        </p:nvSpPr>
        <p:spPr>
          <a:xfrm>
            <a:off x="4295968" y="1412728"/>
            <a:ext cx="72000"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23B0DB44-1919-0B8C-1CFC-3ACB178C3270}"/>
              </a:ext>
            </a:extLst>
          </p:cNvPr>
          <p:cNvSpPr/>
          <p:nvPr/>
        </p:nvSpPr>
        <p:spPr>
          <a:xfrm>
            <a:off x="3719896" y="1412744"/>
            <a:ext cx="72000"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B53230F1-486E-E7C0-D6EA-F4EC1686274B}"/>
              </a:ext>
            </a:extLst>
          </p:cNvPr>
          <p:cNvSpPr/>
          <p:nvPr/>
        </p:nvSpPr>
        <p:spPr bwMode="auto">
          <a:xfrm>
            <a:off x="3719968" y="1196728"/>
            <a:ext cx="648000" cy="216000"/>
          </a:xfrm>
          <a:prstGeom prst="rect">
            <a:avLst/>
          </a:prstGeom>
          <a:noFill/>
          <a:ln w="25400">
            <a:noFill/>
          </a:ln>
          <a:effectLst/>
        </p:spPr>
        <p:txBody>
          <a:bodyPr wrap="square" lIns="0" tIns="0" rIns="0" bIns="0" numCol="1" spcCol="72000" rtlCol="0" anchor="ctr">
            <a:noAutofit/>
          </a:bodyPr>
          <a:lstStyle/>
          <a:p>
            <a:pPr algn="ctr" defTabSz="913943">
              <a:lnSpc>
                <a:spcPct val="80000"/>
              </a:lnSpc>
              <a:spcBef>
                <a:spcPct val="0"/>
              </a:spcBef>
            </a:pPr>
            <a:r>
              <a:rPr lang="en-US" sz="1000" b="1">
                <a:solidFill>
                  <a:srgbClr val="000000"/>
                </a:solidFill>
                <a:latin typeface="Arial"/>
                <a:ea typeface="Arial Unicode MS" panose="020B0604020202020204" pitchFamily="34" charset="-128"/>
                <a:cs typeface="Arial Unicode MS" panose="020B0604020202020204" pitchFamily="34" charset="-128"/>
              </a:rPr>
              <a:t>AAS</a:t>
            </a:r>
          </a:p>
          <a:p>
            <a:pPr algn="ctr" defTabSz="913943">
              <a:lnSpc>
                <a:spcPct val="80000"/>
              </a:lnSpc>
              <a:spcBef>
                <a:spcPct val="0"/>
              </a:spcBef>
            </a:pPr>
            <a:r>
              <a:rPr lang="en-US" sz="600">
                <a:solidFill>
                  <a:srgbClr val="000000"/>
                </a:solidFill>
                <a:latin typeface="Arial"/>
                <a:ea typeface="Arial Unicode MS" panose="020B0604020202020204" pitchFamily="34" charset="-128"/>
                <a:cs typeface="Arial Unicode MS" panose="020B0604020202020204" pitchFamily="34" charset="-128"/>
              </a:rPr>
              <a:t>AAS ID</a:t>
            </a:r>
            <a:r>
              <a:rPr lang="en-US" sz="600" baseline="-25000">
                <a:solidFill>
                  <a:srgbClr val="000000"/>
                </a:solidFill>
                <a:latin typeface="Arial"/>
                <a:ea typeface="Arial Unicode MS" panose="020B0604020202020204" pitchFamily="34" charset="-128"/>
                <a:cs typeface="Arial Unicode MS" panose="020B0604020202020204" pitchFamily="34" charset="-128"/>
              </a:rPr>
              <a:t>m1</a:t>
            </a:r>
          </a:p>
        </p:txBody>
      </p:sp>
      <p:sp>
        <p:nvSpPr>
          <p:cNvPr id="21" name="Rechteck 20">
            <a:extLst>
              <a:ext uri="{FF2B5EF4-FFF2-40B4-BE49-F238E27FC236}">
                <a16:creationId xmlns:a16="http://schemas.microsoft.com/office/drawing/2014/main" id="{8EAD65E2-B82E-2323-67C4-039F4F0FB0C3}"/>
              </a:ext>
            </a:extLst>
          </p:cNvPr>
          <p:cNvSpPr/>
          <p:nvPr/>
        </p:nvSpPr>
        <p:spPr bwMode="auto">
          <a:xfrm>
            <a:off x="3359864" y="2277064"/>
            <a:ext cx="432000" cy="288000"/>
          </a:xfrm>
          <a:prstGeom prst="rect">
            <a:avLst/>
          </a:prstGeom>
          <a:solidFill>
            <a:schemeClr val="bg1"/>
          </a:solidFill>
          <a:ln w="19050">
            <a:solidFill>
              <a:srgbClr val="641946"/>
            </a:solidFill>
          </a:ln>
          <a:effectLst/>
        </p:spPr>
        <p:txBody>
          <a:bodyPr wrap="none" lIns="36000" tIns="0" rIns="36000" bIns="0" numCol="1" spcCol="72000" rtlCol="0" anchor="ctr" anchorCtr="0">
            <a:noAutofit/>
          </a:bodyPr>
          <a:lstStyle/>
          <a:p>
            <a:pPr algn="ctr" defTabSz="913943">
              <a:lnSpc>
                <a:spcPct val="80000"/>
              </a:lnSpc>
              <a:spcBef>
                <a:spcPct val="0"/>
              </a:spcBef>
            </a:pPr>
            <a:r>
              <a:rPr lang="en-US" sz="800" b="1">
                <a:solidFill>
                  <a:srgbClr val="641946"/>
                </a:solidFill>
                <a:latin typeface="Arial"/>
                <a:ea typeface="Arial Unicode MS" panose="020B0604020202020204" pitchFamily="34" charset="-128"/>
              </a:rPr>
              <a:t>asset</a:t>
            </a:r>
          </a:p>
          <a:p>
            <a:pPr algn="ctr" defTabSz="913943">
              <a:lnSpc>
                <a:spcPct val="80000"/>
              </a:lnSpc>
              <a:spcBef>
                <a:spcPct val="0"/>
              </a:spcBef>
            </a:pPr>
            <a:r>
              <a:rPr lang="en-US" sz="800" err="1">
                <a:solidFill>
                  <a:srgbClr val="641946"/>
                </a:solidFill>
                <a:latin typeface="Arial"/>
                <a:ea typeface="Arial Unicode MS" panose="020B0604020202020204" pitchFamily="34" charset="-128"/>
              </a:rPr>
              <a:t>ID</a:t>
            </a:r>
            <a:r>
              <a:rPr lang="en-US" sz="800" baseline="-25000" err="1">
                <a:solidFill>
                  <a:srgbClr val="641946"/>
                </a:solidFill>
                <a:latin typeface="Arial"/>
                <a:ea typeface="Arial Unicode MS" panose="020B0604020202020204" pitchFamily="34" charset="-128"/>
              </a:rPr>
              <a:t>x</a:t>
            </a:r>
            <a:endParaRPr lang="en-US" sz="800" baseline="-25000">
              <a:solidFill>
                <a:srgbClr val="641946"/>
              </a:solidFill>
              <a:latin typeface="Arial"/>
              <a:ea typeface="Arial Unicode MS" panose="020B0604020202020204" pitchFamily="34" charset="-128"/>
            </a:endParaRPr>
          </a:p>
        </p:txBody>
      </p:sp>
      <p:cxnSp>
        <p:nvCxnSpPr>
          <p:cNvPr id="22" name="Gerade Verbindung 305">
            <a:extLst>
              <a:ext uri="{FF2B5EF4-FFF2-40B4-BE49-F238E27FC236}">
                <a16:creationId xmlns:a16="http://schemas.microsoft.com/office/drawing/2014/main" id="{796A6AE7-4B99-88D2-8BDE-0D508451DFA3}"/>
              </a:ext>
            </a:extLst>
          </p:cNvPr>
          <p:cNvCxnSpPr>
            <a:cxnSpLocks/>
            <a:stCxn id="31" idx="2"/>
            <a:endCxn id="21" idx="0"/>
          </p:cNvCxnSpPr>
          <p:nvPr/>
        </p:nvCxnSpPr>
        <p:spPr bwMode="auto">
          <a:xfrm>
            <a:off x="3575852" y="2133024"/>
            <a:ext cx="12" cy="144040"/>
          </a:xfrm>
          <a:prstGeom prst="line">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3" name="Rechtwinkliges Dreieck 22">
            <a:extLst>
              <a:ext uri="{FF2B5EF4-FFF2-40B4-BE49-F238E27FC236}">
                <a16:creationId xmlns:a16="http://schemas.microsoft.com/office/drawing/2014/main" id="{D9B7D21B-B59A-3795-0156-9108149DF250}"/>
              </a:ext>
            </a:extLst>
          </p:cNvPr>
          <p:cNvSpPr/>
          <p:nvPr/>
        </p:nvSpPr>
        <p:spPr bwMode="auto">
          <a:xfrm rot="5400000" flipH="1">
            <a:off x="3827916" y="1917024"/>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24" name="Rechtwinkliges Dreieck 23">
            <a:extLst>
              <a:ext uri="{FF2B5EF4-FFF2-40B4-BE49-F238E27FC236}">
                <a16:creationId xmlns:a16="http://schemas.microsoft.com/office/drawing/2014/main" id="{7CBB332A-FAAD-98C5-4A25-C7049B9553FE}"/>
              </a:ext>
            </a:extLst>
          </p:cNvPr>
          <p:cNvSpPr/>
          <p:nvPr/>
        </p:nvSpPr>
        <p:spPr bwMode="auto">
          <a:xfrm rot="10800000" flipH="1">
            <a:off x="3323860" y="2133048"/>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25" name="Rechtwinkliges Dreieck 24">
            <a:extLst>
              <a:ext uri="{FF2B5EF4-FFF2-40B4-BE49-F238E27FC236}">
                <a16:creationId xmlns:a16="http://schemas.microsoft.com/office/drawing/2014/main" id="{2E249738-1500-C588-4A75-E0F1D32D2876}"/>
              </a:ext>
            </a:extLst>
          </p:cNvPr>
          <p:cNvSpPr/>
          <p:nvPr/>
        </p:nvSpPr>
        <p:spPr bwMode="auto">
          <a:xfrm rot="16200000" flipH="1">
            <a:off x="3755908" y="2133049"/>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26" name="Rechtwinkliges Dreieck 25">
            <a:extLst>
              <a:ext uri="{FF2B5EF4-FFF2-40B4-BE49-F238E27FC236}">
                <a16:creationId xmlns:a16="http://schemas.microsoft.com/office/drawing/2014/main" id="{692B6AFA-42C8-F8D3-2FB4-189B092B1DC3}"/>
              </a:ext>
            </a:extLst>
          </p:cNvPr>
          <p:cNvSpPr/>
          <p:nvPr/>
        </p:nvSpPr>
        <p:spPr bwMode="auto">
          <a:xfrm flipH="1">
            <a:off x="3251852" y="1917024"/>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27" name="Rechteck 26">
            <a:extLst>
              <a:ext uri="{FF2B5EF4-FFF2-40B4-BE49-F238E27FC236}">
                <a16:creationId xmlns:a16="http://schemas.microsoft.com/office/drawing/2014/main" id="{304B76D3-9669-9EAF-CCA8-D649CBEA9E28}"/>
              </a:ext>
            </a:extLst>
          </p:cNvPr>
          <p:cNvSpPr/>
          <p:nvPr/>
        </p:nvSpPr>
        <p:spPr>
          <a:xfrm>
            <a:off x="3323860" y="1917024"/>
            <a:ext cx="504000" cy="72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DDDD89F-844F-416E-3E0E-9772FF7B20FC}"/>
              </a:ext>
            </a:extLst>
          </p:cNvPr>
          <p:cNvSpPr/>
          <p:nvPr/>
        </p:nvSpPr>
        <p:spPr>
          <a:xfrm>
            <a:off x="3251852" y="1989032"/>
            <a:ext cx="646889"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9CFDD40B-B9A7-F88D-1EDA-A53ABED5B4AD}"/>
              </a:ext>
            </a:extLst>
          </p:cNvPr>
          <p:cNvSpPr/>
          <p:nvPr/>
        </p:nvSpPr>
        <p:spPr>
          <a:xfrm>
            <a:off x="3827916" y="2133048"/>
            <a:ext cx="72000"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2D7C298B-956E-B7C7-C460-78C5854006AA}"/>
              </a:ext>
            </a:extLst>
          </p:cNvPr>
          <p:cNvSpPr/>
          <p:nvPr/>
        </p:nvSpPr>
        <p:spPr>
          <a:xfrm>
            <a:off x="3251852" y="2133048"/>
            <a:ext cx="72000"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1BDB0593-6FE6-187C-4B2E-A7AB19A8D69C}"/>
              </a:ext>
            </a:extLst>
          </p:cNvPr>
          <p:cNvSpPr/>
          <p:nvPr/>
        </p:nvSpPr>
        <p:spPr bwMode="auto">
          <a:xfrm>
            <a:off x="3251852" y="1917024"/>
            <a:ext cx="648000" cy="216000"/>
          </a:xfrm>
          <a:prstGeom prst="rect">
            <a:avLst/>
          </a:prstGeom>
          <a:noFill/>
          <a:ln w="25400">
            <a:noFill/>
          </a:ln>
          <a:effectLst/>
        </p:spPr>
        <p:txBody>
          <a:bodyPr wrap="square" lIns="0" tIns="0" rIns="0" bIns="0" numCol="1" spcCol="72000" rtlCol="0" anchor="ctr">
            <a:noAutofit/>
          </a:bodyPr>
          <a:lstStyle/>
          <a:p>
            <a:pPr algn="ctr" defTabSz="913943">
              <a:lnSpc>
                <a:spcPct val="80000"/>
              </a:lnSpc>
              <a:spcBef>
                <a:spcPct val="0"/>
              </a:spcBef>
            </a:pPr>
            <a:r>
              <a:rPr lang="en-US" sz="1000" b="1">
                <a:solidFill>
                  <a:srgbClr val="000000"/>
                </a:solidFill>
                <a:latin typeface="Arial"/>
                <a:ea typeface="Arial Unicode MS" panose="020B0604020202020204" pitchFamily="34" charset="-128"/>
                <a:cs typeface="Arial Unicode MS" panose="020B0604020202020204" pitchFamily="34" charset="-128"/>
              </a:rPr>
              <a:t>AAS</a:t>
            </a:r>
          </a:p>
          <a:p>
            <a:pPr algn="ctr" defTabSz="913943">
              <a:lnSpc>
                <a:spcPct val="80000"/>
              </a:lnSpc>
              <a:spcBef>
                <a:spcPct val="0"/>
              </a:spcBef>
            </a:pPr>
            <a:r>
              <a:rPr lang="en-US" sz="600">
                <a:solidFill>
                  <a:srgbClr val="000000"/>
                </a:solidFill>
                <a:latin typeface="Arial"/>
                <a:ea typeface="Arial Unicode MS" panose="020B0604020202020204" pitchFamily="34" charset="-128"/>
                <a:cs typeface="Arial Unicode MS" panose="020B0604020202020204" pitchFamily="34" charset="-128"/>
              </a:rPr>
              <a:t>AAS ID</a:t>
            </a:r>
            <a:r>
              <a:rPr lang="en-US" sz="600" baseline="-25000">
                <a:solidFill>
                  <a:srgbClr val="000000"/>
                </a:solidFill>
                <a:latin typeface="Arial"/>
                <a:ea typeface="Arial Unicode MS" panose="020B0604020202020204" pitchFamily="34" charset="-128"/>
                <a:cs typeface="Arial Unicode MS" panose="020B0604020202020204" pitchFamily="34" charset="-128"/>
              </a:rPr>
              <a:t>x1</a:t>
            </a:r>
          </a:p>
        </p:txBody>
      </p:sp>
      <p:sp>
        <p:nvSpPr>
          <p:cNvPr id="32" name="Rechteck 31">
            <a:extLst>
              <a:ext uri="{FF2B5EF4-FFF2-40B4-BE49-F238E27FC236}">
                <a16:creationId xmlns:a16="http://schemas.microsoft.com/office/drawing/2014/main" id="{4C4165F1-62AB-20D4-1941-D92817EDE1BF}"/>
              </a:ext>
            </a:extLst>
          </p:cNvPr>
          <p:cNvSpPr/>
          <p:nvPr/>
        </p:nvSpPr>
        <p:spPr bwMode="auto">
          <a:xfrm>
            <a:off x="2639776" y="2277112"/>
            <a:ext cx="432000" cy="288000"/>
          </a:xfrm>
          <a:prstGeom prst="rect">
            <a:avLst/>
          </a:prstGeom>
          <a:solidFill>
            <a:schemeClr val="bg1"/>
          </a:solidFill>
          <a:ln w="19050">
            <a:solidFill>
              <a:srgbClr val="641946"/>
            </a:solidFill>
          </a:ln>
          <a:effectLst/>
        </p:spPr>
        <p:txBody>
          <a:bodyPr wrap="none" lIns="36000" tIns="0" rIns="36000" bIns="0" numCol="1" spcCol="72000" rtlCol="0" anchor="ctr" anchorCtr="0">
            <a:noAutofit/>
          </a:bodyPr>
          <a:lstStyle/>
          <a:p>
            <a:pPr algn="ctr" defTabSz="913943">
              <a:lnSpc>
                <a:spcPct val="80000"/>
              </a:lnSpc>
              <a:spcBef>
                <a:spcPct val="0"/>
              </a:spcBef>
            </a:pPr>
            <a:r>
              <a:rPr lang="en-US" sz="800" b="1">
                <a:solidFill>
                  <a:srgbClr val="641946"/>
                </a:solidFill>
                <a:latin typeface="Arial"/>
                <a:ea typeface="Arial Unicode MS" panose="020B0604020202020204" pitchFamily="34" charset="-128"/>
              </a:rPr>
              <a:t>asset</a:t>
            </a:r>
          </a:p>
          <a:p>
            <a:pPr algn="ctr" defTabSz="913943">
              <a:lnSpc>
                <a:spcPct val="80000"/>
              </a:lnSpc>
              <a:spcBef>
                <a:spcPct val="0"/>
              </a:spcBef>
            </a:pPr>
            <a:r>
              <a:rPr lang="en-US" sz="800" err="1">
                <a:solidFill>
                  <a:srgbClr val="641946"/>
                </a:solidFill>
                <a:latin typeface="Arial"/>
                <a:ea typeface="Arial Unicode MS" panose="020B0604020202020204" pitchFamily="34" charset="-128"/>
              </a:rPr>
              <a:t>ID</a:t>
            </a:r>
            <a:r>
              <a:rPr lang="en-US" sz="800" baseline="-25000" err="1">
                <a:solidFill>
                  <a:srgbClr val="641946"/>
                </a:solidFill>
                <a:latin typeface="Arial"/>
                <a:ea typeface="Arial Unicode MS" panose="020B0604020202020204" pitchFamily="34" charset="-128"/>
              </a:rPr>
              <a:t>y</a:t>
            </a:r>
            <a:endParaRPr lang="en-US" sz="800" baseline="-25000">
              <a:solidFill>
                <a:srgbClr val="641946"/>
              </a:solidFill>
              <a:latin typeface="Arial"/>
              <a:ea typeface="Arial Unicode MS" panose="020B0604020202020204" pitchFamily="34" charset="-128"/>
            </a:endParaRPr>
          </a:p>
        </p:txBody>
      </p:sp>
      <p:cxnSp>
        <p:nvCxnSpPr>
          <p:cNvPr id="33" name="Gerade Verbindung 305">
            <a:extLst>
              <a:ext uri="{FF2B5EF4-FFF2-40B4-BE49-F238E27FC236}">
                <a16:creationId xmlns:a16="http://schemas.microsoft.com/office/drawing/2014/main" id="{3F9D108A-FAA2-563B-C7C6-4FBD85BF8409}"/>
              </a:ext>
            </a:extLst>
          </p:cNvPr>
          <p:cNvCxnSpPr>
            <a:cxnSpLocks/>
            <a:stCxn id="42" idx="2"/>
            <a:endCxn id="32" idx="0"/>
          </p:cNvCxnSpPr>
          <p:nvPr/>
        </p:nvCxnSpPr>
        <p:spPr bwMode="auto">
          <a:xfrm>
            <a:off x="2855764" y="2133080"/>
            <a:ext cx="12" cy="144032"/>
          </a:xfrm>
          <a:prstGeom prst="line">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4" name="Rechtwinkliges Dreieck 33">
            <a:extLst>
              <a:ext uri="{FF2B5EF4-FFF2-40B4-BE49-F238E27FC236}">
                <a16:creationId xmlns:a16="http://schemas.microsoft.com/office/drawing/2014/main" id="{CC01C7E4-55E3-A2AC-E7EE-86BF614C81D8}"/>
              </a:ext>
            </a:extLst>
          </p:cNvPr>
          <p:cNvSpPr/>
          <p:nvPr/>
        </p:nvSpPr>
        <p:spPr bwMode="auto">
          <a:xfrm rot="5400000" flipH="1">
            <a:off x="3107828" y="1917032"/>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35" name="Rechtwinkliges Dreieck 34">
            <a:extLst>
              <a:ext uri="{FF2B5EF4-FFF2-40B4-BE49-F238E27FC236}">
                <a16:creationId xmlns:a16="http://schemas.microsoft.com/office/drawing/2014/main" id="{6FF05AD6-1A4B-BAD6-53D9-EA6E56318510}"/>
              </a:ext>
            </a:extLst>
          </p:cNvPr>
          <p:cNvSpPr/>
          <p:nvPr/>
        </p:nvSpPr>
        <p:spPr bwMode="auto">
          <a:xfrm rot="10800000" flipH="1">
            <a:off x="2603772" y="2133064"/>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36" name="Rechtwinkliges Dreieck 35">
            <a:extLst>
              <a:ext uri="{FF2B5EF4-FFF2-40B4-BE49-F238E27FC236}">
                <a16:creationId xmlns:a16="http://schemas.microsoft.com/office/drawing/2014/main" id="{DA61F63C-B987-6E8F-5E4A-112C01BBF71E}"/>
              </a:ext>
            </a:extLst>
          </p:cNvPr>
          <p:cNvSpPr/>
          <p:nvPr/>
        </p:nvSpPr>
        <p:spPr bwMode="auto">
          <a:xfrm rot="16200000" flipH="1">
            <a:off x="3035820" y="2133057"/>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37" name="Rechtwinkliges Dreieck 36">
            <a:extLst>
              <a:ext uri="{FF2B5EF4-FFF2-40B4-BE49-F238E27FC236}">
                <a16:creationId xmlns:a16="http://schemas.microsoft.com/office/drawing/2014/main" id="{1150748F-5AFD-A1F9-EB8C-28FCE8CA9E02}"/>
              </a:ext>
            </a:extLst>
          </p:cNvPr>
          <p:cNvSpPr/>
          <p:nvPr/>
        </p:nvSpPr>
        <p:spPr bwMode="auto">
          <a:xfrm flipH="1">
            <a:off x="2531764" y="1917040"/>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38" name="Rechteck 37">
            <a:extLst>
              <a:ext uri="{FF2B5EF4-FFF2-40B4-BE49-F238E27FC236}">
                <a16:creationId xmlns:a16="http://schemas.microsoft.com/office/drawing/2014/main" id="{E1E80877-4714-F0F0-71B6-2A6A4DF397DC}"/>
              </a:ext>
            </a:extLst>
          </p:cNvPr>
          <p:cNvSpPr/>
          <p:nvPr/>
        </p:nvSpPr>
        <p:spPr>
          <a:xfrm>
            <a:off x="2603772" y="1917032"/>
            <a:ext cx="504000" cy="72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69C5CF52-D559-50D2-4F2A-198D3F3FFAFA}"/>
              </a:ext>
            </a:extLst>
          </p:cNvPr>
          <p:cNvSpPr/>
          <p:nvPr/>
        </p:nvSpPr>
        <p:spPr>
          <a:xfrm>
            <a:off x="2531764" y="1989040"/>
            <a:ext cx="646889"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a:extLst>
              <a:ext uri="{FF2B5EF4-FFF2-40B4-BE49-F238E27FC236}">
                <a16:creationId xmlns:a16="http://schemas.microsoft.com/office/drawing/2014/main" id="{D665EDE4-5BC3-53D7-860B-D3B727A9C199}"/>
              </a:ext>
            </a:extLst>
          </p:cNvPr>
          <p:cNvSpPr/>
          <p:nvPr/>
        </p:nvSpPr>
        <p:spPr>
          <a:xfrm>
            <a:off x="3107828" y="2133056"/>
            <a:ext cx="72000"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76914636-1595-05FC-4464-60209FCBC1E9}"/>
              </a:ext>
            </a:extLst>
          </p:cNvPr>
          <p:cNvSpPr/>
          <p:nvPr/>
        </p:nvSpPr>
        <p:spPr>
          <a:xfrm>
            <a:off x="2531764" y="2133072"/>
            <a:ext cx="72000"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E1A2D8BD-7174-B3D7-D40E-9DAAF4BA4971}"/>
              </a:ext>
            </a:extLst>
          </p:cNvPr>
          <p:cNvSpPr/>
          <p:nvPr/>
        </p:nvSpPr>
        <p:spPr bwMode="auto">
          <a:xfrm>
            <a:off x="2531764" y="1917080"/>
            <a:ext cx="648000" cy="216000"/>
          </a:xfrm>
          <a:prstGeom prst="rect">
            <a:avLst/>
          </a:prstGeom>
          <a:noFill/>
          <a:ln w="25400">
            <a:noFill/>
          </a:ln>
          <a:effectLst/>
        </p:spPr>
        <p:txBody>
          <a:bodyPr wrap="square" lIns="0" tIns="0" rIns="0" bIns="0" numCol="1" spcCol="72000" rtlCol="0" anchor="ctr">
            <a:noAutofit/>
          </a:bodyPr>
          <a:lstStyle/>
          <a:p>
            <a:pPr algn="ctr" defTabSz="913943">
              <a:lnSpc>
                <a:spcPct val="80000"/>
              </a:lnSpc>
              <a:spcBef>
                <a:spcPct val="0"/>
              </a:spcBef>
            </a:pPr>
            <a:r>
              <a:rPr lang="en-US" sz="1000" b="1">
                <a:solidFill>
                  <a:srgbClr val="000000"/>
                </a:solidFill>
                <a:latin typeface="Arial"/>
                <a:ea typeface="Arial Unicode MS" panose="020B0604020202020204" pitchFamily="34" charset="-128"/>
                <a:cs typeface="Arial Unicode MS" panose="020B0604020202020204" pitchFamily="34" charset="-128"/>
              </a:rPr>
              <a:t>AAS</a:t>
            </a:r>
          </a:p>
          <a:p>
            <a:pPr algn="ctr" defTabSz="913943">
              <a:lnSpc>
                <a:spcPct val="80000"/>
              </a:lnSpc>
              <a:spcBef>
                <a:spcPct val="0"/>
              </a:spcBef>
            </a:pPr>
            <a:r>
              <a:rPr lang="en-US" sz="600">
                <a:solidFill>
                  <a:srgbClr val="000000"/>
                </a:solidFill>
                <a:latin typeface="Arial"/>
                <a:ea typeface="Arial Unicode MS" panose="020B0604020202020204" pitchFamily="34" charset="-128"/>
                <a:cs typeface="Arial Unicode MS" panose="020B0604020202020204" pitchFamily="34" charset="-128"/>
              </a:rPr>
              <a:t>AAS ID</a:t>
            </a:r>
            <a:r>
              <a:rPr lang="en-US" sz="600" baseline="-25000">
                <a:solidFill>
                  <a:srgbClr val="000000"/>
                </a:solidFill>
                <a:latin typeface="Arial"/>
                <a:ea typeface="Arial Unicode MS" panose="020B0604020202020204" pitchFamily="34" charset="-128"/>
                <a:cs typeface="Arial Unicode MS" panose="020B0604020202020204" pitchFamily="34" charset="-128"/>
              </a:rPr>
              <a:t>y1</a:t>
            </a:r>
          </a:p>
        </p:txBody>
      </p:sp>
      <p:cxnSp>
        <p:nvCxnSpPr>
          <p:cNvPr id="44" name="Verbinder: gewinkelt 43">
            <a:extLst>
              <a:ext uri="{FF2B5EF4-FFF2-40B4-BE49-F238E27FC236}">
                <a16:creationId xmlns:a16="http://schemas.microsoft.com/office/drawing/2014/main" id="{329A42B7-1C89-84B2-0CEB-63CC86C3EEE7}"/>
              </a:ext>
            </a:extLst>
          </p:cNvPr>
          <p:cNvCxnSpPr>
            <a:cxnSpLocks/>
            <a:stCxn id="46" idx="1"/>
            <a:endCxn id="38" idx="0"/>
          </p:cNvCxnSpPr>
          <p:nvPr/>
        </p:nvCxnSpPr>
        <p:spPr>
          <a:xfrm rot="10800000" flipV="1">
            <a:off x="2855772" y="1448736"/>
            <a:ext cx="864124" cy="468296"/>
          </a:xfrm>
          <a:prstGeom prst="bentConnector2">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5" name="Rechteck 44">
            <a:extLst>
              <a:ext uri="{FF2B5EF4-FFF2-40B4-BE49-F238E27FC236}">
                <a16:creationId xmlns:a16="http://schemas.microsoft.com/office/drawing/2014/main" id="{AC484D4C-3DCF-B862-35CD-4F37C092B3C5}"/>
              </a:ext>
            </a:extLst>
          </p:cNvPr>
          <p:cNvSpPr/>
          <p:nvPr/>
        </p:nvSpPr>
        <p:spPr>
          <a:xfrm>
            <a:off x="3719896" y="1484744"/>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1FEF1892-434F-B7A0-E971-5BD6AD941748}"/>
              </a:ext>
            </a:extLst>
          </p:cNvPr>
          <p:cNvSpPr/>
          <p:nvPr/>
        </p:nvSpPr>
        <p:spPr>
          <a:xfrm>
            <a:off x="3719896" y="1412736"/>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Verbinder: gewinkelt 46">
            <a:extLst>
              <a:ext uri="{FF2B5EF4-FFF2-40B4-BE49-F238E27FC236}">
                <a16:creationId xmlns:a16="http://schemas.microsoft.com/office/drawing/2014/main" id="{BB5B99E7-F9AB-3E68-BC59-943379F24999}"/>
              </a:ext>
            </a:extLst>
          </p:cNvPr>
          <p:cNvCxnSpPr>
            <a:cxnSpLocks/>
            <a:stCxn id="45" idx="1"/>
            <a:endCxn id="31" idx="0"/>
          </p:cNvCxnSpPr>
          <p:nvPr/>
        </p:nvCxnSpPr>
        <p:spPr>
          <a:xfrm rot="10800000" flipV="1">
            <a:off x="3575852" y="1520744"/>
            <a:ext cx="144044" cy="396280"/>
          </a:xfrm>
          <a:prstGeom prst="bentConnector2">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0" name="Textfeld 49">
            <a:extLst>
              <a:ext uri="{FF2B5EF4-FFF2-40B4-BE49-F238E27FC236}">
                <a16:creationId xmlns:a16="http://schemas.microsoft.com/office/drawing/2014/main" id="{CDC089CB-71FD-D11C-7081-15597941BBC4}"/>
              </a:ext>
            </a:extLst>
          </p:cNvPr>
          <p:cNvSpPr txBox="1"/>
          <p:nvPr/>
        </p:nvSpPr>
        <p:spPr>
          <a:xfrm>
            <a:off x="2891876" y="1448780"/>
            <a:ext cx="648000" cy="144000"/>
          </a:xfrm>
          <a:prstGeom prst="rect">
            <a:avLst/>
          </a:prstGeom>
          <a:noFill/>
        </p:spPr>
        <p:txBody>
          <a:bodyPr wrap="square" lIns="0" tIns="0" rIns="0" bIns="0" rtlCol="0" anchor="ctr" anchorCtr="0">
            <a:noAutofit/>
          </a:bodyPr>
          <a:lstStyle/>
          <a:p>
            <a:pPr algn="ctr"/>
            <a:r>
              <a:rPr lang="en-US" sz="800">
                <a:solidFill>
                  <a:srgbClr val="005F87"/>
                </a:solidFill>
              </a:rPr>
              <a:t>composed of</a:t>
            </a:r>
          </a:p>
        </p:txBody>
      </p:sp>
      <p:sp>
        <p:nvSpPr>
          <p:cNvPr id="54" name="Rechteck 53">
            <a:extLst>
              <a:ext uri="{FF2B5EF4-FFF2-40B4-BE49-F238E27FC236}">
                <a16:creationId xmlns:a16="http://schemas.microsoft.com/office/drawing/2014/main" id="{698FFC71-B71B-80BB-DF40-140A68E0F8CE}"/>
              </a:ext>
            </a:extLst>
          </p:cNvPr>
          <p:cNvSpPr/>
          <p:nvPr/>
        </p:nvSpPr>
        <p:spPr bwMode="auto">
          <a:xfrm>
            <a:off x="6492252" y="1556728"/>
            <a:ext cx="432000" cy="288000"/>
          </a:xfrm>
          <a:prstGeom prst="rect">
            <a:avLst/>
          </a:prstGeom>
          <a:solidFill>
            <a:schemeClr val="bg1"/>
          </a:solidFill>
          <a:ln w="19050">
            <a:solidFill>
              <a:srgbClr val="641946"/>
            </a:solidFill>
          </a:ln>
          <a:effectLst/>
        </p:spPr>
        <p:txBody>
          <a:bodyPr wrap="none" lIns="36000" tIns="0" rIns="36000" bIns="0" numCol="1" spcCol="72000" rtlCol="0" anchor="ctr" anchorCtr="0">
            <a:noAutofit/>
          </a:bodyPr>
          <a:lstStyle/>
          <a:p>
            <a:pPr algn="ctr" defTabSz="913943">
              <a:lnSpc>
                <a:spcPct val="80000"/>
              </a:lnSpc>
              <a:spcBef>
                <a:spcPct val="0"/>
              </a:spcBef>
            </a:pPr>
            <a:r>
              <a:rPr lang="en-US" sz="800" b="1">
                <a:solidFill>
                  <a:srgbClr val="641946"/>
                </a:solidFill>
                <a:latin typeface="Arial"/>
                <a:ea typeface="Arial Unicode MS" panose="020B0604020202020204" pitchFamily="34" charset="-128"/>
              </a:rPr>
              <a:t>asset</a:t>
            </a:r>
          </a:p>
          <a:p>
            <a:pPr algn="ctr" defTabSz="913943">
              <a:lnSpc>
                <a:spcPct val="80000"/>
              </a:lnSpc>
              <a:spcBef>
                <a:spcPct val="0"/>
              </a:spcBef>
            </a:pPr>
            <a:r>
              <a:rPr lang="en-US" sz="800" err="1">
                <a:solidFill>
                  <a:srgbClr val="641946"/>
                </a:solidFill>
                <a:latin typeface="Arial"/>
                <a:ea typeface="Arial Unicode MS" panose="020B0604020202020204" pitchFamily="34" charset="-128"/>
              </a:rPr>
              <a:t>ID</a:t>
            </a:r>
            <a:r>
              <a:rPr lang="en-US" sz="800" baseline="-25000" err="1">
                <a:solidFill>
                  <a:srgbClr val="641946"/>
                </a:solidFill>
                <a:latin typeface="Arial"/>
                <a:ea typeface="Arial Unicode MS" panose="020B0604020202020204" pitchFamily="34" charset="-128"/>
              </a:rPr>
              <a:t>m</a:t>
            </a:r>
            <a:endParaRPr lang="en-US" sz="800" baseline="-25000">
              <a:solidFill>
                <a:srgbClr val="641946"/>
              </a:solidFill>
              <a:latin typeface="Arial"/>
              <a:ea typeface="Arial Unicode MS" panose="020B0604020202020204" pitchFamily="34" charset="-128"/>
            </a:endParaRPr>
          </a:p>
        </p:txBody>
      </p:sp>
      <p:cxnSp>
        <p:nvCxnSpPr>
          <p:cNvPr id="55" name="Gerade Verbindung 305">
            <a:extLst>
              <a:ext uri="{FF2B5EF4-FFF2-40B4-BE49-F238E27FC236}">
                <a16:creationId xmlns:a16="http://schemas.microsoft.com/office/drawing/2014/main" id="{FDFBC8D0-BF1D-BF2A-F7C2-4765E9988DB9}"/>
              </a:ext>
            </a:extLst>
          </p:cNvPr>
          <p:cNvCxnSpPr>
            <a:cxnSpLocks/>
            <a:stCxn id="64" idx="2"/>
            <a:endCxn id="54" idx="0"/>
          </p:cNvCxnSpPr>
          <p:nvPr/>
        </p:nvCxnSpPr>
        <p:spPr bwMode="auto">
          <a:xfrm flipH="1">
            <a:off x="6708252" y="1412712"/>
            <a:ext cx="12" cy="144016"/>
          </a:xfrm>
          <a:prstGeom prst="line">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6" name="Rechtwinkliges Dreieck 55">
            <a:extLst>
              <a:ext uri="{FF2B5EF4-FFF2-40B4-BE49-F238E27FC236}">
                <a16:creationId xmlns:a16="http://schemas.microsoft.com/office/drawing/2014/main" id="{8A550557-C9CD-9BA7-69F1-4526582CCCA1}"/>
              </a:ext>
            </a:extLst>
          </p:cNvPr>
          <p:cNvSpPr/>
          <p:nvPr/>
        </p:nvSpPr>
        <p:spPr bwMode="auto">
          <a:xfrm rot="5400000" flipH="1">
            <a:off x="6960256" y="1196712"/>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57" name="Rechtwinkliges Dreieck 56">
            <a:extLst>
              <a:ext uri="{FF2B5EF4-FFF2-40B4-BE49-F238E27FC236}">
                <a16:creationId xmlns:a16="http://schemas.microsoft.com/office/drawing/2014/main" id="{CA6E01F8-04C3-8779-3F2B-7198C53703CF}"/>
              </a:ext>
            </a:extLst>
          </p:cNvPr>
          <p:cNvSpPr/>
          <p:nvPr/>
        </p:nvSpPr>
        <p:spPr bwMode="auto">
          <a:xfrm rot="10800000" flipH="1">
            <a:off x="6456208" y="1412736"/>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58" name="Rechtwinkliges Dreieck 57">
            <a:extLst>
              <a:ext uri="{FF2B5EF4-FFF2-40B4-BE49-F238E27FC236}">
                <a16:creationId xmlns:a16="http://schemas.microsoft.com/office/drawing/2014/main" id="{2DBFBF70-A2E3-EE02-2B36-26488A001A24}"/>
              </a:ext>
            </a:extLst>
          </p:cNvPr>
          <p:cNvSpPr/>
          <p:nvPr/>
        </p:nvSpPr>
        <p:spPr bwMode="auto">
          <a:xfrm rot="16200000" flipH="1">
            <a:off x="6888248" y="1412737"/>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59" name="Rechtwinkliges Dreieck 58">
            <a:extLst>
              <a:ext uri="{FF2B5EF4-FFF2-40B4-BE49-F238E27FC236}">
                <a16:creationId xmlns:a16="http://schemas.microsoft.com/office/drawing/2014/main" id="{827169AB-8B81-5FEB-9FB5-473812E650D1}"/>
              </a:ext>
            </a:extLst>
          </p:cNvPr>
          <p:cNvSpPr/>
          <p:nvPr/>
        </p:nvSpPr>
        <p:spPr bwMode="auto">
          <a:xfrm flipH="1">
            <a:off x="6384192" y="1196712"/>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60" name="Rechteck 59">
            <a:extLst>
              <a:ext uri="{FF2B5EF4-FFF2-40B4-BE49-F238E27FC236}">
                <a16:creationId xmlns:a16="http://schemas.microsoft.com/office/drawing/2014/main" id="{4E9ABF9E-88AB-8971-41F0-D16BF3279B83}"/>
              </a:ext>
            </a:extLst>
          </p:cNvPr>
          <p:cNvSpPr/>
          <p:nvPr/>
        </p:nvSpPr>
        <p:spPr>
          <a:xfrm>
            <a:off x="6457439" y="1196712"/>
            <a:ext cx="504000" cy="72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a:extLst>
              <a:ext uri="{FF2B5EF4-FFF2-40B4-BE49-F238E27FC236}">
                <a16:creationId xmlns:a16="http://schemas.microsoft.com/office/drawing/2014/main" id="{836CA5B9-BDA8-FE61-5B35-4CB57A7A7BE3}"/>
              </a:ext>
            </a:extLst>
          </p:cNvPr>
          <p:cNvSpPr/>
          <p:nvPr/>
        </p:nvSpPr>
        <p:spPr>
          <a:xfrm>
            <a:off x="6385375" y="1268720"/>
            <a:ext cx="646889" cy="144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a:extLst>
              <a:ext uri="{FF2B5EF4-FFF2-40B4-BE49-F238E27FC236}">
                <a16:creationId xmlns:a16="http://schemas.microsoft.com/office/drawing/2014/main" id="{DB635ED3-484F-5552-FC97-FA1E59D69B90}"/>
              </a:ext>
            </a:extLst>
          </p:cNvPr>
          <p:cNvSpPr/>
          <p:nvPr/>
        </p:nvSpPr>
        <p:spPr>
          <a:xfrm>
            <a:off x="6960256" y="1412736"/>
            <a:ext cx="72000" cy="144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a:extLst>
              <a:ext uri="{FF2B5EF4-FFF2-40B4-BE49-F238E27FC236}">
                <a16:creationId xmlns:a16="http://schemas.microsoft.com/office/drawing/2014/main" id="{87A51E75-9888-1818-CE29-481230ED8EA9}"/>
              </a:ext>
            </a:extLst>
          </p:cNvPr>
          <p:cNvSpPr/>
          <p:nvPr/>
        </p:nvSpPr>
        <p:spPr>
          <a:xfrm>
            <a:off x="6385375" y="1412752"/>
            <a:ext cx="72000" cy="144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63">
            <a:extLst>
              <a:ext uri="{FF2B5EF4-FFF2-40B4-BE49-F238E27FC236}">
                <a16:creationId xmlns:a16="http://schemas.microsoft.com/office/drawing/2014/main" id="{CEC76CAD-9582-0FA8-F252-B05A63D2B7DC}"/>
              </a:ext>
            </a:extLst>
          </p:cNvPr>
          <p:cNvSpPr/>
          <p:nvPr/>
        </p:nvSpPr>
        <p:spPr bwMode="auto">
          <a:xfrm>
            <a:off x="6384264" y="1196712"/>
            <a:ext cx="648000" cy="216000"/>
          </a:xfrm>
          <a:prstGeom prst="rect">
            <a:avLst/>
          </a:prstGeom>
          <a:noFill/>
          <a:ln w="25400">
            <a:noFill/>
          </a:ln>
          <a:effectLst/>
        </p:spPr>
        <p:txBody>
          <a:bodyPr wrap="square" lIns="0" tIns="0" rIns="0" bIns="0" numCol="1" spcCol="72000" rtlCol="0" anchor="ctr">
            <a:noAutofit/>
          </a:bodyPr>
          <a:lstStyle/>
          <a:p>
            <a:pPr algn="ctr" defTabSz="913943">
              <a:lnSpc>
                <a:spcPct val="80000"/>
              </a:lnSpc>
              <a:spcBef>
                <a:spcPct val="0"/>
              </a:spcBef>
            </a:pPr>
            <a:r>
              <a:rPr lang="en-US" sz="1000" b="1">
                <a:solidFill>
                  <a:srgbClr val="000000"/>
                </a:solidFill>
                <a:latin typeface="Arial"/>
                <a:ea typeface="Arial Unicode MS" panose="020B0604020202020204" pitchFamily="34" charset="-128"/>
                <a:cs typeface="Arial Unicode MS" panose="020B0604020202020204" pitchFamily="34" charset="-128"/>
              </a:rPr>
              <a:t>AAS</a:t>
            </a:r>
          </a:p>
          <a:p>
            <a:pPr algn="ctr" defTabSz="913943">
              <a:lnSpc>
                <a:spcPct val="80000"/>
              </a:lnSpc>
              <a:spcBef>
                <a:spcPct val="0"/>
              </a:spcBef>
            </a:pPr>
            <a:r>
              <a:rPr lang="en-US" sz="600">
                <a:solidFill>
                  <a:srgbClr val="000000"/>
                </a:solidFill>
                <a:latin typeface="Arial"/>
                <a:ea typeface="Arial Unicode MS" panose="020B0604020202020204" pitchFamily="34" charset="-128"/>
                <a:cs typeface="Arial Unicode MS" panose="020B0604020202020204" pitchFamily="34" charset="-128"/>
              </a:rPr>
              <a:t>AAS </a:t>
            </a:r>
            <a:r>
              <a:rPr lang="en-US" sz="600" err="1">
                <a:solidFill>
                  <a:srgbClr val="000000"/>
                </a:solidFill>
                <a:latin typeface="Arial"/>
                <a:ea typeface="Arial Unicode MS" panose="020B0604020202020204" pitchFamily="34" charset="-128"/>
                <a:cs typeface="Arial Unicode MS" panose="020B0604020202020204" pitchFamily="34" charset="-128"/>
              </a:rPr>
              <a:t>ID</a:t>
            </a:r>
            <a:r>
              <a:rPr lang="en-US" sz="600" baseline="-25000" err="1">
                <a:solidFill>
                  <a:srgbClr val="000000"/>
                </a:solidFill>
                <a:latin typeface="Arial"/>
                <a:ea typeface="Arial Unicode MS" panose="020B0604020202020204" pitchFamily="34" charset="-128"/>
                <a:cs typeface="Arial Unicode MS" panose="020B0604020202020204" pitchFamily="34" charset="-128"/>
              </a:rPr>
              <a:t>mm</a:t>
            </a:r>
            <a:endParaRPr lang="en-US" sz="600" baseline="-25000">
              <a:solidFill>
                <a:srgbClr val="000000"/>
              </a:solidFill>
              <a:latin typeface="Arial"/>
              <a:ea typeface="Arial Unicode MS" panose="020B0604020202020204" pitchFamily="34" charset="-128"/>
              <a:cs typeface="Arial Unicode MS" panose="020B0604020202020204" pitchFamily="34" charset="-128"/>
            </a:endParaRPr>
          </a:p>
        </p:txBody>
      </p:sp>
      <p:sp>
        <p:nvSpPr>
          <p:cNvPr id="65" name="Rechteck 64">
            <a:extLst>
              <a:ext uri="{FF2B5EF4-FFF2-40B4-BE49-F238E27FC236}">
                <a16:creationId xmlns:a16="http://schemas.microsoft.com/office/drawing/2014/main" id="{FE4DD173-782B-6BCD-2F8A-B9DE20E0C66B}"/>
              </a:ext>
            </a:extLst>
          </p:cNvPr>
          <p:cNvSpPr/>
          <p:nvPr/>
        </p:nvSpPr>
        <p:spPr bwMode="auto">
          <a:xfrm>
            <a:off x="6960256" y="2277112"/>
            <a:ext cx="432000" cy="288000"/>
          </a:xfrm>
          <a:prstGeom prst="rect">
            <a:avLst/>
          </a:prstGeom>
          <a:solidFill>
            <a:schemeClr val="bg1"/>
          </a:solidFill>
          <a:ln w="19050">
            <a:solidFill>
              <a:srgbClr val="641946"/>
            </a:solidFill>
          </a:ln>
          <a:effectLst/>
        </p:spPr>
        <p:txBody>
          <a:bodyPr wrap="none" lIns="36000" tIns="0" rIns="36000" bIns="0" numCol="1" spcCol="72000" rtlCol="0" anchor="ctr" anchorCtr="0">
            <a:noAutofit/>
          </a:bodyPr>
          <a:lstStyle/>
          <a:p>
            <a:pPr algn="ctr" defTabSz="913943">
              <a:lnSpc>
                <a:spcPct val="80000"/>
              </a:lnSpc>
              <a:spcBef>
                <a:spcPct val="0"/>
              </a:spcBef>
            </a:pPr>
            <a:r>
              <a:rPr lang="en-US" sz="800" b="1">
                <a:solidFill>
                  <a:srgbClr val="641946"/>
                </a:solidFill>
                <a:latin typeface="Arial"/>
                <a:ea typeface="Arial Unicode MS" panose="020B0604020202020204" pitchFamily="34" charset="-128"/>
              </a:rPr>
              <a:t>asset</a:t>
            </a:r>
          </a:p>
          <a:p>
            <a:pPr algn="ctr" defTabSz="913943">
              <a:lnSpc>
                <a:spcPct val="80000"/>
              </a:lnSpc>
              <a:spcBef>
                <a:spcPct val="0"/>
              </a:spcBef>
            </a:pPr>
            <a:r>
              <a:rPr lang="en-US" sz="800" err="1">
                <a:solidFill>
                  <a:srgbClr val="641946"/>
                </a:solidFill>
                <a:latin typeface="Arial"/>
                <a:ea typeface="Arial Unicode MS" panose="020B0604020202020204" pitchFamily="34" charset="-128"/>
              </a:rPr>
              <a:t>ID</a:t>
            </a:r>
            <a:r>
              <a:rPr lang="en-US" sz="800" baseline="-25000" err="1">
                <a:solidFill>
                  <a:srgbClr val="641946"/>
                </a:solidFill>
                <a:latin typeface="Arial"/>
                <a:ea typeface="Arial Unicode MS" panose="020B0604020202020204" pitchFamily="34" charset="-128"/>
              </a:rPr>
              <a:t>x</a:t>
            </a:r>
            <a:endParaRPr lang="en-US" sz="800" baseline="-25000">
              <a:solidFill>
                <a:srgbClr val="641946"/>
              </a:solidFill>
              <a:latin typeface="Arial"/>
              <a:ea typeface="Arial Unicode MS" panose="020B0604020202020204" pitchFamily="34" charset="-128"/>
            </a:endParaRPr>
          </a:p>
        </p:txBody>
      </p:sp>
      <p:cxnSp>
        <p:nvCxnSpPr>
          <p:cNvPr id="66" name="Gerade Verbindung 305">
            <a:extLst>
              <a:ext uri="{FF2B5EF4-FFF2-40B4-BE49-F238E27FC236}">
                <a16:creationId xmlns:a16="http://schemas.microsoft.com/office/drawing/2014/main" id="{17AB639A-C268-0EE3-F4B7-571B1D529CB1}"/>
              </a:ext>
            </a:extLst>
          </p:cNvPr>
          <p:cNvCxnSpPr>
            <a:cxnSpLocks/>
            <a:stCxn id="75" idx="2"/>
            <a:endCxn id="65" idx="0"/>
          </p:cNvCxnSpPr>
          <p:nvPr/>
        </p:nvCxnSpPr>
        <p:spPr bwMode="auto">
          <a:xfrm>
            <a:off x="7176244" y="2133016"/>
            <a:ext cx="12" cy="144096"/>
          </a:xfrm>
          <a:prstGeom prst="line">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7" name="Rechtwinkliges Dreieck 66">
            <a:extLst>
              <a:ext uri="{FF2B5EF4-FFF2-40B4-BE49-F238E27FC236}">
                <a16:creationId xmlns:a16="http://schemas.microsoft.com/office/drawing/2014/main" id="{6EBFF33A-F7A3-49A7-AC9E-640810514340}"/>
              </a:ext>
            </a:extLst>
          </p:cNvPr>
          <p:cNvSpPr/>
          <p:nvPr/>
        </p:nvSpPr>
        <p:spPr bwMode="auto">
          <a:xfrm rot="5400000" flipH="1">
            <a:off x="7428316" y="1917408"/>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68" name="Rechtwinkliges Dreieck 67">
            <a:extLst>
              <a:ext uri="{FF2B5EF4-FFF2-40B4-BE49-F238E27FC236}">
                <a16:creationId xmlns:a16="http://schemas.microsoft.com/office/drawing/2014/main" id="{C524070A-E3FF-C413-12B3-3BA9BB3C4A1A}"/>
              </a:ext>
            </a:extLst>
          </p:cNvPr>
          <p:cNvSpPr/>
          <p:nvPr/>
        </p:nvSpPr>
        <p:spPr bwMode="auto">
          <a:xfrm rot="10800000" flipH="1">
            <a:off x="6924260" y="2133432"/>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69" name="Rechtwinkliges Dreieck 68">
            <a:extLst>
              <a:ext uri="{FF2B5EF4-FFF2-40B4-BE49-F238E27FC236}">
                <a16:creationId xmlns:a16="http://schemas.microsoft.com/office/drawing/2014/main" id="{9A544DC8-D053-EED6-3DBC-D1393CFF19D4}"/>
              </a:ext>
            </a:extLst>
          </p:cNvPr>
          <p:cNvSpPr/>
          <p:nvPr/>
        </p:nvSpPr>
        <p:spPr bwMode="auto">
          <a:xfrm rot="16200000" flipH="1">
            <a:off x="7356308" y="2133433"/>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70" name="Rechtwinkliges Dreieck 69">
            <a:extLst>
              <a:ext uri="{FF2B5EF4-FFF2-40B4-BE49-F238E27FC236}">
                <a16:creationId xmlns:a16="http://schemas.microsoft.com/office/drawing/2014/main" id="{FD5D007F-5429-2BF4-2127-2B7C641AE51D}"/>
              </a:ext>
            </a:extLst>
          </p:cNvPr>
          <p:cNvSpPr/>
          <p:nvPr/>
        </p:nvSpPr>
        <p:spPr bwMode="auto">
          <a:xfrm flipH="1">
            <a:off x="6852252" y="1917408"/>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71" name="Rechteck 70">
            <a:extLst>
              <a:ext uri="{FF2B5EF4-FFF2-40B4-BE49-F238E27FC236}">
                <a16:creationId xmlns:a16="http://schemas.microsoft.com/office/drawing/2014/main" id="{1D8D9A5C-AFAE-7D8C-4471-BF46B03F3985}"/>
              </a:ext>
            </a:extLst>
          </p:cNvPr>
          <p:cNvSpPr/>
          <p:nvPr/>
        </p:nvSpPr>
        <p:spPr>
          <a:xfrm>
            <a:off x="6924252" y="1917408"/>
            <a:ext cx="504000" cy="72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a:extLst>
              <a:ext uri="{FF2B5EF4-FFF2-40B4-BE49-F238E27FC236}">
                <a16:creationId xmlns:a16="http://schemas.microsoft.com/office/drawing/2014/main" id="{64CF8437-0F72-2FE2-C999-AB4185260BD6}"/>
              </a:ext>
            </a:extLst>
          </p:cNvPr>
          <p:cNvSpPr/>
          <p:nvPr/>
        </p:nvSpPr>
        <p:spPr>
          <a:xfrm>
            <a:off x="6852244" y="1989416"/>
            <a:ext cx="646889" cy="144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a:extLst>
              <a:ext uri="{FF2B5EF4-FFF2-40B4-BE49-F238E27FC236}">
                <a16:creationId xmlns:a16="http://schemas.microsoft.com/office/drawing/2014/main" id="{42E005BB-39B2-7126-079F-637CB3EB45AB}"/>
              </a:ext>
            </a:extLst>
          </p:cNvPr>
          <p:cNvSpPr/>
          <p:nvPr/>
        </p:nvSpPr>
        <p:spPr>
          <a:xfrm>
            <a:off x="7428308" y="2133432"/>
            <a:ext cx="72000" cy="144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a:extLst>
              <a:ext uri="{FF2B5EF4-FFF2-40B4-BE49-F238E27FC236}">
                <a16:creationId xmlns:a16="http://schemas.microsoft.com/office/drawing/2014/main" id="{E7AE2F81-2087-70AA-B951-1CA45EEE75EE}"/>
              </a:ext>
            </a:extLst>
          </p:cNvPr>
          <p:cNvSpPr/>
          <p:nvPr/>
        </p:nvSpPr>
        <p:spPr>
          <a:xfrm>
            <a:off x="6852244" y="2133432"/>
            <a:ext cx="72000" cy="144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a:extLst>
              <a:ext uri="{FF2B5EF4-FFF2-40B4-BE49-F238E27FC236}">
                <a16:creationId xmlns:a16="http://schemas.microsoft.com/office/drawing/2014/main" id="{3D2BF78C-AA10-1569-2F1B-441A04146ABB}"/>
              </a:ext>
            </a:extLst>
          </p:cNvPr>
          <p:cNvSpPr/>
          <p:nvPr/>
        </p:nvSpPr>
        <p:spPr bwMode="auto">
          <a:xfrm>
            <a:off x="6852244" y="1917016"/>
            <a:ext cx="648000" cy="216000"/>
          </a:xfrm>
          <a:prstGeom prst="rect">
            <a:avLst/>
          </a:prstGeom>
          <a:noFill/>
          <a:ln w="25400">
            <a:noFill/>
          </a:ln>
          <a:effectLst/>
        </p:spPr>
        <p:txBody>
          <a:bodyPr wrap="square" lIns="0" tIns="0" rIns="0" bIns="0" numCol="1" spcCol="72000" rtlCol="0" anchor="ctr">
            <a:noAutofit/>
          </a:bodyPr>
          <a:lstStyle/>
          <a:p>
            <a:pPr algn="ctr" defTabSz="913943">
              <a:lnSpc>
                <a:spcPct val="80000"/>
              </a:lnSpc>
              <a:spcBef>
                <a:spcPct val="0"/>
              </a:spcBef>
            </a:pPr>
            <a:r>
              <a:rPr lang="en-US" sz="1000" b="1">
                <a:solidFill>
                  <a:srgbClr val="000000"/>
                </a:solidFill>
                <a:latin typeface="Arial"/>
                <a:ea typeface="Arial Unicode MS" panose="020B0604020202020204" pitchFamily="34" charset="-128"/>
                <a:cs typeface="Arial Unicode MS" panose="020B0604020202020204" pitchFamily="34" charset="-128"/>
              </a:rPr>
              <a:t>AAS</a:t>
            </a:r>
          </a:p>
          <a:p>
            <a:pPr algn="ctr" defTabSz="913943">
              <a:lnSpc>
                <a:spcPct val="80000"/>
              </a:lnSpc>
              <a:spcBef>
                <a:spcPct val="0"/>
              </a:spcBef>
            </a:pPr>
            <a:r>
              <a:rPr lang="en-US" sz="600">
                <a:solidFill>
                  <a:srgbClr val="000000"/>
                </a:solidFill>
                <a:latin typeface="Arial"/>
                <a:ea typeface="Arial Unicode MS" panose="020B0604020202020204" pitchFamily="34" charset="-128"/>
                <a:cs typeface="Arial Unicode MS" panose="020B0604020202020204" pitchFamily="34" charset="-128"/>
              </a:rPr>
              <a:t>AAS </a:t>
            </a:r>
            <a:r>
              <a:rPr lang="en-US" sz="600" err="1">
                <a:solidFill>
                  <a:srgbClr val="000000"/>
                </a:solidFill>
                <a:latin typeface="Arial"/>
                <a:ea typeface="Arial Unicode MS" panose="020B0604020202020204" pitchFamily="34" charset="-128"/>
                <a:cs typeface="Arial Unicode MS" panose="020B0604020202020204" pitchFamily="34" charset="-128"/>
              </a:rPr>
              <a:t>ID</a:t>
            </a:r>
            <a:r>
              <a:rPr lang="en-US" sz="600" baseline="-25000" err="1">
                <a:solidFill>
                  <a:srgbClr val="000000"/>
                </a:solidFill>
                <a:latin typeface="Arial"/>
                <a:ea typeface="Arial Unicode MS" panose="020B0604020202020204" pitchFamily="34" charset="-128"/>
                <a:cs typeface="Arial Unicode MS" panose="020B0604020202020204" pitchFamily="34" charset="-128"/>
              </a:rPr>
              <a:t>xx</a:t>
            </a:r>
            <a:endParaRPr lang="en-US" sz="600" baseline="-25000">
              <a:solidFill>
                <a:srgbClr val="000000"/>
              </a:solidFill>
              <a:latin typeface="Arial"/>
              <a:ea typeface="Arial Unicode MS" panose="020B0604020202020204" pitchFamily="34" charset="-128"/>
              <a:cs typeface="Arial Unicode MS" panose="020B0604020202020204" pitchFamily="34" charset="-128"/>
            </a:endParaRPr>
          </a:p>
        </p:txBody>
      </p:sp>
      <p:sp>
        <p:nvSpPr>
          <p:cNvPr id="76" name="Rechteck 75">
            <a:extLst>
              <a:ext uri="{FF2B5EF4-FFF2-40B4-BE49-F238E27FC236}">
                <a16:creationId xmlns:a16="http://schemas.microsoft.com/office/drawing/2014/main" id="{88A127CC-C450-0613-7D7E-7CF0047DD684}"/>
              </a:ext>
            </a:extLst>
          </p:cNvPr>
          <p:cNvSpPr/>
          <p:nvPr/>
        </p:nvSpPr>
        <p:spPr bwMode="auto">
          <a:xfrm>
            <a:off x="7680336" y="2277072"/>
            <a:ext cx="432000" cy="288000"/>
          </a:xfrm>
          <a:prstGeom prst="rect">
            <a:avLst/>
          </a:prstGeom>
          <a:solidFill>
            <a:schemeClr val="bg1"/>
          </a:solidFill>
          <a:ln w="19050">
            <a:solidFill>
              <a:srgbClr val="641946"/>
            </a:solidFill>
          </a:ln>
          <a:effectLst/>
        </p:spPr>
        <p:txBody>
          <a:bodyPr wrap="none" lIns="36000" tIns="0" rIns="36000" bIns="0" numCol="1" spcCol="72000" rtlCol="0" anchor="ctr" anchorCtr="0">
            <a:noAutofit/>
          </a:bodyPr>
          <a:lstStyle/>
          <a:p>
            <a:pPr algn="ctr" defTabSz="913943">
              <a:lnSpc>
                <a:spcPct val="80000"/>
              </a:lnSpc>
              <a:spcBef>
                <a:spcPct val="0"/>
              </a:spcBef>
            </a:pPr>
            <a:r>
              <a:rPr lang="en-US" sz="800" b="1">
                <a:solidFill>
                  <a:srgbClr val="641946"/>
                </a:solidFill>
                <a:latin typeface="Arial"/>
                <a:ea typeface="Arial Unicode MS" panose="020B0604020202020204" pitchFamily="34" charset="-128"/>
              </a:rPr>
              <a:t>asset</a:t>
            </a:r>
          </a:p>
          <a:p>
            <a:pPr algn="ctr" defTabSz="913943">
              <a:lnSpc>
                <a:spcPct val="80000"/>
              </a:lnSpc>
              <a:spcBef>
                <a:spcPct val="0"/>
              </a:spcBef>
            </a:pPr>
            <a:r>
              <a:rPr lang="en-US" sz="800" err="1">
                <a:solidFill>
                  <a:srgbClr val="641946"/>
                </a:solidFill>
                <a:latin typeface="Arial"/>
                <a:ea typeface="Arial Unicode MS" panose="020B0604020202020204" pitchFamily="34" charset="-128"/>
              </a:rPr>
              <a:t>ID</a:t>
            </a:r>
            <a:r>
              <a:rPr lang="en-US" sz="800" baseline="-25000" err="1">
                <a:solidFill>
                  <a:srgbClr val="641946"/>
                </a:solidFill>
                <a:latin typeface="Arial"/>
                <a:ea typeface="Arial Unicode MS" panose="020B0604020202020204" pitchFamily="34" charset="-128"/>
              </a:rPr>
              <a:t>y</a:t>
            </a:r>
            <a:endParaRPr lang="en-US" sz="800" baseline="-25000">
              <a:solidFill>
                <a:srgbClr val="641946"/>
              </a:solidFill>
              <a:latin typeface="Arial"/>
              <a:ea typeface="Arial Unicode MS" panose="020B0604020202020204" pitchFamily="34" charset="-128"/>
            </a:endParaRPr>
          </a:p>
        </p:txBody>
      </p:sp>
      <p:cxnSp>
        <p:nvCxnSpPr>
          <p:cNvPr id="77" name="Gerade Verbindung 305">
            <a:extLst>
              <a:ext uri="{FF2B5EF4-FFF2-40B4-BE49-F238E27FC236}">
                <a16:creationId xmlns:a16="http://schemas.microsoft.com/office/drawing/2014/main" id="{1889846B-421D-6AD2-C038-085DFE0552A0}"/>
              </a:ext>
            </a:extLst>
          </p:cNvPr>
          <p:cNvCxnSpPr>
            <a:cxnSpLocks/>
            <a:stCxn id="86" idx="2"/>
            <a:endCxn id="76" idx="0"/>
          </p:cNvCxnSpPr>
          <p:nvPr/>
        </p:nvCxnSpPr>
        <p:spPr bwMode="auto">
          <a:xfrm>
            <a:off x="7896324" y="2133040"/>
            <a:ext cx="12" cy="144032"/>
          </a:xfrm>
          <a:prstGeom prst="line">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78" name="Rechtwinkliges Dreieck 77">
            <a:extLst>
              <a:ext uri="{FF2B5EF4-FFF2-40B4-BE49-F238E27FC236}">
                <a16:creationId xmlns:a16="http://schemas.microsoft.com/office/drawing/2014/main" id="{23B21D09-55FB-C334-B43B-1D227B174C15}"/>
              </a:ext>
            </a:extLst>
          </p:cNvPr>
          <p:cNvSpPr/>
          <p:nvPr/>
        </p:nvSpPr>
        <p:spPr bwMode="auto">
          <a:xfrm rot="5400000" flipH="1">
            <a:off x="8148396" y="1917048"/>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79" name="Rechtwinkliges Dreieck 78">
            <a:extLst>
              <a:ext uri="{FF2B5EF4-FFF2-40B4-BE49-F238E27FC236}">
                <a16:creationId xmlns:a16="http://schemas.microsoft.com/office/drawing/2014/main" id="{EA31FBF9-3820-61C9-3288-89720828B3C8}"/>
              </a:ext>
            </a:extLst>
          </p:cNvPr>
          <p:cNvSpPr/>
          <p:nvPr/>
        </p:nvSpPr>
        <p:spPr bwMode="auto">
          <a:xfrm rot="10800000" flipH="1">
            <a:off x="7644340" y="2133048"/>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80" name="Rechtwinkliges Dreieck 79">
            <a:extLst>
              <a:ext uri="{FF2B5EF4-FFF2-40B4-BE49-F238E27FC236}">
                <a16:creationId xmlns:a16="http://schemas.microsoft.com/office/drawing/2014/main" id="{76863811-C332-4F14-BA14-AB414159AF55}"/>
              </a:ext>
            </a:extLst>
          </p:cNvPr>
          <p:cNvSpPr/>
          <p:nvPr/>
        </p:nvSpPr>
        <p:spPr bwMode="auto">
          <a:xfrm rot="16200000" flipH="1">
            <a:off x="8076388" y="2133041"/>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81" name="Rechtwinkliges Dreieck 80">
            <a:extLst>
              <a:ext uri="{FF2B5EF4-FFF2-40B4-BE49-F238E27FC236}">
                <a16:creationId xmlns:a16="http://schemas.microsoft.com/office/drawing/2014/main" id="{4200B57A-F278-5E36-D4C4-0FA5F70A5DEB}"/>
              </a:ext>
            </a:extLst>
          </p:cNvPr>
          <p:cNvSpPr/>
          <p:nvPr/>
        </p:nvSpPr>
        <p:spPr bwMode="auto">
          <a:xfrm flipH="1">
            <a:off x="7572332" y="1917024"/>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82" name="Rechteck 81">
            <a:extLst>
              <a:ext uri="{FF2B5EF4-FFF2-40B4-BE49-F238E27FC236}">
                <a16:creationId xmlns:a16="http://schemas.microsoft.com/office/drawing/2014/main" id="{445AABB3-75AF-4B6E-A5F5-F87F2C814E9B}"/>
              </a:ext>
            </a:extLst>
          </p:cNvPr>
          <p:cNvSpPr/>
          <p:nvPr/>
        </p:nvSpPr>
        <p:spPr>
          <a:xfrm>
            <a:off x="7644340" y="1917016"/>
            <a:ext cx="504000" cy="72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82">
            <a:extLst>
              <a:ext uri="{FF2B5EF4-FFF2-40B4-BE49-F238E27FC236}">
                <a16:creationId xmlns:a16="http://schemas.microsoft.com/office/drawing/2014/main" id="{3948CFB7-C25C-06F4-002A-5610C2E10E23}"/>
              </a:ext>
            </a:extLst>
          </p:cNvPr>
          <p:cNvSpPr/>
          <p:nvPr/>
        </p:nvSpPr>
        <p:spPr>
          <a:xfrm>
            <a:off x="7572332" y="1989024"/>
            <a:ext cx="646889" cy="144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Rechteck 83">
            <a:extLst>
              <a:ext uri="{FF2B5EF4-FFF2-40B4-BE49-F238E27FC236}">
                <a16:creationId xmlns:a16="http://schemas.microsoft.com/office/drawing/2014/main" id="{63547CBB-C7C3-67EB-BA7D-5A1F8C4C2CBB}"/>
              </a:ext>
            </a:extLst>
          </p:cNvPr>
          <p:cNvSpPr/>
          <p:nvPr/>
        </p:nvSpPr>
        <p:spPr>
          <a:xfrm>
            <a:off x="8148396" y="2133040"/>
            <a:ext cx="72000" cy="144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Rechteck 84">
            <a:extLst>
              <a:ext uri="{FF2B5EF4-FFF2-40B4-BE49-F238E27FC236}">
                <a16:creationId xmlns:a16="http://schemas.microsoft.com/office/drawing/2014/main" id="{494490B8-60AB-0E56-6336-1A423276A48E}"/>
              </a:ext>
            </a:extLst>
          </p:cNvPr>
          <p:cNvSpPr/>
          <p:nvPr/>
        </p:nvSpPr>
        <p:spPr>
          <a:xfrm>
            <a:off x="7572332" y="2133056"/>
            <a:ext cx="72000" cy="144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Rechteck 85">
            <a:extLst>
              <a:ext uri="{FF2B5EF4-FFF2-40B4-BE49-F238E27FC236}">
                <a16:creationId xmlns:a16="http://schemas.microsoft.com/office/drawing/2014/main" id="{01176E8E-AF26-2D31-7B50-6BE6A6F8D947}"/>
              </a:ext>
            </a:extLst>
          </p:cNvPr>
          <p:cNvSpPr/>
          <p:nvPr/>
        </p:nvSpPr>
        <p:spPr bwMode="auto">
          <a:xfrm>
            <a:off x="7572324" y="1917040"/>
            <a:ext cx="648000" cy="216000"/>
          </a:xfrm>
          <a:prstGeom prst="rect">
            <a:avLst/>
          </a:prstGeom>
          <a:noFill/>
          <a:ln w="25400">
            <a:noFill/>
          </a:ln>
          <a:effectLst/>
        </p:spPr>
        <p:txBody>
          <a:bodyPr wrap="square" lIns="0" tIns="0" rIns="0" bIns="0" numCol="1" spcCol="72000" rtlCol="0" anchor="ctr">
            <a:noAutofit/>
          </a:bodyPr>
          <a:lstStyle/>
          <a:p>
            <a:pPr algn="ctr" defTabSz="913943">
              <a:lnSpc>
                <a:spcPct val="80000"/>
              </a:lnSpc>
              <a:spcBef>
                <a:spcPct val="0"/>
              </a:spcBef>
            </a:pPr>
            <a:r>
              <a:rPr lang="en-US" sz="1000" b="1">
                <a:solidFill>
                  <a:srgbClr val="000000"/>
                </a:solidFill>
                <a:latin typeface="Arial"/>
                <a:ea typeface="Arial Unicode MS" panose="020B0604020202020204" pitchFamily="34" charset="-128"/>
                <a:cs typeface="Arial Unicode MS" panose="020B0604020202020204" pitchFamily="34" charset="-128"/>
              </a:rPr>
              <a:t>AAS</a:t>
            </a:r>
          </a:p>
          <a:p>
            <a:pPr algn="ctr" defTabSz="913943">
              <a:lnSpc>
                <a:spcPct val="80000"/>
              </a:lnSpc>
              <a:spcBef>
                <a:spcPct val="0"/>
              </a:spcBef>
            </a:pPr>
            <a:r>
              <a:rPr lang="en-US" sz="600">
                <a:solidFill>
                  <a:srgbClr val="000000"/>
                </a:solidFill>
                <a:latin typeface="Arial"/>
                <a:ea typeface="Arial Unicode MS" panose="020B0604020202020204" pitchFamily="34" charset="-128"/>
                <a:cs typeface="Arial Unicode MS" panose="020B0604020202020204" pitchFamily="34" charset="-128"/>
              </a:rPr>
              <a:t>AAS </a:t>
            </a:r>
            <a:r>
              <a:rPr lang="en-US" sz="600" err="1">
                <a:solidFill>
                  <a:srgbClr val="000000"/>
                </a:solidFill>
                <a:latin typeface="Arial"/>
                <a:ea typeface="Arial Unicode MS" panose="020B0604020202020204" pitchFamily="34" charset="-128"/>
                <a:cs typeface="Arial Unicode MS" panose="020B0604020202020204" pitchFamily="34" charset="-128"/>
              </a:rPr>
              <a:t>ID</a:t>
            </a:r>
            <a:r>
              <a:rPr lang="en-US" sz="600" baseline="-25000" err="1">
                <a:solidFill>
                  <a:srgbClr val="000000"/>
                </a:solidFill>
                <a:latin typeface="Arial"/>
                <a:ea typeface="Arial Unicode MS" panose="020B0604020202020204" pitchFamily="34" charset="-128"/>
                <a:cs typeface="Arial Unicode MS" panose="020B0604020202020204" pitchFamily="34" charset="-128"/>
              </a:rPr>
              <a:t>yy</a:t>
            </a:r>
            <a:endParaRPr lang="en-US" sz="600" baseline="-25000">
              <a:solidFill>
                <a:srgbClr val="000000"/>
              </a:solidFill>
              <a:latin typeface="Arial"/>
              <a:ea typeface="Arial Unicode MS" panose="020B0604020202020204" pitchFamily="34" charset="-128"/>
              <a:cs typeface="Arial Unicode MS" panose="020B0604020202020204" pitchFamily="34" charset="-128"/>
            </a:endParaRPr>
          </a:p>
        </p:txBody>
      </p:sp>
      <p:cxnSp>
        <p:nvCxnSpPr>
          <p:cNvPr id="88" name="Verbinder: gewinkelt 87">
            <a:extLst>
              <a:ext uri="{FF2B5EF4-FFF2-40B4-BE49-F238E27FC236}">
                <a16:creationId xmlns:a16="http://schemas.microsoft.com/office/drawing/2014/main" id="{D60233BD-2D98-EB39-FC31-5B0584BE622F}"/>
              </a:ext>
            </a:extLst>
          </p:cNvPr>
          <p:cNvCxnSpPr>
            <a:cxnSpLocks/>
            <a:stCxn id="90" idx="3"/>
            <a:endCxn id="82" idx="0"/>
          </p:cNvCxnSpPr>
          <p:nvPr/>
        </p:nvCxnSpPr>
        <p:spPr>
          <a:xfrm>
            <a:off x="7032248" y="1448744"/>
            <a:ext cx="864092" cy="468272"/>
          </a:xfrm>
          <a:prstGeom prst="bentConnector2">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89" name="Rechteck 88">
            <a:extLst>
              <a:ext uri="{FF2B5EF4-FFF2-40B4-BE49-F238E27FC236}">
                <a16:creationId xmlns:a16="http://schemas.microsoft.com/office/drawing/2014/main" id="{69389B75-EBD2-285F-63ED-AB5496E78F78}"/>
              </a:ext>
            </a:extLst>
          </p:cNvPr>
          <p:cNvSpPr/>
          <p:nvPr/>
        </p:nvSpPr>
        <p:spPr>
          <a:xfrm>
            <a:off x="6960256" y="1484752"/>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Rechteck 89">
            <a:extLst>
              <a:ext uri="{FF2B5EF4-FFF2-40B4-BE49-F238E27FC236}">
                <a16:creationId xmlns:a16="http://schemas.microsoft.com/office/drawing/2014/main" id="{F2AD9F23-3A5B-EA5D-2555-4182F4FC26F1}"/>
              </a:ext>
            </a:extLst>
          </p:cNvPr>
          <p:cNvSpPr/>
          <p:nvPr/>
        </p:nvSpPr>
        <p:spPr>
          <a:xfrm>
            <a:off x="6960248" y="1412744"/>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1" name="Verbinder: gewinkelt 90">
            <a:extLst>
              <a:ext uri="{FF2B5EF4-FFF2-40B4-BE49-F238E27FC236}">
                <a16:creationId xmlns:a16="http://schemas.microsoft.com/office/drawing/2014/main" id="{ED4B7FB3-55D4-A3F8-6B07-FA9B0FA87546}"/>
              </a:ext>
            </a:extLst>
          </p:cNvPr>
          <p:cNvCxnSpPr>
            <a:cxnSpLocks/>
            <a:stCxn id="89" idx="3"/>
            <a:endCxn id="75" idx="0"/>
          </p:cNvCxnSpPr>
          <p:nvPr/>
        </p:nvCxnSpPr>
        <p:spPr>
          <a:xfrm>
            <a:off x="7032256" y="1520752"/>
            <a:ext cx="143988" cy="396264"/>
          </a:xfrm>
          <a:prstGeom prst="bentConnector2">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94" name="Textfeld 93">
            <a:extLst>
              <a:ext uri="{FF2B5EF4-FFF2-40B4-BE49-F238E27FC236}">
                <a16:creationId xmlns:a16="http://schemas.microsoft.com/office/drawing/2014/main" id="{D88F78A8-04E3-196A-9C2C-52D8129B9381}"/>
              </a:ext>
            </a:extLst>
          </p:cNvPr>
          <p:cNvSpPr txBox="1"/>
          <p:nvPr/>
        </p:nvSpPr>
        <p:spPr>
          <a:xfrm>
            <a:off x="7212356" y="1448740"/>
            <a:ext cx="648000" cy="144000"/>
          </a:xfrm>
          <a:prstGeom prst="rect">
            <a:avLst/>
          </a:prstGeom>
          <a:noFill/>
        </p:spPr>
        <p:txBody>
          <a:bodyPr wrap="square" lIns="0" tIns="0" rIns="0" bIns="0" rtlCol="0" anchor="ctr" anchorCtr="0">
            <a:noAutofit/>
          </a:bodyPr>
          <a:lstStyle/>
          <a:p>
            <a:pPr algn="ctr"/>
            <a:r>
              <a:rPr lang="en-US" sz="800">
                <a:solidFill>
                  <a:srgbClr val="005F87"/>
                </a:solidFill>
              </a:rPr>
              <a:t>composed of</a:t>
            </a:r>
          </a:p>
        </p:txBody>
      </p:sp>
      <p:cxnSp>
        <p:nvCxnSpPr>
          <p:cNvPr id="98" name="Verbinder: gewinkelt 97">
            <a:extLst>
              <a:ext uri="{FF2B5EF4-FFF2-40B4-BE49-F238E27FC236}">
                <a16:creationId xmlns:a16="http://schemas.microsoft.com/office/drawing/2014/main" id="{032EE077-3EBA-116F-09A4-B107CB2E865F}"/>
              </a:ext>
            </a:extLst>
          </p:cNvPr>
          <p:cNvCxnSpPr>
            <a:cxnSpLocks/>
            <a:stCxn id="10" idx="2"/>
            <a:endCxn id="158" idx="1"/>
          </p:cNvCxnSpPr>
          <p:nvPr/>
        </p:nvCxnSpPr>
        <p:spPr>
          <a:xfrm rot="16200000" flipH="1">
            <a:off x="4493982" y="1394758"/>
            <a:ext cx="360064" cy="1260116"/>
          </a:xfrm>
          <a:prstGeom prst="bentConnector2">
            <a:avLst/>
          </a:prstGeom>
          <a:ln w="25400">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99" name="Verbinder: gewinkelt 98">
            <a:extLst>
              <a:ext uri="{FF2B5EF4-FFF2-40B4-BE49-F238E27FC236}">
                <a16:creationId xmlns:a16="http://schemas.microsoft.com/office/drawing/2014/main" id="{118A0629-1BFF-C027-694A-F3A573EA84DB}"/>
              </a:ext>
            </a:extLst>
          </p:cNvPr>
          <p:cNvCxnSpPr>
            <a:cxnSpLocks/>
            <a:stCxn id="21" idx="2"/>
            <a:endCxn id="160" idx="1"/>
          </p:cNvCxnSpPr>
          <p:nvPr/>
        </p:nvCxnSpPr>
        <p:spPr>
          <a:xfrm rot="16200000" flipH="1">
            <a:off x="4331956" y="1808972"/>
            <a:ext cx="216024" cy="1728208"/>
          </a:xfrm>
          <a:prstGeom prst="bentConnector2">
            <a:avLst/>
          </a:prstGeom>
          <a:ln w="25400">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100" name="Verbinder: gewinkelt 99">
            <a:extLst>
              <a:ext uri="{FF2B5EF4-FFF2-40B4-BE49-F238E27FC236}">
                <a16:creationId xmlns:a16="http://schemas.microsoft.com/office/drawing/2014/main" id="{04ACFBFA-0A68-C417-D0D9-5FB6A024FB5E}"/>
              </a:ext>
            </a:extLst>
          </p:cNvPr>
          <p:cNvCxnSpPr>
            <a:cxnSpLocks/>
            <a:stCxn id="32" idx="2"/>
            <a:endCxn id="161" idx="1"/>
          </p:cNvCxnSpPr>
          <p:nvPr/>
        </p:nvCxnSpPr>
        <p:spPr>
          <a:xfrm rot="16200000" flipH="1">
            <a:off x="3899952" y="1520936"/>
            <a:ext cx="359944" cy="2448296"/>
          </a:xfrm>
          <a:prstGeom prst="bentConnector2">
            <a:avLst/>
          </a:prstGeom>
          <a:ln w="25400">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cxnSp>
      <p:sp>
        <p:nvSpPr>
          <p:cNvPr id="101" name="Textfeld 100">
            <a:extLst>
              <a:ext uri="{FF2B5EF4-FFF2-40B4-BE49-F238E27FC236}">
                <a16:creationId xmlns:a16="http://schemas.microsoft.com/office/drawing/2014/main" id="{CAB3FBB6-3C2B-27A1-710D-78DFEE29A567}"/>
              </a:ext>
            </a:extLst>
          </p:cNvPr>
          <p:cNvSpPr txBox="1"/>
          <p:nvPr/>
        </p:nvSpPr>
        <p:spPr>
          <a:xfrm>
            <a:off x="4620156" y="2276880"/>
            <a:ext cx="1440000" cy="432000"/>
          </a:xfrm>
          <a:prstGeom prst="rect">
            <a:avLst/>
          </a:prstGeom>
          <a:noFill/>
        </p:spPr>
        <p:txBody>
          <a:bodyPr wrap="square" lIns="0" tIns="0" rIns="0" bIns="0" rtlCol="0" anchor="ctr" anchorCtr="0">
            <a:noAutofit/>
          </a:bodyPr>
          <a:lstStyle>
            <a:defPPr>
              <a:defRPr lang="en-US"/>
            </a:defPPr>
            <a:lvl1pPr algn="ctr">
              <a:buClr>
                <a:srgbClr val="009999"/>
              </a:buClr>
              <a:defRPr sz="1000" kern="0">
                <a:solidFill>
                  <a:srgbClr val="000000"/>
                </a:solidFill>
                <a:ea typeface="Siemens Sans Global"/>
                <a:cs typeface="Siemens Sans Global" pitchFamily="2" charset="-128"/>
              </a:defRPr>
            </a:lvl1pPr>
          </a:lstStyle>
          <a:p>
            <a:r>
              <a:rPr lang="en-US" sz="1400" i="1">
                <a:solidFill>
                  <a:schemeClr val="tx1"/>
                </a:solidFill>
              </a:rPr>
              <a:t>same asset, but different AASs </a:t>
            </a:r>
          </a:p>
        </p:txBody>
      </p:sp>
      <p:sp>
        <p:nvSpPr>
          <p:cNvPr id="102" name="Rechteck 101">
            <a:extLst>
              <a:ext uri="{FF2B5EF4-FFF2-40B4-BE49-F238E27FC236}">
                <a16:creationId xmlns:a16="http://schemas.microsoft.com/office/drawing/2014/main" id="{E669C55F-A656-5D3C-F592-2CF1702CABCE}"/>
              </a:ext>
            </a:extLst>
          </p:cNvPr>
          <p:cNvSpPr/>
          <p:nvPr/>
        </p:nvSpPr>
        <p:spPr bwMode="auto">
          <a:xfrm>
            <a:off x="3827956" y="4221040"/>
            <a:ext cx="432000" cy="288000"/>
          </a:xfrm>
          <a:prstGeom prst="rect">
            <a:avLst/>
          </a:prstGeom>
          <a:solidFill>
            <a:schemeClr val="bg1"/>
          </a:solidFill>
          <a:ln w="19050">
            <a:solidFill>
              <a:srgbClr val="641946"/>
            </a:solidFill>
          </a:ln>
          <a:effectLst/>
        </p:spPr>
        <p:txBody>
          <a:bodyPr wrap="none" lIns="36000" tIns="0" rIns="36000" bIns="0" numCol="1" spcCol="72000" rtlCol="0" anchor="ctr" anchorCtr="0">
            <a:noAutofit/>
          </a:bodyPr>
          <a:lstStyle/>
          <a:p>
            <a:pPr algn="ctr" defTabSz="913943">
              <a:lnSpc>
                <a:spcPct val="80000"/>
              </a:lnSpc>
              <a:spcBef>
                <a:spcPct val="0"/>
              </a:spcBef>
            </a:pPr>
            <a:r>
              <a:rPr lang="en-US" sz="800" b="1">
                <a:solidFill>
                  <a:srgbClr val="641946"/>
                </a:solidFill>
                <a:latin typeface="Arial"/>
                <a:ea typeface="Arial Unicode MS" panose="020B0604020202020204" pitchFamily="34" charset="-128"/>
              </a:rPr>
              <a:t>asset</a:t>
            </a:r>
          </a:p>
          <a:p>
            <a:pPr algn="ctr" defTabSz="913943">
              <a:lnSpc>
                <a:spcPct val="80000"/>
              </a:lnSpc>
              <a:spcBef>
                <a:spcPct val="0"/>
              </a:spcBef>
            </a:pPr>
            <a:r>
              <a:rPr lang="en-US" sz="800" err="1">
                <a:solidFill>
                  <a:srgbClr val="641946"/>
                </a:solidFill>
                <a:latin typeface="Arial"/>
                <a:ea typeface="Arial Unicode MS" panose="020B0604020202020204" pitchFamily="34" charset="-128"/>
              </a:rPr>
              <a:t>ID</a:t>
            </a:r>
            <a:r>
              <a:rPr lang="en-US" sz="800" baseline="-25000" err="1">
                <a:solidFill>
                  <a:srgbClr val="641946"/>
                </a:solidFill>
                <a:latin typeface="Arial"/>
                <a:ea typeface="Arial Unicode MS" panose="020B0604020202020204" pitchFamily="34" charset="-128"/>
              </a:rPr>
              <a:t>m</a:t>
            </a:r>
            <a:endParaRPr lang="en-US" sz="800" baseline="-25000">
              <a:solidFill>
                <a:srgbClr val="641946"/>
              </a:solidFill>
              <a:latin typeface="Arial"/>
              <a:ea typeface="Arial Unicode MS" panose="020B0604020202020204" pitchFamily="34" charset="-128"/>
            </a:endParaRPr>
          </a:p>
        </p:txBody>
      </p:sp>
      <p:cxnSp>
        <p:nvCxnSpPr>
          <p:cNvPr id="103" name="Gerade Verbindung 305">
            <a:extLst>
              <a:ext uri="{FF2B5EF4-FFF2-40B4-BE49-F238E27FC236}">
                <a16:creationId xmlns:a16="http://schemas.microsoft.com/office/drawing/2014/main" id="{6660AAC9-FDF2-04F1-4AD6-78852CB33046}"/>
              </a:ext>
            </a:extLst>
          </p:cNvPr>
          <p:cNvCxnSpPr>
            <a:cxnSpLocks/>
            <a:stCxn id="112" idx="2"/>
            <a:endCxn id="102" idx="0"/>
          </p:cNvCxnSpPr>
          <p:nvPr/>
        </p:nvCxnSpPr>
        <p:spPr bwMode="auto">
          <a:xfrm flipH="1">
            <a:off x="4043956" y="4076984"/>
            <a:ext cx="12" cy="144056"/>
          </a:xfrm>
          <a:prstGeom prst="line">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04" name="Rechtwinkliges Dreieck 103">
            <a:extLst>
              <a:ext uri="{FF2B5EF4-FFF2-40B4-BE49-F238E27FC236}">
                <a16:creationId xmlns:a16="http://schemas.microsoft.com/office/drawing/2014/main" id="{B3904985-2235-8E22-B571-75E743EF2785}"/>
              </a:ext>
            </a:extLst>
          </p:cNvPr>
          <p:cNvSpPr/>
          <p:nvPr/>
        </p:nvSpPr>
        <p:spPr bwMode="auto">
          <a:xfrm rot="5400000" flipH="1">
            <a:off x="4295968" y="3860960"/>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05" name="Rechtwinkliges Dreieck 104">
            <a:extLst>
              <a:ext uri="{FF2B5EF4-FFF2-40B4-BE49-F238E27FC236}">
                <a16:creationId xmlns:a16="http://schemas.microsoft.com/office/drawing/2014/main" id="{3D5C0110-A89A-14E8-3148-8FEDC262B597}"/>
              </a:ext>
            </a:extLst>
          </p:cNvPr>
          <p:cNvSpPr/>
          <p:nvPr/>
        </p:nvSpPr>
        <p:spPr bwMode="auto">
          <a:xfrm rot="10800000" flipH="1">
            <a:off x="3791912" y="4076992"/>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06" name="Rechtwinkliges Dreieck 105">
            <a:extLst>
              <a:ext uri="{FF2B5EF4-FFF2-40B4-BE49-F238E27FC236}">
                <a16:creationId xmlns:a16="http://schemas.microsoft.com/office/drawing/2014/main" id="{C7A37C28-F312-AF3B-80F8-3B56116BD45E}"/>
              </a:ext>
            </a:extLst>
          </p:cNvPr>
          <p:cNvSpPr/>
          <p:nvPr/>
        </p:nvSpPr>
        <p:spPr bwMode="auto">
          <a:xfrm rot="16200000" flipH="1">
            <a:off x="4223960" y="4076985"/>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07" name="Rechtwinkliges Dreieck 106">
            <a:extLst>
              <a:ext uri="{FF2B5EF4-FFF2-40B4-BE49-F238E27FC236}">
                <a16:creationId xmlns:a16="http://schemas.microsoft.com/office/drawing/2014/main" id="{F82F9B82-95BC-E06D-23BD-EB373F9E306B}"/>
              </a:ext>
            </a:extLst>
          </p:cNvPr>
          <p:cNvSpPr/>
          <p:nvPr/>
        </p:nvSpPr>
        <p:spPr bwMode="auto">
          <a:xfrm flipH="1">
            <a:off x="3719904" y="3860968"/>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08" name="Rechteck 107">
            <a:extLst>
              <a:ext uri="{FF2B5EF4-FFF2-40B4-BE49-F238E27FC236}">
                <a16:creationId xmlns:a16="http://schemas.microsoft.com/office/drawing/2014/main" id="{2C0212BD-2F21-D944-A9D6-EA1BF97445A3}"/>
              </a:ext>
            </a:extLst>
          </p:cNvPr>
          <p:cNvSpPr/>
          <p:nvPr/>
        </p:nvSpPr>
        <p:spPr>
          <a:xfrm>
            <a:off x="3791960" y="3860960"/>
            <a:ext cx="504000" cy="72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Rechteck 108">
            <a:extLst>
              <a:ext uri="{FF2B5EF4-FFF2-40B4-BE49-F238E27FC236}">
                <a16:creationId xmlns:a16="http://schemas.microsoft.com/office/drawing/2014/main" id="{D688EB1D-755A-965A-FD80-D7536FAFA168}"/>
              </a:ext>
            </a:extLst>
          </p:cNvPr>
          <p:cNvSpPr/>
          <p:nvPr/>
        </p:nvSpPr>
        <p:spPr>
          <a:xfrm>
            <a:off x="3719896" y="3932968"/>
            <a:ext cx="646889"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Rechteck 109">
            <a:extLst>
              <a:ext uri="{FF2B5EF4-FFF2-40B4-BE49-F238E27FC236}">
                <a16:creationId xmlns:a16="http://schemas.microsoft.com/office/drawing/2014/main" id="{72F3C456-375B-976D-4365-7E9DC5EF6B51}"/>
              </a:ext>
            </a:extLst>
          </p:cNvPr>
          <p:cNvSpPr/>
          <p:nvPr/>
        </p:nvSpPr>
        <p:spPr>
          <a:xfrm>
            <a:off x="4295968" y="4076984"/>
            <a:ext cx="72000"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Rechteck 110">
            <a:extLst>
              <a:ext uri="{FF2B5EF4-FFF2-40B4-BE49-F238E27FC236}">
                <a16:creationId xmlns:a16="http://schemas.microsoft.com/office/drawing/2014/main" id="{097B8F2E-2A6C-C58E-EFC4-258143BEA674}"/>
              </a:ext>
            </a:extLst>
          </p:cNvPr>
          <p:cNvSpPr/>
          <p:nvPr/>
        </p:nvSpPr>
        <p:spPr>
          <a:xfrm>
            <a:off x="3719896" y="4077000"/>
            <a:ext cx="72000"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Rechteck 111">
            <a:extLst>
              <a:ext uri="{FF2B5EF4-FFF2-40B4-BE49-F238E27FC236}">
                <a16:creationId xmlns:a16="http://schemas.microsoft.com/office/drawing/2014/main" id="{7BF61D7F-7D45-E350-625A-C7E7ED73AA26}"/>
              </a:ext>
            </a:extLst>
          </p:cNvPr>
          <p:cNvSpPr/>
          <p:nvPr/>
        </p:nvSpPr>
        <p:spPr bwMode="auto">
          <a:xfrm>
            <a:off x="3719968" y="3860984"/>
            <a:ext cx="648000" cy="216000"/>
          </a:xfrm>
          <a:prstGeom prst="rect">
            <a:avLst/>
          </a:prstGeom>
          <a:noFill/>
          <a:ln w="25400">
            <a:noFill/>
          </a:ln>
          <a:effectLst/>
        </p:spPr>
        <p:txBody>
          <a:bodyPr wrap="square" lIns="0" tIns="0" rIns="0" bIns="0" numCol="1" spcCol="72000" rtlCol="0" anchor="ctr">
            <a:noAutofit/>
          </a:bodyPr>
          <a:lstStyle/>
          <a:p>
            <a:pPr algn="ctr" defTabSz="913943">
              <a:lnSpc>
                <a:spcPct val="80000"/>
              </a:lnSpc>
              <a:spcBef>
                <a:spcPct val="0"/>
              </a:spcBef>
            </a:pPr>
            <a:r>
              <a:rPr lang="en-US" sz="1000" b="1">
                <a:solidFill>
                  <a:srgbClr val="000000"/>
                </a:solidFill>
                <a:latin typeface="Arial"/>
                <a:ea typeface="Arial Unicode MS" panose="020B0604020202020204" pitchFamily="34" charset="-128"/>
                <a:cs typeface="Arial Unicode MS" panose="020B0604020202020204" pitchFamily="34" charset="-128"/>
              </a:rPr>
              <a:t>AAS</a:t>
            </a:r>
          </a:p>
          <a:p>
            <a:pPr algn="ctr" defTabSz="913943">
              <a:lnSpc>
                <a:spcPct val="80000"/>
              </a:lnSpc>
              <a:spcBef>
                <a:spcPct val="0"/>
              </a:spcBef>
            </a:pPr>
            <a:r>
              <a:rPr lang="en-US" sz="600">
                <a:solidFill>
                  <a:srgbClr val="000000"/>
                </a:solidFill>
                <a:latin typeface="Arial"/>
                <a:ea typeface="Arial Unicode MS" panose="020B0604020202020204" pitchFamily="34" charset="-128"/>
                <a:cs typeface="Arial Unicode MS" panose="020B0604020202020204" pitchFamily="34" charset="-128"/>
              </a:rPr>
              <a:t>AAS ID</a:t>
            </a:r>
            <a:r>
              <a:rPr lang="en-US" sz="600" baseline="-25000">
                <a:solidFill>
                  <a:srgbClr val="000000"/>
                </a:solidFill>
                <a:latin typeface="Arial"/>
                <a:ea typeface="Arial Unicode MS" panose="020B0604020202020204" pitchFamily="34" charset="-128"/>
                <a:cs typeface="Arial Unicode MS" panose="020B0604020202020204" pitchFamily="34" charset="-128"/>
              </a:rPr>
              <a:t>m2</a:t>
            </a:r>
          </a:p>
        </p:txBody>
      </p:sp>
      <p:sp>
        <p:nvSpPr>
          <p:cNvPr id="113" name="Rechteck 112">
            <a:extLst>
              <a:ext uri="{FF2B5EF4-FFF2-40B4-BE49-F238E27FC236}">
                <a16:creationId xmlns:a16="http://schemas.microsoft.com/office/drawing/2014/main" id="{AFBF5C6E-F106-8DCC-8CB5-37CD029650B0}"/>
              </a:ext>
            </a:extLst>
          </p:cNvPr>
          <p:cNvSpPr/>
          <p:nvPr/>
        </p:nvSpPr>
        <p:spPr bwMode="auto">
          <a:xfrm>
            <a:off x="3359856" y="4941312"/>
            <a:ext cx="432000" cy="288000"/>
          </a:xfrm>
          <a:prstGeom prst="rect">
            <a:avLst/>
          </a:prstGeom>
          <a:solidFill>
            <a:schemeClr val="bg1"/>
          </a:solidFill>
          <a:ln w="19050">
            <a:solidFill>
              <a:srgbClr val="641946"/>
            </a:solidFill>
          </a:ln>
          <a:effectLst/>
        </p:spPr>
        <p:txBody>
          <a:bodyPr wrap="none" lIns="36000" tIns="0" rIns="36000" bIns="0" numCol="1" spcCol="72000" rtlCol="0" anchor="ctr" anchorCtr="0">
            <a:noAutofit/>
          </a:bodyPr>
          <a:lstStyle/>
          <a:p>
            <a:pPr algn="ctr" defTabSz="913943">
              <a:lnSpc>
                <a:spcPct val="80000"/>
              </a:lnSpc>
              <a:spcBef>
                <a:spcPct val="0"/>
              </a:spcBef>
            </a:pPr>
            <a:r>
              <a:rPr lang="en-US" sz="800" b="1">
                <a:solidFill>
                  <a:srgbClr val="641946"/>
                </a:solidFill>
                <a:latin typeface="Arial"/>
                <a:ea typeface="Arial Unicode MS" panose="020B0604020202020204" pitchFamily="34" charset="-128"/>
              </a:rPr>
              <a:t>asset</a:t>
            </a:r>
          </a:p>
          <a:p>
            <a:pPr algn="ctr" defTabSz="913943">
              <a:lnSpc>
                <a:spcPct val="80000"/>
              </a:lnSpc>
              <a:spcBef>
                <a:spcPct val="0"/>
              </a:spcBef>
            </a:pPr>
            <a:r>
              <a:rPr lang="en-US" sz="800" err="1">
                <a:solidFill>
                  <a:srgbClr val="641946"/>
                </a:solidFill>
                <a:latin typeface="Arial"/>
                <a:ea typeface="Arial Unicode MS" panose="020B0604020202020204" pitchFamily="34" charset="-128"/>
              </a:rPr>
              <a:t>ID</a:t>
            </a:r>
            <a:r>
              <a:rPr lang="en-US" sz="800" baseline="-25000" err="1">
                <a:solidFill>
                  <a:srgbClr val="641946"/>
                </a:solidFill>
                <a:latin typeface="Arial"/>
                <a:ea typeface="Arial Unicode MS" panose="020B0604020202020204" pitchFamily="34" charset="-128"/>
              </a:rPr>
              <a:t>x</a:t>
            </a:r>
            <a:endParaRPr lang="en-US" sz="800" baseline="-25000">
              <a:solidFill>
                <a:srgbClr val="641946"/>
              </a:solidFill>
              <a:latin typeface="Arial"/>
              <a:ea typeface="Arial Unicode MS" panose="020B0604020202020204" pitchFamily="34" charset="-128"/>
            </a:endParaRPr>
          </a:p>
        </p:txBody>
      </p:sp>
      <p:cxnSp>
        <p:nvCxnSpPr>
          <p:cNvPr id="114" name="Gerade Verbindung 305">
            <a:extLst>
              <a:ext uri="{FF2B5EF4-FFF2-40B4-BE49-F238E27FC236}">
                <a16:creationId xmlns:a16="http://schemas.microsoft.com/office/drawing/2014/main" id="{DF3F2377-8191-E297-B22E-E2B20EAFBEBC}"/>
              </a:ext>
            </a:extLst>
          </p:cNvPr>
          <p:cNvCxnSpPr>
            <a:cxnSpLocks/>
            <a:stCxn id="123" idx="2"/>
            <a:endCxn id="113" idx="0"/>
          </p:cNvCxnSpPr>
          <p:nvPr/>
        </p:nvCxnSpPr>
        <p:spPr bwMode="auto">
          <a:xfrm>
            <a:off x="3575844" y="4797272"/>
            <a:ext cx="12" cy="144040"/>
          </a:xfrm>
          <a:prstGeom prst="line">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15" name="Rechtwinkliges Dreieck 114">
            <a:extLst>
              <a:ext uri="{FF2B5EF4-FFF2-40B4-BE49-F238E27FC236}">
                <a16:creationId xmlns:a16="http://schemas.microsoft.com/office/drawing/2014/main" id="{133A4C37-BB14-51CF-0DEC-2D8B91AD557A}"/>
              </a:ext>
            </a:extLst>
          </p:cNvPr>
          <p:cNvSpPr/>
          <p:nvPr/>
        </p:nvSpPr>
        <p:spPr bwMode="auto">
          <a:xfrm rot="5400000" flipH="1">
            <a:off x="3827908" y="4581272"/>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16" name="Rechtwinkliges Dreieck 115">
            <a:extLst>
              <a:ext uri="{FF2B5EF4-FFF2-40B4-BE49-F238E27FC236}">
                <a16:creationId xmlns:a16="http://schemas.microsoft.com/office/drawing/2014/main" id="{A28F05AB-6D1A-E68C-0035-68E11A40C828}"/>
              </a:ext>
            </a:extLst>
          </p:cNvPr>
          <p:cNvSpPr/>
          <p:nvPr/>
        </p:nvSpPr>
        <p:spPr bwMode="auto">
          <a:xfrm rot="10800000" flipH="1">
            <a:off x="3323852" y="4797296"/>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17" name="Rechtwinkliges Dreieck 116">
            <a:extLst>
              <a:ext uri="{FF2B5EF4-FFF2-40B4-BE49-F238E27FC236}">
                <a16:creationId xmlns:a16="http://schemas.microsoft.com/office/drawing/2014/main" id="{BBA8ECF5-7AEA-F094-D93F-9DF7CDA86757}"/>
              </a:ext>
            </a:extLst>
          </p:cNvPr>
          <p:cNvSpPr/>
          <p:nvPr/>
        </p:nvSpPr>
        <p:spPr bwMode="auto">
          <a:xfrm rot="16200000" flipH="1">
            <a:off x="3755900" y="4797297"/>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18" name="Rechtwinkliges Dreieck 117">
            <a:extLst>
              <a:ext uri="{FF2B5EF4-FFF2-40B4-BE49-F238E27FC236}">
                <a16:creationId xmlns:a16="http://schemas.microsoft.com/office/drawing/2014/main" id="{E47CA2CE-2E8D-4C73-0949-68A9DDDF52D2}"/>
              </a:ext>
            </a:extLst>
          </p:cNvPr>
          <p:cNvSpPr/>
          <p:nvPr/>
        </p:nvSpPr>
        <p:spPr bwMode="auto">
          <a:xfrm flipH="1">
            <a:off x="3251844" y="4581272"/>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19" name="Rechteck 118">
            <a:extLst>
              <a:ext uri="{FF2B5EF4-FFF2-40B4-BE49-F238E27FC236}">
                <a16:creationId xmlns:a16="http://schemas.microsoft.com/office/drawing/2014/main" id="{8EEDDF0B-1001-0F2F-4455-260153DA2601}"/>
              </a:ext>
            </a:extLst>
          </p:cNvPr>
          <p:cNvSpPr/>
          <p:nvPr/>
        </p:nvSpPr>
        <p:spPr>
          <a:xfrm>
            <a:off x="3323852" y="4581272"/>
            <a:ext cx="504000" cy="72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Rechteck 119">
            <a:extLst>
              <a:ext uri="{FF2B5EF4-FFF2-40B4-BE49-F238E27FC236}">
                <a16:creationId xmlns:a16="http://schemas.microsoft.com/office/drawing/2014/main" id="{E90B6CF4-4415-B7B5-D441-76DA35BFFD56}"/>
              </a:ext>
            </a:extLst>
          </p:cNvPr>
          <p:cNvSpPr/>
          <p:nvPr/>
        </p:nvSpPr>
        <p:spPr>
          <a:xfrm>
            <a:off x="3251844" y="4653280"/>
            <a:ext cx="646889"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1" name="Rechteck 120">
            <a:extLst>
              <a:ext uri="{FF2B5EF4-FFF2-40B4-BE49-F238E27FC236}">
                <a16:creationId xmlns:a16="http://schemas.microsoft.com/office/drawing/2014/main" id="{8B644C8C-26F3-7276-3A29-D2BED56EB2B0}"/>
              </a:ext>
            </a:extLst>
          </p:cNvPr>
          <p:cNvSpPr/>
          <p:nvPr/>
        </p:nvSpPr>
        <p:spPr>
          <a:xfrm>
            <a:off x="3827908" y="4797296"/>
            <a:ext cx="72000"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2" name="Rechteck 121">
            <a:extLst>
              <a:ext uri="{FF2B5EF4-FFF2-40B4-BE49-F238E27FC236}">
                <a16:creationId xmlns:a16="http://schemas.microsoft.com/office/drawing/2014/main" id="{F57DC5D7-C238-A914-8A15-49CA8ED1BB00}"/>
              </a:ext>
            </a:extLst>
          </p:cNvPr>
          <p:cNvSpPr/>
          <p:nvPr/>
        </p:nvSpPr>
        <p:spPr>
          <a:xfrm>
            <a:off x="3251844" y="4797296"/>
            <a:ext cx="72000"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3" name="Rechteck 122">
            <a:extLst>
              <a:ext uri="{FF2B5EF4-FFF2-40B4-BE49-F238E27FC236}">
                <a16:creationId xmlns:a16="http://schemas.microsoft.com/office/drawing/2014/main" id="{C05AD6D5-A745-3D30-B5EF-C089B7EE5549}"/>
              </a:ext>
            </a:extLst>
          </p:cNvPr>
          <p:cNvSpPr/>
          <p:nvPr/>
        </p:nvSpPr>
        <p:spPr bwMode="auto">
          <a:xfrm>
            <a:off x="3251844" y="4581272"/>
            <a:ext cx="648000" cy="216000"/>
          </a:xfrm>
          <a:prstGeom prst="rect">
            <a:avLst/>
          </a:prstGeom>
          <a:noFill/>
          <a:ln w="25400">
            <a:noFill/>
          </a:ln>
          <a:effectLst/>
        </p:spPr>
        <p:txBody>
          <a:bodyPr wrap="square" lIns="0" tIns="0" rIns="0" bIns="0" numCol="1" spcCol="72000" rtlCol="0" anchor="ctr">
            <a:noAutofit/>
          </a:bodyPr>
          <a:lstStyle/>
          <a:p>
            <a:pPr algn="ctr" defTabSz="913943">
              <a:lnSpc>
                <a:spcPct val="80000"/>
              </a:lnSpc>
              <a:spcBef>
                <a:spcPct val="0"/>
              </a:spcBef>
            </a:pPr>
            <a:r>
              <a:rPr lang="en-US" sz="1000" b="1">
                <a:solidFill>
                  <a:srgbClr val="000000"/>
                </a:solidFill>
                <a:latin typeface="Arial"/>
                <a:ea typeface="Arial Unicode MS" panose="020B0604020202020204" pitchFamily="34" charset="-128"/>
                <a:cs typeface="Arial Unicode MS" panose="020B0604020202020204" pitchFamily="34" charset="-128"/>
              </a:rPr>
              <a:t>AAS</a:t>
            </a:r>
          </a:p>
          <a:p>
            <a:pPr algn="ctr" defTabSz="913943">
              <a:lnSpc>
                <a:spcPct val="80000"/>
              </a:lnSpc>
              <a:spcBef>
                <a:spcPct val="0"/>
              </a:spcBef>
            </a:pPr>
            <a:r>
              <a:rPr lang="en-US" sz="600">
                <a:solidFill>
                  <a:srgbClr val="000000"/>
                </a:solidFill>
                <a:latin typeface="Arial"/>
                <a:ea typeface="Arial Unicode MS" panose="020B0604020202020204" pitchFamily="34" charset="-128"/>
                <a:cs typeface="Arial Unicode MS" panose="020B0604020202020204" pitchFamily="34" charset="-128"/>
              </a:rPr>
              <a:t>AAS ID</a:t>
            </a:r>
            <a:r>
              <a:rPr lang="en-US" sz="600" baseline="-25000">
                <a:solidFill>
                  <a:srgbClr val="000000"/>
                </a:solidFill>
                <a:latin typeface="Arial"/>
                <a:ea typeface="Arial Unicode MS" panose="020B0604020202020204" pitchFamily="34" charset="-128"/>
                <a:cs typeface="Arial Unicode MS" panose="020B0604020202020204" pitchFamily="34" charset="-128"/>
              </a:rPr>
              <a:t>x2</a:t>
            </a:r>
          </a:p>
        </p:txBody>
      </p:sp>
      <p:sp>
        <p:nvSpPr>
          <p:cNvPr id="124" name="Rechteck 123">
            <a:extLst>
              <a:ext uri="{FF2B5EF4-FFF2-40B4-BE49-F238E27FC236}">
                <a16:creationId xmlns:a16="http://schemas.microsoft.com/office/drawing/2014/main" id="{F22C2CD2-3766-89A3-CB30-12C575EF5B6A}"/>
              </a:ext>
            </a:extLst>
          </p:cNvPr>
          <p:cNvSpPr/>
          <p:nvPr/>
        </p:nvSpPr>
        <p:spPr bwMode="auto">
          <a:xfrm>
            <a:off x="2639776" y="4941360"/>
            <a:ext cx="432000" cy="288000"/>
          </a:xfrm>
          <a:prstGeom prst="rect">
            <a:avLst/>
          </a:prstGeom>
          <a:solidFill>
            <a:schemeClr val="bg1"/>
          </a:solidFill>
          <a:ln w="19050">
            <a:solidFill>
              <a:srgbClr val="641946"/>
            </a:solidFill>
          </a:ln>
          <a:effectLst/>
        </p:spPr>
        <p:txBody>
          <a:bodyPr wrap="none" lIns="36000" tIns="0" rIns="36000" bIns="0" numCol="1" spcCol="72000" rtlCol="0" anchor="ctr" anchorCtr="0">
            <a:noAutofit/>
          </a:bodyPr>
          <a:lstStyle/>
          <a:p>
            <a:pPr algn="ctr" defTabSz="913943">
              <a:lnSpc>
                <a:spcPct val="80000"/>
              </a:lnSpc>
              <a:spcBef>
                <a:spcPct val="0"/>
              </a:spcBef>
            </a:pPr>
            <a:r>
              <a:rPr lang="en-US" sz="800" b="1">
                <a:solidFill>
                  <a:srgbClr val="641946"/>
                </a:solidFill>
                <a:latin typeface="Arial"/>
                <a:ea typeface="Arial Unicode MS" panose="020B0604020202020204" pitchFamily="34" charset="-128"/>
              </a:rPr>
              <a:t>asset</a:t>
            </a:r>
          </a:p>
          <a:p>
            <a:pPr algn="ctr" defTabSz="913943">
              <a:lnSpc>
                <a:spcPct val="80000"/>
              </a:lnSpc>
              <a:spcBef>
                <a:spcPct val="0"/>
              </a:spcBef>
            </a:pPr>
            <a:r>
              <a:rPr lang="en-US" sz="800" err="1">
                <a:solidFill>
                  <a:srgbClr val="641946"/>
                </a:solidFill>
                <a:latin typeface="Arial"/>
                <a:ea typeface="Arial Unicode MS" panose="020B0604020202020204" pitchFamily="34" charset="-128"/>
              </a:rPr>
              <a:t>ID</a:t>
            </a:r>
            <a:r>
              <a:rPr lang="en-US" sz="800" baseline="-25000" err="1">
                <a:solidFill>
                  <a:srgbClr val="641946"/>
                </a:solidFill>
                <a:latin typeface="Arial"/>
                <a:ea typeface="Arial Unicode MS" panose="020B0604020202020204" pitchFamily="34" charset="-128"/>
              </a:rPr>
              <a:t>y</a:t>
            </a:r>
            <a:endParaRPr lang="en-US" sz="800" baseline="-25000">
              <a:solidFill>
                <a:srgbClr val="641946"/>
              </a:solidFill>
              <a:latin typeface="Arial"/>
              <a:ea typeface="Arial Unicode MS" panose="020B0604020202020204" pitchFamily="34" charset="-128"/>
            </a:endParaRPr>
          </a:p>
        </p:txBody>
      </p:sp>
      <p:cxnSp>
        <p:nvCxnSpPr>
          <p:cNvPr id="125" name="Gerade Verbindung 305">
            <a:extLst>
              <a:ext uri="{FF2B5EF4-FFF2-40B4-BE49-F238E27FC236}">
                <a16:creationId xmlns:a16="http://schemas.microsoft.com/office/drawing/2014/main" id="{B6450D6F-F3D9-363D-337C-C17140551180}"/>
              </a:ext>
            </a:extLst>
          </p:cNvPr>
          <p:cNvCxnSpPr>
            <a:cxnSpLocks/>
            <a:stCxn id="134" idx="2"/>
            <a:endCxn id="124" idx="0"/>
          </p:cNvCxnSpPr>
          <p:nvPr/>
        </p:nvCxnSpPr>
        <p:spPr bwMode="auto">
          <a:xfrm>
            <a:off x="2855764" y="4797328"/>
            <a:ext cx="12" cy="144032"/>
          </a:xfrm>
          <a:prstGeom prst="line">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26" name="Rechtwinkliges Dreieck 125">
            <a:extLst>
              <a:ext uri="{FF2B5EF4-FFF2-40B4-BE49-F238E27FC236}">
                <a16:creationId xmlns:a16="http://schemas.microsoft.com/office/drawing/2014/main" id="{E6E54879-E003-3451-0F0B-04D5762995B7}"/>
              </a:ext>
            </a:extLst>
          </p:cNvPr>
          <p:cNvSpPr/>
          <p:nvPr/>
        </p:nvSpPr>
        <p:spPr bwMode="auto">
          <a:xfrm rot="5400000" flipH="1">
            <a:off x="3107828" y="4581280"/>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27" name="Rechtwinkliges Dreieck 126">
            <a:extLst>
              <a:ext uri="{FF2B5EF4-FFF2-40B4-BE49-F238E27FC236}">
                <a16:creationId xmlns:a16="http://schemas.microsoft.com/office/drawing/2014/main" id="{71C26EFF-C5AC-AFD6-0E1B-4148FF380315}"/>
              </a:ext>
            </a:extLst>
          </p:cNvPr>
          <p:cNvSpPr/>
          <p:nvPr/>
        </p:nvSpPr>
        <p:spPr bwMode="auto">
          <a:xfrm rot="10800000" flipH="1">
            <a:off x="2603772" y="4797312"/>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28" name="Rechtwinkliges Dreieck 127">
            <a:extLst>
              <a:ext uri="{FF2B5EF4-FFF2-40B4-BE49-F238E27FC236}">
                <a16:creationId xmlns:a16="http://schemas.microsoft.com/office/drawing/2014/main" id="{BD1EDB3F-216A-3F11-E119-C778BD7EB685}"/>
              </a:ext>
            </a:extLst>
          </p:cNvPr>
          <p:cNvSpPr/>
          <p:nvPr/>
        </p:nvSpPr>
        <p:spPr bwMode="auto">
          <a:xfrm rot="16200000" flipH="1">
            <a:off x="3035820" y="4797305"/>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29" name="Rechtwinkliges Dreieck 128">
            <a:extLst>
              <a:ext uri="{FF2B5EF4-FFF2-40B4-BE49-F238E27FC236}">
                <a16:creationId xmlns:a16="http://schemas.microsoft.com/office/drawing/2014/main" id="{5C34A951-F8DE-98B2-870B-74B2FE12E17A}"/>
              </a:ext>
            </a:extLst>
          </p:cNvPr>
          <p:cNvSpPr/>
          <p:nvPr/>
        </p:nvSpPr>
        <p:spPr bwMode="auto">
          <a:xfrm flipH="1">
            <a:off x="2531764" y="4581288"/>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130" name="Rechteck 129">
            <a:extLst>
              <a:ext uri="{FF2B5EF4-FFF2-40B4-BE49-F238E27FC236}">
                <a16:creationId xmlns:a16="http://schemas.microsoft.com/office/drawing/2014/main" id="{D3489E34-8483-D7C1-EFA9-53B333D2BF09}"/>
              </a:ext>
            </a:extLst>
          </p:cNvPr>
          <p:cNvSpPr/>
          <p:nvPr/>
        </p:nvSpPr>
        <p:spPr>
          <a:xfrm>
            <a:off x="2603772" y="4581280"/>
            <a:ext cx="504000" cy="72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1" name="Rechteck 130">
            <a:extLst>
              <a:ext uri="{FF2B5EF4-FFF2-40B4-BE49-F238E27FC236}">
                <a16:creationId xmlns:a16="http://schemas.microsoft.com/office/drawing/2014/main" id="{4E03772D-0283-0F66-6385-0AEC7420C37B}"/>
              </a:ext>
            </a:extLst>
          </p:cNvPr>
          <p:cNvSpPr/>
          <p:nvPr/>
        </p:nvSpPr>
        <p:spPr>
          <a:xfrm>
            <a:off x="2531764" y="4653288"/>
            <a:ext cx="646889"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2" name="Rechteck 131">
            <a:extLst>
              <a:ext uri="{FF2B5EF4-FFF2-40B4-BE49-F238E27FC236}">
                <a16:creationId xmlns:a16="http://schemas.microsoft.com/office/drawing/2014/main" id="{A26E4F62-315C-104B-CE0C-A13E175A0FEF}"/>
              </a:ext>
            </a:extLst>
          </p:cNvPr>
          <p:cNvSpPr/>
          <p:nvPr/>
        </p:nvSpPr>
        <p:spPr>
          <a:xfrm>
            <a:off x="3107828" y="4797304"/>
            <a:ext cx="72000"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3" name="Rechteck 132">
            <a:extLst>
              <a:ext uri="{FF2B5EF4-FFF2-40B4-BE49-F238E27FC236}">
                <a16:creationId xmlns:a16="http://schemas.microsoft.com/office/drawing/2014/main" id="{C2A5E40C-9B27-E218-E163-1FC36AEEC846}"/>
              </a:ext>
            </a:extLst>
          </p:cNvPr>
          <p:cNvSpPr/>
          <p:nvPr/>
        </p:nvSpPr>
        <p:spPr>
          <a:xfrm>
            <a:off x="2531764" y="4797320"/>
            <a:ext cx="72000"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4" name="Rechteck 133">
            <a:extLst>
              <a:ext uri="{FF2B5EF4-FFF2-40B4-BE49-F238E27FC236}">
                <a16:creationId xmlns:a16="http://schemas.microsoft.com/office/drawing/2014/main" id="{A2E53B77-AE72-5F59-EFA5-5310C213B5D4}"/>
              </a:ext>
            </a:extLst>
          </p:cNvPr>
          <p:cNvSpPr/>
          <p:nvPr/>
        </p:nvSpPr>
        <p:spPr bwMode="auto">
          <a:xfrm>
            <a:off x="2531764" y="4581328"/>
            <a:ext cx="648000" cy="216000"/>
          </a:xfrm>
          <a:prstGeom prst="rect">
            <a:avLst/>
          </a:prstGeom>
          <a:noFill/>
          <a:ln w="25400">
            <a:noFill/>
          </a:ln>
          <a:effectLst/>
        </p:spPr>
        <p:txBody>
          <a:bodyPr wrap="square" lIns="0" tIns="0" rIns="0" bIns="0" numCol="1" spcCol="72000" rtlCol="0" anchor="ctr">
            <a:noAutofit/>
          </a:bodyPr>
          <a:lstStyle/>
          <a:p>
            <a:pPr algn="ctr" defTabSz="913943">
              <a:lnSpc>
                <a:spcPct val="80000"/>
              </a:lnSpc>
              <a:spcBef>
                <a:spcPct val="0"/>
              </a:spcBef>
            </a:pPr>
            <a:r>
              <a:rPr lang="en-US" sz="1000" b="1">
                <a:solidFill>
                  <a:srgbClr val="000000"/>
                </a:solidFill>
                <a:latin typeface="Arial"/>
                <a:ea typeface="Arial Unicode MS" panose="020B0604020202020204" pitchFamily="34" charset="-128"/>
                <a:cs typeface="Arial Unicode MS" panose="020B0604020202020204" pitchFamily="34" charset="-128"/>
              </a:rPr>
              <a:t>AAS</a:t>
            </a:r>
          </a:p>
          <a:p>
            <a:pPr algn="ctr" defTabSz="913943">
              <a:lnSpc>
                <a:spcPct val="80000"/>
              </a:lnSpc>
              <a:spcBef>
                <a:spcPct val="0"/>
              </a:spcBef>
            </a:pPr>
            <a:r>
              <a:rPr lang="en-US" sz="600">
                <a:solidFill>
                  <a:srgbClr val="000000"/>
                </a:solidFill>
                <a:latin typeface="Arial"/>
                <a:ea typeface="Arial Unicode MS" panose="020B0604020202020204" pitchFamily="34" charset="-128"/>
                <a:cs typeface="Arial Unicode MS" panose="020B0604020202020204" pitchFamily="34" charset="-128"/>
              </a:rPr>
              <a:t>AAS ID</a:t>
            </a:r>
            <a:r>
              <a:rPr lang="en-US" sz="600" baseline="-25000">
                <a:solidFill>
                  <a:srgbClr val="000000"/>
                </a:solidFill>
                <a:latin typeface="Arial"/>
                <a:ea typeface="Arial Unicode MS" panose="020B0604020202020204" pitchFamily="34" charset="-128"/>
                <a:cs typeface="Arial Unicode MS" panose="020B0604020202020204" pitchFamily="34" charset="-128"/>
              </a:rPr>
              <a:t>y2</a:t>
            </a:r>
          </a:p>
        </p:txBody>
      </p:sp>
      <p:cxnSp>
        <p:nvCxnSpPr>
          <p:cNvPr id="136" name="Verbinder: gewinkelt 135">
            <a:extLst>
              <a:ext uri="{FF2B5EF4-FFF2-40B4-BE49-F238E27FC236}">
                <a16:creationId xmlns:a16="http://schemas.microsoft.com/office/drawing/2014/main" id="{BF0E88B6-C9F2-17FA-E3E9-4E6A41C2F0DE}"/>
              </a:ext>
            </a:extLst>
          </p:cNvPr>
          <p:cNvCxnSpPr>
            <a:cxnSpLocks/>
            <a:stCxn id="138" idx="1"/>
            <a:endCxn id="130" idx="0"/>
          </p:cNvCxnSpPr>
          <p:nvPr/>
        </p:nvCxnSpPr>
        <p:spPr>
          <a:xfrm rot="10800000" flipV="1">
            <a:off x="2855772" y="4112992"/>
            <a:ext cx="864124" cy="468288"/>
          </a:xfrm>
          <a:prstGeom prst="bentConnector2">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37" name="Rechteck 136">
            <a:extLst>
              <a:ext uri="{FF2B5EF4-FFF2-40B4-BE49-F238E27FC236}">
                <a16:creationId xmlns:a16="http://schemas.microsoft.com/office/drawing/2014/main" id="{F1A8590F-34F0-D428-8CDF-868F7886BE14}"/>
              </a:ext>
            </a:extLst>
          </p:cNvPr>
          <p:cNvSpPr/>
          <p:nvPr/>
        </p:nvSpPr>
        <p:spPr>
          <a:xfrm>
            <a:off x="3719896" y="4149000"/>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8" name="Rechteck 137">
            <a:extLst>
              <a:ext uri="{FF2B5EF4-FFF2-40B4-BE49-F238E27FC236}">
                <a16:creationId xmlns:a16="http://schemas.microsoft.com/office/drawing/2014/main" id="{793FE5D7-14D9-4F47-2AFE-BCE0F673D9A5}"/>
              </a:ext>
            </a:extLst>
          </p:cNvPr>
          <p:cNvSpPr/>
          <p:nvPr/>
        </p:nvSpPr>
        <p:spPr>
          <a:xfrm>
            <a:off x="3719896" y="4076992"/>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9" name="Verbinder: gewinkelt 138">
            <a:extLst>
              <a:ext uri="{FF2B5EF4-FFF2-40B4-BE49-F238E27FC236}">
                <a16:creationId xmlns:a16="http://schemas.microsoft.com/office/drawing/2014/main" id="{6624D8C5-10D8-04BA-5B58-C9A0810FAB78}"/>
              </a:ext>
            </a:extLst>
          </p:cNvPr>
          <p:cNvCxnSpPr>
            <a:cxnSpLocks/>
            <a:stCxn id="137" idx="1"/>
            <a:endCxn id="123" idx="0"/>
          </p:cNvCxnSpPr>
          <p:nvPr/>
        </p:nvCxnSpPr>
        <p:spPr>
          <a:xfrm rot="10800000" flipV="1">
            <a:off x="3575844" y="4185000"/>
            <a:ext cx="144052" cy="396272"/>
          </a:xfrm>
          <a:prstGeom prst="bentConnector2">
            <a:avLst/>
          </a:prstGeom>
          <a:solidFill>
            <a:schemeClr val="tx2"/>
          </a:solidFill>
          <a:ln w="12700" cap="flat" cmpd="sng" algn="ctr">
            <a:solidFill>
              <a:srgbClr val="005F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42" name="Textfeld 141">
            <a:extLst>
              <a:ext uri="{FF2B5EF4-FFF2-40B4-BE49-F238E27FC236}">
                <a16:creationId xmlns:a16="http://schemas.microsoft.com/office/drawing/2014/main" id="{3A4142AF-B1CD-ACA2-7D03-05667AC852EC}"/>
              </a:ext>
            </a:extLst>
          </p:cNvPr>
          <p:cNvSpPr txBox="1"/>
          <p:nvPr/>
        </p:nvSpPr>
        <p:spPr>
          <a:xfrm>
            <a:off x="2891804" y="4113012"/>
            <a:ext cx="648000" cy="144000"/>
          </a:xfrm>
          <a:prstGeom prst="rect">
            <a:avLst/>
          </a:prstGeom>
          <a:noFill/>
        </p:spPr>
        <p:txBody>
          <a:bodyPr wrap="square" lIns="0" tIns="0" rIns="0" bIns="0" rtlCol="0" anchor="ctr" anchorCtr="0">
            <a:noAutofit/>
          </a:bodyPr>
          <a:lstStyle/>
          <a:p>
            <a:pPr algn="ctr"/>
            <a:r>
              <a:rPr lang="en-US" sz="800">
                <a:solidFill>
                  <a:srgbClr val="005F87"/>
                </a:solidFill>
              </a:rPr>
              <a:t>composed of</a:t>
            </a:r>
          </a:p>
        </p:txBody>
      </p:sp>
      <p:cxnSp>
        <p:nvCxnSpPr>
          <p:cNvPr id="146" name="Verbinder: gewinkelt 145">
            <a:extLst>
              <a:ext uri="{FF2B5EF4-FFF2-40B4-BE49-F238E27FC236}">
                <a16:creationId xmlns:a16="http://schemas.microsoft.com/office/drawing/2014/main" id="{02F1B6F6-68A8-F0EC-DA6E-926C53158AB7}"/>
              </a:ext>
            </a:extLst>
          </p:cNvPr>
          <p:cNvCxnSpPr>
            <a:cxnSpLocks/>
            <a:stCxn id="188" idx="3"/>
            <a:endCxn id="163" idx="2"/>
          </p:cNvCxnSpPr>
          <p:nvPr/>
        </p:nvCxnSpPr>
        <p:spPr>
          <a:xfrm flipV="1">
            <a:off x="5376080" y="2565080"/>
            <a:ext cx="2592284" cy="3024184"/>
          </a:xfrm>
          <a:prstGeom prst="bentConnector2">
            <a:avLst/>
          </a:prstGeom>
          <a:ln w="25400">
            <a:solidFill>
              <a:schemeClr val="tx1"/>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149" name="Verbinder: gewinkelt 148">
            <a:extLst>
              <a:ext uri="{FF2B5EF4-FFF2-40B4-BE49-F238E27FC236}">
                <a16:creationId xmlns:a16="http://schemas.microsoft.com/office/drawing/2014/main" id="{EF9BDEA5-E5E0-D1C6-7688-58DFE715C2BB}"/>
              </a:ext>
            </a:extLst>
          </p:cNvPr>
          <p:cNvCxnSpPr>
            <a:cxnSpLocks/>
            <a:stCxn id="165" idx="3"/>
            <a:endCxn id="150" idx="2"/>
          </p:cNvCxnSpPr>
          <p:nvPr/>
        </p:nvCxnSpPr>
        <p:spPr>
          <a:xfrm flipV="1">
            <a:off x="5376080" y="2565080"/>
            <a:ext cx="1872204" cy="2880264"/>
          </a:xfrm>
          <a:prstGeom prst="bentConnector2">
            <a:avLst/>
          </a:prstGeom>
          <a:ln w="25400">
            <a:solidFill>
              <a:schemeClr val="tx1"/>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152" name="Verbinder: gewinkelt 151">
            <a:extLst>
              <a:ext uri="{FF2B5EF4-FFF2-40B4-BE49-F238E27FC236}">
                <a16:creationId xmlns:a16="http://schemas.microsoft.com/office/drawing/2014/main" id="{02EA6E6A-C7EA-439A-AE0C-8D839D7A9A39}"/>
              </a:ext>
            </a:extLst>
          </p:cNvPr>
          <p:cNvCxnSpPr>
            <a:cxnSpLocks/>
            <a:stCxn id="164" idx="3"/>
            <a:endCxn id="156" idx="2"/>
          </p:cNvCxnSpPr>
          <p:nvPr/>
        </p:nvCxnSpPr>
        <p:spPr>
          <a:xfrm flipV="1">
            <a:off x="5376080" y="1844784"/>
            <a:ext cx="1404160" cy="3024272"/>
          </a:xfrm>
          <a:prstGeom prst="bentConnector2">
            <a:avLst/>
          </a:prstGeom>
          <a:ln w="25400">
            <a:solidFill>
              <a:schemeClr val="tx1"/>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156" name="Rechteck 155">
            <a:extLst>
              <a:ext uri="{FF2B5EF4-FFF2-40B4-BE49-F238E27FC236}">
                <a16:creationId xmlns:a16="http://schemas.microsoft.com/office/drawing/2014/main" id="{95BCE01E-9B6D-F274-63C8-A66E55DDCAFE}"/>
              </a:ext>
            </a:extLst>
          </p:cNvPr>
          <p:cNvSpPr/>
          <p:nvPr/>
        </p:nvSpPr>
        <p:spPr>
          <a:xfrm>
            <a:off x="6744240" y="1772784"/>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7" name="Rechteck 156">
            <a:extLst>
              <a:ext uri="{FF2B5EF4-FFF2-40B4-BE49-F238E27FC236}">
                <a16:creationId xmlns:a16="http://schemas.microsoft.com/office/drawing/2014/main" id="{17330E59-5355-2558-F7A9-6D73F23F60CB}"/>
              </a:ext>
            </a:extLst>
          </p:cNvPr>
          <p:cNvSpPr/>
          <p:nvPr/>
        </p:nvSpPr>
        <p:spPr>
          <a:xfrm>
            <a:off x="6600224" y="1772784"/>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9" name="Rechteck 158">
            <a:extLst>
              <a:ext uri="{FF2B5EF4-FFF2-40B4-BE49-F238E27FC236}">
                <a16:creationId xmlns:a16="http://schemas.microsoft.com/office/drawing/2014/main" id="{5B898652-1F6B-8091-CA36-F6E81B5C2969}"/>
              </a:ext>
            </a:extLst>
          </p:cNvPr>
          <p:cNvSpPr/>
          <p:nvPr/>
        </p:nvSpPr>
        <p:spPr>
          <a:xfrm>
            <a:off x="4187956" y="1592732"/>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Rechteck 161">
            <a:extLst>
              <a:ext uri="{FF2B5EF4-FFF2-40B4-BE49-F238E27FC236}">
                <a16:creationId xmlns:a16="http://schemas.microsoft.com/office/drawing/2014/main" id="{82E5A2A0-8748-E4D4-277D-A0130AADA9FA}"/>
              </a:ext>
            </a:extLst>
          </p:cNvPr>
          <p:cNvSpPr/>
          <p:nvPr/>
        </p:nvSpPr>
        <p:spPr>
          <a:xfrm>
            <a:off x="7788348" y="2493088"/>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Rechteck 162">
            <a:extLst>
              <a:ext uri="{FF2B5EF4-FFF2-40B4-BE49-F238E27FC236}">
                <a16:creationId xmlns:a16="http://schemas.microsoft.com/office/drawing/2014/main" id="{C3263AD1-F4C7-C341-4346-46817C7C3B22}"/>
              </a:ext>
            </a:extLst>
          </p:cNvPr>
          <p:cNvSpPr/>
          <p:nvPr/>
        </p:nvSpPr>
        <p:spPr>
          <a:xfrm>
            <a:off x="7932364" y="2493080"/>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Rechteck 147">
            <a:extLst>
              <a:ext uri="{FF2B5EF4-FFF2-40B4-BE49-F238E27FC236}">
                <a16:creationId xmlns:a16="http://schemas.microsoft.com/office/drawing/2014/main" id="{EBEF63BF-B76F-7BC7-245C-8E40C397DF3E}"/>
              </a:ext>
            </a:extLst>
          </p:cNvPr>
          <p:cNvSpPr/>
          <p:nvPr/>
        </p:nvSpPr>
        <p:spPr>
          <a:xfrm>
            <a:off x="7068268" y="2493088"/>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Rechteck 149">
            <a:extLst>
              <a:ext uri="{FF2B5EF4-FFF2-40B4-BE49-F238E27FC236}">
                <a16:creationId xmlns:a16="http://schemas.microsoft.com/office/drawing/2014/main" id="{4B30EC3D-F12F-1A6D-B56C-4FAB97E8414E}"/>
              </a:ext>
            </a:extLst>
          </p:cNvPr>
          <p:cNvSpPr/>
          <p:nvPr/>
        </p:nvSpPr>
        <p:spPr>
          <a:xfrm>
            <a:off x="7212284" y="2493080"/>
            <a:ext cx="72000" cy="7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8" name="Rechteck 157">
            <a:extLst>
              <a:ext uri="{FF2B5EF4-FFF2-40B4-BE49-F238E27FC236}">
                <a16:creationId xmlns:a16="http://schemas.microsoft.com/office/drawing/2014/main" id="{DE2EF9EB-4423-0825-4F00-875F8CD5BB5B}"/>
              </a:ext>
            </a:extLst>
          </p:cNvPr>
          <p:cNvSpPr/>
          <p:nvPr/>
        </p:nvSpPr>
        <p:spPr>
          <a:xfrm>
            <a:off x="5304072" y="2168868"/>
            <a:ext cx="72008" cy="719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Rechteck 159">
            <a:extLst>
              <a:ext uri="{FF2B5EF4-FFF2-40B4-BE49-F238E27FC236}">
                <a16:creationId xmlns:a16="http://schemas.microsoft.com/office/drawing/2014/main" id="{39D89745-C4AA-79E2-D29C-1A006CC01A0B}"/>
              </a:ext>
            </a:extLst>
          </p:cNvPr>
          <p:cNvSpPr/>
          <p:nvPr/>
        </p:nvSpPr>
        <p:spPr>
          <a:xfrm>
            <a:off x="5304072" y="2745108"/>
            <a:ext cx="72008" cy="719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Rechteck 160">
            <a:extLst>
              <a:ext uri="{FF2B5EF4-FFF2-40B4-BE49-F238E27FC236}">
                <a16:creationId xmlns:a16="http://schemas.microsoft.com/office/drawing/2014/main" id="{5C5EC3A9-D81E-C630-7640-07BDC08C7D16}"/>
              </a:ext>
            </a:extLst>
          </p:cNvPr>
          <p:cNvSpPr/>
          <p:nvPr/>
        </p:nvSpPr>
        <p:spPr>
          <a:xfrm>
            <a:off x="5304072" y="2889076"/>
            <a:ext cx="72008" cy="719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Rechteck 163">
            <a:extLst>
              <a:ext uri="{FF2B5EF4-FFF2-40B4-BE49-F238E27FC236}">
                <a16:creationId xmlns:a16="http://schemas.microsoft.com/office/drawing/2014/main" id="{DF39D2D0-48B2-5BEF-122E-131E0EF341B9}"/>
              </a:ext>
            </a:extLst>
          </p:cNvPr>
          <p:cNvSpPr/>
          <p:nvPr/>
        </p:nvSpPr>
        <p:spPr>
          <a:xfrm>
            <a:off x="5304072" y="4833076"/>
            <a:ext cx="72008" cy="719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Rechteck 164">
            <a:extLst>
              <a:ext uri="{FF2B5EF4-FFF2-40B4-BE49-F238E27FC236}">
                <a16:creationId xmlns:a16="http://schemas.microsoft.com/office/drawing/2014/main" id="{6E01B868-58C1-4D82-804D-1FBA23462DEF}"/>
              </a:ext>
            </a:extLst>
          </p:cNvPr>
          <p:cNvSpPr/>
          <p:nvPr/>
        </p:nvSpPr>
        <p:spPr>
          <a:xfrm>
            <a:off x="5304072" y="5409364"/>
            <a:ext cx="72008" cy="719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6" name="Verbinder: gewinkelt 165">
            <a:extLst>
              <a:ext uri="{FF2B5EF4-FFF2-40B4-BE49-F238E27FC236}">
                <a16:creationId xmlns:a16="http://schemas.microsoft.com/office/drawing/2014/main" id="{68A206D7-4F58-B1B6-527A-B25DF6722D9C}"/>
              </a:ext>
            </a:extLst>
          </p:cNvPr>
          <p:cNvCxnSpPr>
            <a:cxnSpLocks/>
            <a:stCxn id="158" idx="3"/>
            <a:endCxn id="157" idx="2"/>
          </p:cNvCxnSpPr>
          <p:nvPr/>
        </p:nvCxnSpPr>
        <p:spPr>
          <a:xfrm flipV="1">
            <a:off x="5376080" y="1844784"/>
            <a:ext cx="1260144" cy="360064"/>
          </a:xfrm>
          <a:prstGeom prst="bentConnector2">
            <a:avLst/>
          </a:prstGeom>
          <a:ln w="25400">
            <a:solidFill>
              <a:schemeClr val="tx1"/>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171" name="Verbinder: gewinkelt 170">
            <a:extLst>
              <a:ext uri="{FF2B5EF4-FFF2-40B4-BE49-F238E27FC236}">
                <a16:creationId xmlns:a16="http://schemas.microsoft.com/office/drawing/2014/main" id="{FABCFA12-9533-65C9-B81F-96EB5E121A8C}"/>
              </a:ext>
            </a:extLst>
          </p:cNvPr>
          <p:cNvCxnSpPr>
            <a:cxnSpLocks/>
            <a:stCxn id="160" idx="3"/>
            <a:endCxn id="148" idx="2"/>
          </p:cNvCxnSpPr>
          <p:nvPr/>
        </p:nvCxnSpPr>
        <p:spPr>
          <a:xfrm flipV="1">
            <a:off x="5376080" y="2565088"/>
            <a:ext cx="1728188" cy="216000"/>
          </a:xfrm>
          <a:prstGeom prst="bentConnector2">
            <a:avLst/>
          </a:prstGeom>
          <a:ln w="25400">
            <a:solidFill>
              <a:schemeClr val="tx1"/>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175" name="Verbinder: gewinkelt 174">
            <a:extLst>
              <a:ext uri="{FF2B5EF4-FFF2-40B4-BE49-F238E27FC236}">
                <a16:creationId xmlns:a16="http://schemas.microsoft.com/office/drawing/2014/main" id="{456FE870-4B01-F45B-1DA7-9795ED280ED8}"/>
              </a:ext>
            </a:extLst>
          </p:cNvPr>
          <p:cNvCxnSpPr>
            <a:cxnSpLocks/>
            <a:stCxn id="161" idx="3"/>
            <a:endCxn id="162" idx="2"/>
          </p:cNvCxnSpPr>
          <p:nvPr/>
        </p:nvCxnSpPr>
        <p:spPr>
          <a:xfrm flipV="1">
            <a:off x="5376080" y="2565088"/>
            <a:ext cx="2448268" cy="359968"/>
          </a:xfrm>
          <a:prstGeom prst="bentConnector2">
            <a:avLst/>
          </a:prstGeom>
          <a:ln w="25400">
            <a:solidFill>
              <a:schemeClr val="tx1"/>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179" name="Verbinder: gewinkelt 178">
            <a:extLst>
              <a:ext uri="{FF2B5EF4-FFF2-40B4-BE49-F238E27FC236}">
                <a16:creationId xmlns:a16="http://schemas.microsoft.com/office/drawing/2014/main" id="{037E45C4-25DB-E186-6050-929F78B71EED}"/>
              </a:ext>
            </a:extLst>
          </p:cNvPr>
          <p:cNvCxnSpPr>
            <a:cxnSpLocks/>
            <a:stCxn id="102" idx="2"/>
            <a:endCxn id="164" idx="1"/>
          </p:cNvCxnSpPr>
          <p:nvPr/>
        </p:nvCxnSpPr>
        <p:spPr>
          <a:xfrm rot="16200000" flipH="1">
            <a:off x="4494006" y="4058990"/>
            <a:ext cx="360016" cy="1260116"/>
          </a:xfrm>
          <a:prstGeom prst="bentConnector2">
            <a:avLst/>
          </a:prstGeom>
          <a:ln w="25400">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185" name="Verbinder: gewinkelt 184">
            <a:extLst>
              <a:ext uri="{FF2B5EF4-FFF2-40B4-BE49-F238E27FC236}">
                <a16:creationId xmlns:a16="http://schemas.microsoft.com/office/drawing/2014/main" id="{CFF5E592-B4CF-429A-37DF-F08C98649BC5}"/>
              </a:ext>
            </a:extLst>
          </p:cNvPr>
          <p:cNvCxnSpPr>
            <a:cxnSpLocks/>
            <a:stCxn id="113" idx="2"/>
            <a:endCxn id="165" idx="1"/>
          </p:cNvCxnSpPr>
          <p:nvPr/>
        </p:nvCxnSpPr>
        <p:spPr>
          <a:xfrm rot="16200000" flipH="1">
            <a:off x="4331948" y="4473220"/>
            <a:ext cx="216032" cy="1728216"/>
          </a:xfrm>
          <a:prstGeom prst="bentConnector2">
            <a:avLst/>
          </a:prstGeom>
          <a:ln w="25400">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cxnSp>
      <p:sp>
        <p:nvSpPr>
          <p:cNvPr id="188" name="Rechteck 187">
            <a:extLst>
              <a:ext uri="{FF2B5EF4-FFF2-40B4-BE49-F238E27FC236}">
                <a16:creationId xmlns:a16="http://schemas.microsoft.com/office/drawing/2014/main" id="{B57753B2-C811-E7A6-10F8-1C9C043EE4A5}"/>
              </a:ext>
            </a:extLst>
          </p:cNvPr>
          <p:cNvSpPr/>
          <p:nvPr/>
        </p:nvSpPr>
        <p:spPr>
          <a:xfrm>
            <a:off x="5304072" y="5553284"/>
            <a:ext cx="72008" cy="719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0" name="Verbinder: gewinkelt 189">
            <a:extLst>
              <a:ext uri="{FF2B5EF4-FFF2-40B4-BE49-F238E27FC236}">
                <a16:creationId xmlns:a16="http://schemas.microsoft.com/office/drawing/2014/main" id="{AD10759B-8181-2BE9-C0CA-373BF7B4B809}"/>
              </a:ext>
            </a:extLst>
          </p:cNvPr>
          <p:cNvCxnSpPr>
            <a:cxnSpLocks/>
            <a:stCxn id="124" idx="2"/>
            <a:endCxn id="188" idx="1"/>
          </p:cNvCxnSpPr>
          <p:nvPr/>
        </p:nvCxnSpPr>
        <p:spPr>
          <a:xfrm rot="16200000" flipH="1">
            <a:off x="3899972" y="4185164"/>
            <a:ext cx="359904" cy="2448296"/>
          </a:xfrm>
          <a:prstGeom prst="bentConnector2">
            <a:avLst/>
          </a:prstGeom>
          <a:ln w="25400">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cxnSp>
      <p:sp>
        <p:nvSpPr>
          <p:cNvPr id="195" name="Pfeil: nach links und rechts 194">
            <a:extLst>
              <a:ext uri="{FF2B5EF4-FFF2-40B4-BE49-F238E27FC236}">
                <a16:creationId xmlns:a16="http://schemas.microsoft.com/office/drawing/2014/main" id="{62FEBC09-9411-7C22-419D-15CB2FBD1294}"/>
              </a:ext>
            </a:extLst>
          </p:cNvPr>
          <p:cNvSpPr/>
          <p:nvPr/>
        </p:nvSpPr>
        <p:spPr>
          <a:xfrm>
            <a:off x="4980036" y="1592796"/>
            <a:ext cx="720000" cy="360000"/>
          </a:xfrm>
          <a:prstGeom prst="leftRight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6" name="Pfeil: nach links und rechts 195">
            <a:extLst>
              <a:ext uri="{FF2B5EF4-FFF2-40B4-BE49-F238E27FC236}">
                <a16:creationId xmlns:a16="http://schemas.microsoft.com/office/drawing/2014/main" id="{A21C53FE-689E-C264-BAFE-9307E7635C2A}"/>
              </a:ext>
            </a:extLst>
          </p:cNvPr>
          <p:cNvSpPr/>
          <p:nvPr/>
        </p:nvSpPr>
        <p:spPr>
          <a:xfrm rot="16200000">
            <a:off x="2855820" y="3212917"/>
            <a:ext cx="720000" cy="360000"/>
          </a:xfrm>
          <a:prstGeom prst="lef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8" name="Textfeld 197">
            <a:extLst>
              <a:ext uri="{FF2B5EF4-FFF2-40B4-BE49-F238E27FC236}">
                <a16:creationId xmlns:a16="http://schemas.microsoft.com/office/drawing/2014/main" id="{E7C9A06B-A5B1-8D89-A849-898181530A04}"/>
              </a:ext>
            </a:extLst>
          </p:cNvPr>
          <p:cNvSpPr txBox="1"/>
          <p:nvPr/>
        </p:nvSpPr>
        <p:spPr>
          <a:xfrm>
            <a:off x="8184392" y="1124744"/>
            <a:ext cx="1440000" cy="360000"/>
          </a:xfrm>
          <a:prstGeom prst="rect">
            <a:avLst/>
          </a:prstGeom>
          <a:noFill/>
        </p:spPr>
        <p:txBody>
          <a:bodyPr wrap="square" lIns="0" tIns="0" rIns="0" bIns="0" rtlCol="0" anchor="ctr" anchorCtr="0">
            <a:noAutofit/>
          </a:bodyPr>
          <a:lstStyle/>
          <a:p>
            <a:r>
              <a:rPr lang="en-US" sz="1400" b="1"/>
              <a:t>authoring tool A</a:t>
            </a:r>
          </a:p>
        </p:txBody>
      </p:sp>
      <p:sp>
        <p:nvSpPr>
          <p:cNvPr id="199" name="Textfeld 198">
            <a:extLst>
              <a:ext uri="{FF2B5EF4-FFF2-40B4-BE49-F238E27FC236}">
                <a16:creationId xmlns:a16="http://schemas.microsoft.com/office/drawing/2014/main" id="{DDCAC75E-8965-0202-B823-7BE713759ED2}"/>
              </a:ext>
            </a:extLst>
          </p:cNvPr>
          <p:cNvSpPr txBox="1"/>
          <p:nvPr/>
        </p:nvSpPr>
        <p:spPr>
          <a:xfrm>
            <a:off x="8184392" y="3789040"/>
            <a:ext cx="1440000" cy="360000"/>
          </a:xfrm>
          <a:prstGeom prst="rect">
            <a:avLst/>
          </a:prstGeom>
          <a:noFill/>
        </p:spPr>
        <p:txBody>
          <a:bodyPr wrap="square" lIns="0" tIns="0" rIns="0" bIns="0" rtlCol="0" anchor="ctr" anchorCtr="0">
            <a:noAutofit/>
          </a:bodyPr>
          <a:lstStyle/>
          <a:p>
            <a:r>
              <a:rPr lang="en-US" sz="1400" b="1"/>
              <a:t>authoring tool B</a:t>
            </a:r>
          </a:p>
        </p:txBody>
      </p:sp>
      <p:sp>
        <p:nvSpPr>
          <p:cNvPr id="200" name="Textfeld 199">
            <a:extLst>
              <a:ext uri="{FF2B5EF4-FFF2-40B4-BE49-F238E27FC236}">
                <a16:creationId xmlns:a16="http://schemas.microsoft.com/office/drawing/2014/main" id="{4A12DD52-8108-E8E7-9EA1-7ACB5DD8EC27}"/>
              </a:ext>
            </a:extLst>
          </p:cNvPr>
          <p:cNvSpPr txBox="1"/>
          <p:nvPr/>
        </p:nvSpPr>
        <p:spPr>
          <a:xfrm>
            <a:off x="4619996" y="4941136"/>
            <a:ext cx="1440000" cy="432000"/>
          </a:xfrm>
          <a:prstGeom prst="rect">
            <a:avLst/>
          </a:prstGeom>
          <a:noFill/>
        </p:spPr>
        <p:txBody>
          <a:bodyPr wrap="square" lIns="0" tIns="0" rIns="0" bIns="0" rtlCol="0" anchor="ctr" anchorCtr="0">
            <a:noAutofit/>
          </a:bodyPr>
          <a:lstStyle>
            <a:defPPr>
              <a:defRPr lang="en-US"/>
            </a:defPPr>
            <a:lvl1pPr algn="ctr">
              <a:buClr>
                <a:srgbClr val="009999"/>
              </a:buClr>
              <a:defRPr sz="1000" kern="0">
                <a:solidFill>
                  <a:srgbClr val="000000"/>
                </a:solidFill>
                <a:ea typeface="Siemens Sans Global"/>
                <a:cs typeface="Siemens Sans Global" pitchFamily="2" charset="-128"/>
              </a:defRPr>
            </a:lvl1pPr>
          </a:lstStyle>
          <a:p>
            <a:r>
              <a:rPr lang="en-US" sz="1400" i="1">
                <a:solidFill>
                  <a:schemeClr val="tx1"/>
                </a:solidFill>
              </a:rPr>
              <a:t>same asset, but different AASs </a:t>
            </a:r>
          </a:p>
        </p:txBody>
      </p:sp>
      <p:sp>
        <p:nvSpPr>
          <p:cNvPr id="204" name="Rechtwinkliges Dreieck 203">
            <a:extLst>
              <a:ext uri="{FF2B5EF4-FFF2-40B4-BE49-F238E27FC236}">
                <a16:creationId xmlns:a16="http://schemas.microsoft.com/office/drawing/2014/main" id="{6B3B61DD-7322-F2E6-DA90-04A8A5FCA852}"/>
              </a:ext>
            </a:extLst>
          </p:cNvPr>
          <p:cNvSpPr/>
          <p:nvPr/>
        </p:nvSpPr>
        <p:spPr bwMode="auto">
          <a:xfrm rot="5400000" flipH="1">
            <a:off x="6924243" y="5949280"/>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205" name="Rechtwinkliges Dreieck 204">
            <a:extLst>
              <a:ext uri="{FF2B5EF4-FFF2-40B4-BE49-F238E27FC236}">
                <a16:creationId xmlns:a16="http://schemas.microsoft.com/office/drawing/2014/main" id="{61FD5D18-6772-1A08-9B6C-59A93CD24E0C}"/>
              </a:ext>
            </a:extLst>
          </p:cNvPr>
          <p:cNvSpPr/>
          <p:nvPr/>
        </p:nvSpPr>
        <p:spPr bwMode="auto">
          <a:xfrm rot="10800000" flipH="1">
            <a:off x="6636219" y="6093304"/>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206" name="Rechtwinkliges Dreieck 205">
            <a:extLst>
              <a:ext uri="{FF2B5EF4-FFF2-40B4-BE49-F238E27FC236}">
                <a16:creationId xmlns:a16="http://schemas.microsoft.com/office/drawing/2014/main" id="{A5838ECF-9502-04D6-2059-7D4E9DC8392B}"/>
              </a:ext>
            </a:extLst>
          </p:cNvPr>
          <p:cNvSpPr/>
          <p:nvPr/>
        </p:nvSpPr>
        <p:spPr bwMode="auto">
          <a:xfrm rot="16200000" flipH="1">
            <a:off x="6852235" y="6093297"/>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207" name="Rechtwinkliges Dreieck 206">
            <a:extLst>
              <a:ext uri="{FF2B5EF4-FFF2-40B4-BE49-F238E27FC236}">
                <a16:creationId xmlns:a16="http://schemas.microsoft.com/office/drawing/2014/main" id="{E0EB3129-C2C5-6EB5-CD72-93F9213A10FC}"/>
              </a:ext>
            </a:extLst>
          </p:cNvPr>
          <p:cNvSpPr/>
          <p:nvPr/>
        </p:nvSpPr>
        <p:spPr bwMode="auto">
          <a:xfrm flipH="1">
            <a:off x="6564211" y="5949280"/>
            <a:ext cx="72000" cy="72000"/>
          </a:xfrm>
          <a:prstGeom prst="rtTriangle">
            <a:avLst/>
          </a:prstGeom>
          <a:solidFill>
            <a:srgbClr val="EB780A"/>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208" name="Rechteck 207">
            <a:extLst>
              <a:ext uri="{FF2B5EF4-FFF2-40B4-BE49-F238E27FC236}">
                <a16:creationId xmlns:a16="http://schemas.microsoft.com/office/drawing/2014/main" id="{50EACB8F-5F41-AAC7-E025-C572EF286411}"/>
              </a:ext>
            </a:extLst>
          </p:cNvPr>
          <p:cNvSpPr/>
          <p:nvPr/>
        </p:nvSpPr>
        <p:spPr>
          <a:xfrm>
            <a:off x="6636211" y="5949280"/>
            <a:ext cx="288000" cy="72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9" name="Rechteck 208">
            <a:extLst>
              <a:ext uri="{FF2B5EF4-FFF2-40B4-BE49-F238E27FC236}">
                <a16:creationId xmlns:a16="http://schemas.microsoft.com/office/drawing/2014/main" id="{CC87F151-6F42-0C49-6678-91CEB35D3C0B}"/>
              </a:ext>
            </a:extLst>
          </p:cNvPr>
          <p:cNvSpPr/>
          <p:nvPr/>
        </p:nvSpPr>
        <p:spPr>
          <a:xfrm>
            <a:off x="6565386" y="6021296"/>
            <a:ext cx="432000" cy="72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0" name="Rechteck 209">
            <a:extLst>
              <a:ext uri="{FF2B5EF4-FFF2-40B4-BE49-F238E27FC236}">
                <a16:creationId xmlns:a16="http://schemas.microsoft.com/office/drawing/2014/main" id="{828A7586-D832-311F-F403-522A89BA0150}"/>
              </a:ext>
            </a:extLst>
          </p:cNvPr>
          <p:cNvSpPr/>
          <p:nvPr/>
        </p:nvSpPr>
        <p:spPr>
          <a:xfrm>
            <a:off x="6924243" y="6093296"/>
            <a:ext cx="72000" cy="144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1" name="Rechteck 210">
            <a:extLst>
              <a:ext uri="{FF2B5EF4-FFF2-40B4-BE49-F238E27FC236}">
                <a16:creationId xmlns:a16="http://schemas.microsoft.com/office/drawing/2014/main" id="{AF0986FE-AA2E-D287-0C79-A73F63A87C23}"/>
              </a:ext>
            </a:extLst>
          </p:cNvPr>
          <p:cNvSpPr/>
          <p:nvPr/>
        </p:nvSpPr>
        <p:spPr>
          <a:xfrm>
            <a:off x="6564211" y="6093312"/>
            <a:ext cx="72000" cy="144000"/>
          </a:xfrm>
          <a:prstGeom prst="rect">
            <a:avLst/>
          </a:prstGeom>
          <a:solidFill>
            <a:srgbClr val="EB7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3" name="Rechtwinkliges Dreieck 212">
            <a:extLst>
              <a:ext uri="{FF2B5EF4-FFF2-40B4-BE49-F238E27FC236}">
                <a16:creationId xmlns:a16="http://schemas.microsoft.com/office/drawing/2014/main" id="{3A631435-B77F-74F9-345A-7E8DA3233111}"/>
              </a:ext>
            </a:extLst>
          </p:cNvPr>
          <p:cNvSpPr/>
          <p:nvPr/>
        </p:nvSpPr>
        <p:spPr bwMode="auto">
          <a:xfrm rot="5400000" flipH="1">
            <a:off x="2999807" y="5949280"/>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214" name="Rechtwinkliges Dreieck 213">
            <a:extLst>
              <a:ext uri="{FF2B5EF4-FFF2-40B4-BE49-F238E27FC236}">
                <a16:creationId xmlns:a16="http://schemas.microsoft.com/office/drawing/2014/main" id="{FF999BAA-9433-E0B6-56DF-8E55194265B6}"/>
              </a:ext>
            </a:extLst>
          </p:cNvPr>
          <p:cNvSpPr/>
          <p:nvPr/>
        </p:nvSpPr>
        <p:spPr bwMode="auto">
          <a:xfrm rot="10800000" flipH="1">
            <a:off x="2711783" y="6093304"/>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215" name="Rechtwinkliges Dreieck 214">
            <a:extLst>
              <a:ext uri="{FF2B5EF4-FFF2-40B4-BE49-F238E27FC236}">
                <a16:creationId xmlns:a16="http://schemas.microsoft.com/office/drawing/2014/main" id="{57ED1349-09E0-3127-38C5-38E4CDC5E9DD}"/>
              </a:ext>
            </a:extLst>
          </p:cNvPr>
          <p:cNvSpPr/>
          <p:nvPr/>
        </p:nvSpPr>
        <p:spPr bwMode="auto">
          <a:xfrm rot="16200000" flipH="1">
            <a:off x="2927799" y="6093297"/>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216" name="Rechtwinkliges Dreieck 215">
            <a:extLst>
              <a:ext uri="{FF2B5EF4-FFF2-40B4-BE49-F238E27FC236}">
                <a16:creationId xmlns:a16="http://schemas.microsoft.com/office/drawing/2014/main" id="{58535AA2-48CF-1343-FB17-955417A61142}"/>
              </a:ext>
            </a:extLst>
          </p:cNvPr>
          <p:cNvSpPr/>
          <p:nvPr/>
        </p:nvSpPr>
        <p:spPr bwMode="auto">
          <a:xfrm flipH="1">
            <a:off x="2639775" y="5949280"/>
            <a:ext cx="72000" cy="72000"/>
          </a:xfrm>
          <a:prstGeom prst="rtTriangle">
            <a:avLst/>
          </a:prstGeom>
          <a:solidFill>
            <a:srgbClr val="647D2D"/>
          </a:solidFill>
          <a:ln w="12700" algn="ctr">
            <a:no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13943">
              <a:buClr>
                <a:srgbClr val="879BAA"/>
              </a:buClr>
            </a:pPr>
            <a:endParaRPr lang="de-DE" sz="999" err="1">
              <a:solidFill>
                <a:srgbClr val="000000"/>
              </a:solidFill>
              <a:cs typeface="Arial" charset="0"/>
            </a:endParaRPr>
          </a:p>
        </p:txBody>
      </p:sp>
      <p:sp>
        <p:nvSpPr>
          <p:cNvPr id="217" name="Rechteck 216">
            <a:extLst>
              <a:ext uri="{FF2B5EF4-FFF2-40B4-BE49-F238E27FC236}">
                <a16:creationId xmlns:a16="http://schemas.microsoft.com/office/drawing/2014/main" id="{C1C62BAA-84AD-1F0F-82EF-C161D002C3BD}"/>
              </a:ext>
            </a:extLst>
          </p:cNvPr>
          <p:cNvSpPr/>
          <p:nvPr/>
        </p:nvSpPr>
        <p:spPr>
          <a:xfrm>
            <a:off x="2711775" y="5949280"/>
            <a:ext cx="288000" cy="72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8" name="Rechteck 217">
            <a:extLst>
              <a:ext uri="{FF2B5EF4-FFF2-40B4-BE49-F238E27FC236}">
                <a16:creationId xmlns:a16="http://schemas.microsoft.com/office/drawing/2014/main" id="{CB744F3D-02C0-FEE9-324D-7104E402153D}"/>
              </a:ext>
            </a:extLst>
          </p:cNvPr>
          <p:cNvSpPr/>
          <p:nvPr/>
        </p:nvSpPr>
        <p:spPr>
          <a:xfrm>
            <a:off x="2640950" y="6021296"/>
            <a:ext cx="432000" cy="72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9" name="Rechteck 218">
            <a:extLst>
              <a:ext uri="{FF2B5EF4-FFF2-40B4-BE49-F238E27FC236}">
                <a16:creationId xmlns:a16="http://schemas.microsoft.com/office/drawing/2014/main" id="{D993731E-DCB9-FB92-74F6-3277E4E90BDC}"/>
              </a:ext>
            </a:extLst>
          </p:cNvPr>
          <p:cNvSpPr/>
          <p:nvPr/>
        </p:nvSpPr>
        <p:spPr>
          <a:xfrm>
            <a:off x="2999807" y="6093296"/>
            <a:ext cx="72000"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0" name="Rechteck 219">
            <a:extLst>
              <a:ext uri="{FF2B5EF4-FFF2-40B4-BE49-F238E27FC236}">
                <a16:creationId xmlns:a16="http://schemas.microsoft.com/office/drawing/2014/main" id="{E703D568-7678-8A90-50AD-84613ADC3BD1}"/>
              </a:ext>
            </a:extLst>
          </p:cNvPr>
          <p:cNvSpPr/>
          <p:nvPr/>
        </p:nvSpPr>
        <p:spPr>
          <a:xfrm>
            <a:off x="2639775" y="6093312"/>
            <a:ext cx="72000" cy="144000"/>
          </a:xfrm>
          <a:prstGeom prst="rect">
            <a:avLst/>
          </a:prstGeom>
          <a:solidFill>
            <a:srgbClr val="647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1" name="Textfeld 220">
            <a:extLst>
              <a:ext uri="{FF2B5EF4-FFF2-40B4-BE49-F238E27FC236}">
                <a16:creationId xmlns:a16="http://schemas.microsoft.com/office/drawing/2014/main" id="{9CA044C3-361F-E9DC-154E-4141EE5BBC34}"/>
              </a:ext>
            </a:extLst>
          </p:cNvPr>
          <p:cNvSpPr txBox="1"/>
          <p:nvPr/>
        </p:nvSpPr>
        <p:spPr>
          <a:xfrm>
            <a:off x="3431864" y="3104988"/>
            <a:ext cx="1080000" cy="576000"/>
          </a:xfrm>
          <a:prstGeom prst="rect">
            <a:avLst/>
          </a:prstGeom>
          <a:noFill/>
        </p:spPr>
        <p:txBody>
          <a:bodyPr wrap="square" lIns="0" tIns="0" rIns="0" bIns="0" rtlCol="0" anchor="ctr" anchorCtr="0">
            <a:noAutofit/>
          </a:bodyPr>
          <a:lstStyle/>
          <a:p>
            <a:r>
              <a:rPr lang="en-US" sz="1200" i="1">
                <a:solidFill>
                  <a:srgbClr val="C00000"/>
                </a:solidFill>
              </a:rPr>
              <a:t>company internal synchronization </a:t>
            </a:r>
          </a:p>
        </p:txBody>
      </p:sp>
      <p:sp>
        <p:nvSpPr>
          <p:cNvPr id="222" name="Textfeld 221">
            <a:extLst>
              <a:ext uri="{FF2B5EF4-FFF2-40B4-BE49-F238E27FC236}">
                <a16:creationId xmlns:a16="http://schemas.microsoft.com/office/drawing/2014/main" id="{CC7668E5-FCCE-C282-61C3-672DF3526706}"/>
              </a:ext>
            </a:extLst>
          </p:cNvPr>
          <p:cNvSpPr txBox="1"/>
          <p:nvPr/>
        </p:nvSpPr>
        <p:spPr>
          <a:xfrm>
            <a:off x="4800136" y="1196752"/>
            <a:ext cx="1080000" cy="360000"/>
          </a:xfrm>
          <a:prstGeom prst="rect">
            <a:avLst/>
          </a:prstGeom>
          <a:noFill/>
        </p:spPr>
        <p:txBody>
          <a:bodyPr wrap="square" lIns="0" tIns="0" rIns="0" bIns="0" rtlCol="0" anchor="ctr" anchorCtr="0">
            <a:noAutofit/>
          </a:bodyPr>
          <a:lstStyle/>
          <a:p>
            <a:pPr algn="ctr"/>
            <a:r>
              <a:rPr lang="en-US" sz="1200" i="1">
                <a:solidFill>
                  <a:srgbClr val="0070C0"/>
                </a:solidFill>
              </a:rPr>
              <a:t>cross company synchronization </a:t>
            </a:r>
          </a:p>
        </p:txBody>
      </p:sp>
      <p:sp>
        <p:nvSpPr>
          <p:cNvPr id="224" name="Textfeld 223">
            <a:extLst>
              <a:ext uri="{FF2B5EF4-FFF2-40B4-BE49-F238E27FC236}">
                <a16:creationId xmlns:a16="http://schemas.microsoft.com/office/drawing/2014/main" id="{190C672D-F745-7184-3782-F4E8C5898760}"/>
              </a:ext>
            </a:extLst>
          </p:cNvPr>
          <p:cNvSpPr txBox="1"/>
          <p:nvPr/>
        </p:nvSpPr>
        <p:spPr>
          <a:xfrm>
            <a:off x="3143831" y="5913316"/>
            <a:ext cx="1080000" cy="360000"/>
          </a:xfrm>
          <a:prstGeom prst="rect">
            <a:avLst/>
          </a:prstGeom>
          <a:noFill/>
        </p:spPr>
        <p:txBody>
          <a:bodyPr wrap="square" lIns="0" tIns="0" rIns="0" bIns="0" rtlCol="0" anchor="ctr" anchorCtr="0">
            <a:noAutofit/>
          </a:bodyPr>
          <a:lstStyle/>
          <a:p>
            <a:r>
              <a:rPr lang="en-US" sz="1200" i="1"/>
              <a:t>AAS governed by company 1</a:t>
            </a:r>
          </a:p>
        </p:txBody>
      </p:sp>
      <p:sp>
        <p:nvSpPr>
          <p:cNvPr id="225" name="Textfeld 224">
            <a:extLst>
              <a:ext uri="{FF2B5EF4-FFF2-40B4-BE49-F238E27FC236}">
                <a16:creationId xmlns:a16="http://schemas.microsoft.com/office/drawing/2014/main" id="{BF67544D-D3BF-5BAA-BE40-846FD5AA854B}"/>
              </a:ext>
            </a:extLst>
          </p:cNvPr>
          <p:cNvSpPr txBox="1"/>
          <p:nvPr/>
        </p:nvSpPr>
        <p:spPr>
          <a:xfrm>
            <a:off x="7068427" y="5913276"/>
            <a:ext cx="1080000" cy="360000"/>
          </a:xfrm>
          <a:prstGeom prst="rect">
            <a:avLst/>
          </a:prstGeom>
          <a:noFill/>
        </p:spPr>
        <p:txBody>
          <a:bodyPr wrap="square" lIns="0" tIns="0" rIns="0" bIns="0" rtlCol="0" anchor="ctr" anchorCtr="0">
            <a:noAutofit/>
          </a:bodyPr>
          <a:lstStyle/>
          <a:p>
            <a:r>
              <a:rPr lang="en-US" sz="1200" i="1"/>
              <a:t>AAS governed by company 2</a:t>
            </a:r>
          </a:p>
        </p:txBody>
      </p:sp>
      <p:sp>
        <p:nvSpPr>
          <p:cNvPr id="226" name="Textfeld 225">
            <a:extLst>
              <a:ext uri="{FF2B5EF4-FFF2-40B4-BE49-F238E27FC236}">
                <a16:creationId xmlns:a16="http://schemas.microsoft.com/office/drawing/2014/main" id="{45801486-CC8B-F21C-9157-1DEAC62487C0}"/>
              </a:ext>
            </a:extLst>
          </p:cNvPr>
          <p:cNvSpPr txBox="1"/>
          <p:nvPr/>
        </p:nvSpPr>
        <p:spPr>
          <a:xfrm>
            <a:off x="317690" y="2789609"/>
            <a:ext cx="1152000" cy="1080000"/>
          </a:xfrm>
          <a:prstGeom prst="rect">
            <a:avLst/>
          </a:prstGeom>
          <a:noFill/>
        </p:spPr>
        <p:txBody>
          <a:bodyPr wrap="square" lIns="0" tIns="0" rIns="72000" bIns="0" rtlCol="0" anchor="ctr" anchorCtr="0">
            <a:noAutofit/>
          </a:bodyPr>
          <a:lstStyle/>
          <a:p>
            <a:pPr algn="r"/>
            <a:r>
              <a:rPr lang="en-US" sz="1200" i="1">
                <a:solidFill>
                  <a:schemeClr val="accent1"/>
                </a:solidFill>
              </a:rPr>
              <a:t>different</a:t>
            </a:r>
            <a:r>
              <a:rPr lang="en-US" sz="1200" i="1"/>
              <a:t> AAS of the </a:t>
            </a:r>
            <a:r>
              <a:rPr lang="en-US" sz="1200" i="1">
                <a:solidFill>
                  <a:schemeClr val="accent1"/>
                </a:solidFill>
              </a:rPr>
              <a:t>same</a:t>
            </a:r>
            <a:r>
              <a:rPr lang="en-US" sz="1200" i="1"/>
              <a:t> asset governed by the </a:t>
            </a:r>
            <a:r>
              <a:rPr lang="en-US" sz="1200" i="1">
                <a:solidFill>
                  <a:schemeClr val="accent1"/>
                </a:solidFill>
              </a:rPr>
              <a:t>same</a:t>
            </a:r>
            <a:r>
              <a:rPr lang="en-US" sz="1200" i="1"/>
              <a:t> AAS responsible</a:t>
            </a:r>
          </a:p>
        </p:txBody>
      </p:sp>
      <p:cxnSp>
        <p:nvCxnSpPr>
          <p:cNvPr id="6" name="Gerade Verbindung mit Pfeil 5">
            <a:extLst>
              <a:ext uri="{FF2B5EF4-FFF2-40B4-BE49-F238E27FC236}">
                <a16:creationId xmlns:a16="http://schemas.microsoft.com/office/drawing/2014/main" id="{4C6E3CD9-ACCB-6239-1B9E-13E713D450FB}"/>
              </a:ext>
            </a:extLst>
          </p:cNvPr>
          <p:cNvCxnSpPr>
            <a:stCxn id="226" idx="3"/>
            <a:endCxn id="39" idx="1"/>
          </p:cNvCxnSpPr>
          <p:nvPr/>
        </p:nvCxnSpPr>
        <p:spPr>
          <a:xfrm flipV="1">
            <a:off x="1469690" y="2061040"/>
            <a:ext cx="1062074" cy="1268569"/>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1B443F2B-D580-3330-61B7-BEFD78FCD816}"/>
              </a:ext>
            </a:extLst>
          </p:cNvPr>
          <p:cNvCxnSpPr>
            <a:cxnSpLocks/>
            <a:stCxn id="226" idx="3"/>
            <a:endCxn id="131" idx="1"/>
          </p:cNvCxnSpPr>
          <p:nvPr/>
        </p:nvCxnSpPr>
        <p:spPr>
          <a:xfrm>
            <a:off x="1469690" y="3329609"/>
            <a:ext cx="1062074" cy="1395679"/>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108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F6ED8-7C23-1957-4024-592A88D18380}"/>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2FC4115-35C6-5EB6-640F-300CAB05BB06}"/>
              </a:ext>
            </a:extLst>
          </p:cNvPr>
          <p:cNvGraphicFramePr>
            <a:graphicFrameLocks noChangeAspect="1"/>
          </p:cNvGraphicFramePr>
          <p:nvPr>
            <p:custDataLst>
              <p:tags r:id="rId1"/>
            </p:custDataLst>
            <p:extLst>
              <p:ext uri="{D42A27DB-BD31-4B8C-83A1-F6EECF244321}">
                <p14:modId xmlns:p14="http://schemas.microsoft.com/office/powerpoint/2010/main" val="6056068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A2FC4115-35C6-5EB6-640F-300CAB05BB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56D27E33-BF6A-059C-3374-90DC4C21FC1A}"/>
              </a:ext>
            </a:extLst>
          </p:cNvPr>
          <p:cNvSpPr>
            <a:spLocks noGrp="1"/>
          </p:cNvSpPr>
          <p:nvPr>
            <p:ph type="ctrTitle"/>
          </p:nvPr>
        </p:nvSpPr>
        <p:spPr/>
        <p:txBody>
          <a:bodyPr vert="horz"/>
          <a:lstStyle/>
          <a:p>
            <a:pPr fontAlgn="t"/>
            <a:r>
              <a:rPr lang="en-US"/>
              <a:t>Requirement #12</a:t>
            </a:r>
            <a:br>
              <a:rPr lang="en-US"/>
            </a:br>
            <a:br>
              <a:rPr lang="en-US"/>
            </a:br>
            <a:r>
              <a:rPr lang="en-US" sz="2800"/>
              <a:t>Authorization – How to give access to data</a:t>
            </a:r>
          </a:p>
        </p:txBody>
      </p:sp>
      <p:sp>
        <p:nvSpPr>
          <p:cNvPr id="2" name="Rechteck 1">
            <a:extLst>
              <a:ext uri="{FF2B5EF4-FFF2-40B4-BE49-F238E27FC236}">
                <a16:creationId xmlns:a16="http://schemas.microsoft.com/office/drawing/2014/main" id="{DFE0D8D4-C448-D157-115E-2AD22DF247C9}"/>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a:solidFill>
                  <a:schemeClr val="tx1"/>
                </a:solidFill>
              </a:rPr>
              <a:t>MX Access &amp; Usage Control</a:t>
            </a:r>
          </a:p>
        </p:txBody>
      </p:sp>
    </p:spTree>
    <p:extLst>
      <p:ext uri="{BB962C8B-B14F-4D97-AF65-F5344CB8AC3E}">
        <p14:creationId xmlns:p14="http://schemas.microsoft.com/office/powerpoint/2010/main" val="2591542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4770573-1566-CDB3-3F16-696DCED13F11}"/>
              </a:ext>
            </a:extLst>
          </p:cNvPr>
          <p:cNvGraphicFramePr>
            <a:graphicFrameLocks noChangeAspect="1"/>
          </p:cNvGraphicFramePr>
          <p:nvPr>
            <p:custDataLst>
              <p:tags r:id="rId1"/>
            </p:custDataLst>
            <p:extLst>
              <p:ext uri="{D42A27DB-BD31-4B8C-83A1-F6EECF244321}">
                <p14:modId xmlns:p14="http://schemas.microsoft.com/office/powerpoint/2010/main" val="38858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8" name="think-cell data - do not delete" hidden="1">
                        <a:extLst>
                          <a:ext uri="{FF2B5EF4-FFF2-40B4-BE49-F238E27FC236}">
                            <a16:creationId xmlns:a16="http://schemas.microsoft.com/office/drawing/2014/main" id="{74770573-1566-CDB3-3F16-696DCED13F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Inhaltsplatzhalter 1">
            <a:extLst>
              <a:ext uri="{FF2B5EF4-FFF2-40B4-BE49-F238E27FC236}">
                <a16:creationId xmlns:a16="http://schemas.microsoft.com/office/drawing/2014/main" id="{29987FF5-7016-D1E4-0916-54FD6C680885}"/>
              </a:ext>
            </a:extLst>
          </p:cNvPr>
          <p:cNvSpPr>
            <a:spLocks noGrp="1"/>
          </p:cNvSpPr>
          <p:nvPr>
            <p:ph idx="1"/>
          </p:nvPr>
        </p:nvSpPr>
        <p:spPr/>
        <p:txBody>
          <a:bodyPr vert="horz" lIns="0" tIns="72000" rIns="72000" bIns="36000" rtlCol="0" anchor="t">
            <a:normAutofit fontScale="85000" lnSpcReduction="20000"/>
          </a:bodyPr>
          <a:lstStyle/>
          <a:p>
            <a:r>
              <a:rPr lang="en-US" sz="1600" dirty="0"/>
              <a:t>Initial situation</a:t>
            </a:r>
          </a:p>
          <a:p>
            <a:pPr marL="179070" lvl="1" indent="-179070"/>
            <a:r>
              <a:rPr lang="en-US" sz="1400" dirty="0"/>
              <a:t>Each company shares asset or production centric data with other companies. Data sharing is often multilateral between 3 or more companies which have a common interest to share data (e.g., asset supplier, asset operator and one or more service provider, service can be engineering, lifecycle topics including recycling, authorities like TÜV, customs ….).</a:t>
            </a:r>
            <a:endParaRPr lang="en-US" sz="1400" dirty="0">
              <a:cs typeface="Arial"/>
            </a:endParaRPr>
          </a:p>
          <a:p>
            <a:pPr marL="179070" lvl="1" indent="-179070"/>
            <a:r>
              <a:rPr lang="en-US" sz="1400" dirty="0"/>
              <a:t>Information shared or transferred by business applications shall be accessible for authorized subjects only. A subject always belongs to a company (legal entity). It can be a natural person, a group of persons or technical system for automated workflows which can reduce the workload of persons. </a:t>
            </a:r>
            <a:endParaRPr lang="en-US" sz="1400" dirty="0">
              <a:cs typeface="Arial"/>
            </a:endParaRPr>
          </a:p>
          <a:p>
            <a:pPr marL="179070" lvl="1" indent="-179070"/>
            <a:r>
              <a:rPr lang="en-US" sz="1400" dirty="0"/>
              <a:t>Access to data offerings can be unlimited or restricted or in addition even subject to usage rights as typically defined in product sheets and T&amp;Cs of the involved companies since pure data can’t be legally owned. (see also Requirement #17 for usage rights)</a:t>
            </a:r>
            <a:endParaRPr lang="en-US" sz="1400" dirty="0">
              <a:cs typeface="Arial"/>
            </a:endParaRPr>
          </a:p>
          <a:p>
            <a:pPr marL="179070" lvl="1" indent="-179070"/>
            <a:r>
              <a:rPr lang="en-US" sz="1400" dirty="0"/>
              <a:t>Access to data is regulated in various EU data acts, export control and the General Data Protection Regulation (German DGVO), which need to be considered by the owner of a data offering.</a:t>
            </a:r>
            <a:endParaRPr lang="en-US" sz="1400" dirty="0">
              <a:cs typeface="Arial"/>
            </a:endParaRPr>
          </a:p>
          <a:p>
            <a:r>
              <a:rPr lang="en-US" sz="1600" dirty="0"/>
              <a:t>Problem statement</a:t>
            </a:r>
            <a:endParaRPr lang="en-US" sz="1600" dirty="0">
              <a:cs typeface="Arial"/>
            </a:endParaRPr>
          </a:p>
          <a:p>
            <a:pPr marL="179070" lvl="1" indent="-179070"/>
            <a:r>
              <a:rPr lang="en-US" sz="1400" dirty="0"/>
              <a:t>Each company shall have the sovereignty for its data offering and shall be able to control which subjects of its own and other companies can access and use it.</a:t>
            </a:r>
            <a:endParaRPr lang="en-US" sz="1400" dirty="0">
              <a:cs typeface="Arial"/>
            </a:endParaRPr>
          </a:p>
          <a:p>
            <a:pPr marL="179070" lvl="1" indent="-179070"/>
            <a:r>
              <a:rPr lang="en-US" sz="1400" dirty="0">
                <a:cs typeface="Arial"/>
              </a:rPr>
              <a:t>Based on subjects, the companies shall be able to configure access rights to “their” data which are part of their defined offering. </a:t>
            </a:r>
          </a:p>
          <a:p>
            <a:pPr marL="179070" lvl="1" indent="-179070"/>
            <a:r>
              <a:rPr lang="en-US" sz="1400" dirty="0">
                <a:cs typeface="Arial"/>
              </a:rPr>
              <a:t>The models of access rights or role-based access shall be in the responsibility of the data offering companies, the models may be different for each company or business application.</a:t>
            </a:r>
          </a:p>
          <a:p>
            <a:pPr marL="179070" lvl="1" indent="-179070"/>
            <a:r>
              <a:rPr lang="en-US" sz="1400" dirty="0">
                <a:cs typeface="Arial"/>
              </a:rPr>
              <a:t>It shall be possible to restrict data sharing to a particular time period.</a:t>
            </a:r>
          </a:p>
          <a:p>
            <a:r>
              <a:rPr lang="en-US" sz="1600" dirty="0"/>
              <a:t>Boundary conditions</a:t>
            </a:r>
          </a:p>
          <a:p>
            <a:pPr lvl="1"/>
            <a:r>
              <a:rPr lang="en-US" sz="1400" dirty="0">
                <a:cs typeface="Arial"/>
              </a:rPr>
              <a:t>The role-based access is multidimensional. A subject can belong to more than one category of roles (human/machine; role; department, entity, country, etc.)</a:t>
            </a:r>
          </a:p>
          <a:p>
            <a:pPr marL="179070" lvl="1" indent="-179070"/>
            <a:r>
              <a:rPr lang="en-US" sz="1400" dirty="0"/>
              <a:t>The solution shall be designed in such a way that the access policies to the data can be set up by the company owning the offering of the data.</a:t>
            </a:r>
            <a:endParaRPr lang="en-US" sz="1400" dirty="0">
              <a:cs typeface="Arial"/>
            </a:endParaRPr>
          </a:p>
          <a:p>
            <a:pPr marL="179070" lvl="1" indent="-179070"/>
            <a:r>
              <a:rPr lang="en-US" sz="1400" dirty="0"/>
              <a:t>The solution shall allow a simple rule-based management of access rights based on a common model for the criticality of data to be protected (public, restricted, confidential, strictly confidential). The owner of the offering is responsible for a correct labeling or rule set which allow to protect his data. The solution shall enforce these labels or rules. </a:t>
            </a:r>
            <a:endParaRPr lang="en-US" sz="1400" dirty="0">
              <a:cs typeface="Arial"/>
            </a:endParaRPr>
          </a:p>
          <a:p>
            <a:pPr marL="179070" lvl="1" indent="-179070"/>
            <a:r>
              <a:rPr lang="en-US" sz="1400" dirty="0"/>
              <a:t>The solution shall be compatible with the legacy applications, at best allowing the legacy applications to use the solution to check access rights and then add the access for subjects of other companies to the legacy system. </a:t>
            </a:r>
          </a:p>
          <a:p>
            <a:pPr marL="179070" lvl="1" indent="-179070"/>
            <a:r>
              <a:rPr lang="en-US" sz="1400" dirty="0"/>
              <a:t>It is assumed that a misuse of an authorized access or usage within a business application can be monitored but not necessarily prevented by the solution. (See also Requirement #17 for details on usage control)</a:t>
            </a:r>
          </a:p>
          <a:p>
            <a:pPr marL="179070" lvl="1" indent="-179070"/>
            <a:endParaRPr lang="en-US" sz="1400" dirty="0">
              <a:cs typeface="Arial"/>
            </a:endParaRPr>
          </a:p>
          <a:p>
            <a:pPr marL="179070" lvl="1" indent="-179070"/>
            <a:endParaRPr lang="en-US" sz="1400" dirty="0"/>
          </a:p>
          <a:p>
            <a:pPr marL="179070" lvl="1" indent="-179070"/>
            <a:endParaRPr lang="en-US" sz="1400" dirty="0"/>
          </a:p>
          <a:p>
            <a:pPr marL="179070" lvl="1" indent="-179070"/>
            <a:endParaRPr lang="en-US" sz="1400" dirty="0">
              <a:cs typeface="Arial"/>
            </a:endParaRPr>
          </a:p>
          <a:p>
            <a:pPr marL="0" lvl="1" indent="0">
              <a:buNone/>
            </a:pPr>
            <a:endParaRPr lang="en-US" sz="1600" dirty="0">
              <a:cs typeface="Arial"/>
            </a:endParaRPr>
          </a:p>
        </p:txBody>
      </p:sp>
      <p:sp>
        <p:nvSpPr>
          <p:cNvPr id="3" name="Titel 2">
            <a:extLst>
              <a:ext uri="{FF2B5EF4-FFF2-40B4-BE49-F238E27FC236}">
                <a16:creationId xmlns:a16="http://schemas.microsoft.com/office/drawing/2014/main" id="{998AB681-1B01-FFA2-7FF1-FF717C22C526}"/>
              </a:ext>
            </a:extLst>
          </p:cNvPr>
          <p:cNvSpPr>
            <a:spLocks noGrp="1"/>
          </p:cNvSpPr>
          <p:nvPr>
            <p:ph type="title"/>
          </p:nvPr>
        </p:nvSpPr>
        <p:spPr/>
        <p:txBody>
          <a:bodyPr vert="horz">
            <a:normAutofit/>
          </a:bodyPr>
          <a:lstStyle/>
          <a:p>
            <a:r>
              <a:rPr lang="en-US"/>
              <a:t>Requirement #12: Authorization</a:t>
            </a:r>
            <a:br>
              <a:rPr lang="en-US"/>
            </a:br>
            <a:r>
              <a:rPr lang="en-US" b="0">
                <a:solidFill>
                  <a:schemeClr val="accent2"/>
                </a:solidFill>
                <a:cs typeface="Arial"/>
              </a:rPr>
              <a:t>How to give access to data</a:t>
            </a:r>
          </a:p>
        </p:txBody>
      </p:sp>
      <p:sp>
        <p:nvSpPr>
          <p:cNvPr id="4" name="Datumsplatzhalter 3">
            <a:extLst>
              <a:ext uri="{FF2B5EF4-FFF2-40B4-BE49-F238E27FC236}">
                <a16:creationId xmlns:a16="http://schemas.microsoft.com/office/drawing/2014/main" id="{6A72D963-3A30-A075-7364-3313FE841D81}"/>
              </a:ext>
            </a:extLst>
          </p:cNvPr>
          <p:cNvSpPr>
            <a:spLocks noGrp="1"/>
          </p:cNvSpPr>
          <p:nvPr>
            <p:ph type="dt" sz="half" idx="10"/>
          </p:nvPr>
        </p:nvSpPr>
        <p:spPr/>
        <p:txBody>
          <a:bodyPr/>
          <a:lstStyle/>
          <a:p>
            <a:pPr>
              <a:defRPr/>
            </a:pPr>
            <a:fld id="{C913B0A4-A4D7-450E-A065-EE580ED7B632}" type="datetime3">
              <a:rPr lang="en-US" smtClean="0"/>
              <a:t>24 March 2026</a:t>
            </a:fld>
            <a:endParaRPr lang="en-US"/>
          </a:p>
        </p:txBody>
      </p:sp>
      <p:sp>
        <p:nvSpPr>
          <p:cNvPr id="5" name="Foliennummernplatzhalter 4">
            <a:extLst>
              <a:ext uri="{FF2B5EF4-FFF2-40B4-BE49-F238E27FC236}">
                <a16:creationId xmlns:a16="http://schemas.microsoft.com/office/drawing/2014/main" id="{5C7AAC3D-D523-8DEC-A37B-511FD21745EC}"/>
              </a:ext>
            </a:extLst>
          </p:cNvPr>
          <p:cNvSpPr>
            <a:spLocks noGrp="1"/>
          </p:cNvSpPr>
          <p:nvPr>
            <p:ph type="sldNum" sz="quarter" idx="12"/>
          </p:nvPr>
        </p:nvSpPr>
        <p:spPr/>
        <p:txBody>
          <a:bodyPr/>
          <a:lstStyle/>
          <a:p>
            <a:pPr>
              <a:defRPr/>
            </a:pPr>
            <a:fld id="{39D3A024-67FB-42E9-9126-3B9701C7D52D}" type="slidenum">
              <a:rPr lang="en-US" smtClean="0"/>
              <a:pPr>
                <a:defRPr/>
              </a:pPr>
              <a:t>35</a:t>
            </a:fld>
            <a:endParaRPr lang="en-US"/>
          </a:p>
        </p:txBody>
      </p:sp>
    </p:spTree>
    <p:extLst>
      <p:ext uri="{BB962C8B-B14F-4D97-AF65-F5344CB8AC3E}">
        <p14:creationId xmlns:p14="http://schemas.microsoft.com/office/powerpoint/2010/main" val="807071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8C288-AF6A-ABF7-1C1F-3EA82E740A2B}"/>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623E61B-5A59-2788-A990-D943F44111EC}"/>
              </a:ext>
            </a:extLst>
          </p:cNvPr>
          <p:cNvGraphicFramePr>
            <a:graphicFrameLocks noChangeAspect="1"/>
          </p:cNvGraphicFramePr>
          <p:nvPr>
            <p:custDataLst>
              <p:tags r:id="rId1"/>
            </p:custDataLst>
            <p:extLst>
              <p:ext uri="{D42A27DB-BD31-4B8C-83A1-F6EECF244321}">
                <p14:modId xmlns:p14="http://schemas.microsoft.com/office/powerpoint/2010/main" val="4109674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6623E61B-5A59-2788-A990-D943F44111E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8DF9C2DD-5B14-5B95-8665-899807A825F4}"/>
              </a:ext>
            </a:extLst>
          </p:cNvPr>
          <p:cNvSpPr>
            <a:spLocks noGrp="1"/>
          </p:cNvSpPr>
          <p:nvPr>
            <p:ph type="ctrTitle"/>
          </p:nvPr>
        </p:nvSpPr>
        <p:spPr/>
        <p:txBody>
          <a:bodyPr vert="horz"/>
          <a:lstStyle/>
          <a:p>
            <a:r>
              <a:rPr lang="en-US"/>
              <a:t>Requirement #13</a:t>
            </a:r>
            <a:br>
              <a:rPr lang="en-US"/>
            </a:br>
            <a:br>
              <a:rPr lang="en-US"/>
            </a:br>
            <a:r>
              <a:rPr lang="en-US" sz="2800"/>
              <a:t>Notification – Sending/publishing notifications to one or multiple recipients</a:t>
            </a:r>
          </a:p>
        </p:txBody>
      </p:sp>
      <p:sp>
        <p:nvSpPr>
          <p:cNvPr id="3" name="Rechteck 2">
            <a:extLst>
              <a:ext uri="{FF2B5EF4-FFF2-40B4-BE49-F238E27FC236}">
                <a16:creationId xmlns:a16="http://schemas.microsoft.com/office/drawing/2014/main" id="{E41CFB75-4816-BCA8-15F0-47CD20A9424F}"/>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a:solidFill>
                  <a:schemeClr val="tx1"/>
                </a:solidFill>
              </a:rPr>
              <a:t>MX Gate</a:t>
            </a:r>
          </a:p>
        </p:txBody>
      </p:sp>
    </p:spTree>
    <p:extLst>
      <p:ext uri="{BB962C8B-B14F-4D97-AF65-F5344CB8AC3E}">
        <p14:creationId xmlns:p14="http://schemas.microsoft.com/office/powerpoint/2010/main" val="2456638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41C93-41CF-9CC7-98DE-B07757C95068}"/>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FCD4C13-6DD7-965D-A92B-2173EC444C3A}"/>
              </a:ext>
            </a:extLst>
          </p:cNvPr>
          <p:cNvGraphicFramePr>
            <a:graphicFrameLocks noChangeAspect="1"/>
          </p:cNvGraphicFramePr>
          <p:nvPr>
            <p:custDataLst>
              <p:tags r:id="rId1"/>
            </p:custDataLst>
            <p:extLst>
              <p:ext uri="{D42A27DB-BD31-4B8C-83A1-F6EECF244321}">
                <p14:modId xmlns:p14="http://schemas.microsoft.com/office/powerpoint/2010/main" val="3047597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6" name="think-cell data - do not delete" hidden="1">
                        <a:extLst>
                          <a:ext uri="{FF2B5EF4-FFF2-40B4-BE49-F238E27FC236}">
                            <a16:creationId xmlns:a16="http://schemas.microsoft.com/office/drawing/2014/main" id="{FFCD4C13-6DD7-965D-A92B-2173EC444C3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Inhaltsplatzhalter 1">
            <a:extLst>
              <a:ext uri="{FF2B5EF4-FFF2-40B4-BE49-F238E27FC236}">
                <a16:creationId xmlns:a16="http://schemas.microsoft.com/office/drawing/2014/main" id="{EF9E886D-CFE4-C9D6-E00A-4DFA154087E5}"/>
              </a:ext>
            </a:extLst>
          </p:cNvPr>
          <p:cNvSpPr>
            <a:spLocks noGrp="1"/>
          </p:cNvSpPr>
          <p:nvPr>
            <p:ph idx="1"/>
          </p:nvPr>
        </p:nvSpPr>
        <p:spPr/>
        <p:txBody>
          <a:bodyPr>
            <a:normAutofit fontScale="85000" lnSpcReduction="20000"/>
          </a:bodyPr>
          <a:lstStyle/>
          <a:p>
            <a:r>
              <a:rPr lang="en-US" dirty="0"/>
              <a:t>Initial Situation</a:t>
            </a:r>
          </a:p>
          <a:p>
            <a:pPr lvl="1"/>
            <a:r>
              <a:rPr lang="en-US" dirty="0"/>
              <a:t>Polling from the data consumer to the data provider (only synchronous communication available)</a:t>
            </a:r>
          </a:p>
          <a:p>
            <a:pPr lvl="1"/>
            <a:r>
              <a:rPr lang="en-US" dirty="0"/>
              <a:t>Many manual mechanism and tedious processes – if any – between two companies exist</a:t>
            </a:r>
          </a:p>
          <a:p>
            <a:pPr lvl="2"/>
            <a:r>
              <a:rPr lang="en-US" dirty="0"/>
              <a:t>Example: Distributing Product Change Notifications</a:t>
            </a:r>
          </a:p>
          <a:p>
            <a:r>
              <a:rPr lang="en-US" dirty="0"/>
              <a:t>Problem Statement </a:t>
            </a:r>
          </a:p>
          <a:p>
            <a:pPr lvl="1"/>
            <a:r>
              <a:rPr lang="en-US" dirty="0"/>
              <a:t>Notification Provider shall be able to send/publish a notification for one or multiple Notification Consumer(s)</a:t>
            </a:r>
          </a:p>
          <a:p>
            <a:pPr lvl="1"/>
            <a:r>
              <a:rPr lang="en-US" dirty="0"/>
              <a:t>Notification Consumer shall be able to send a receipt to the Notification Provider acknowledging reception whenever the notification requires an acknowledgement. This receipt should arrive in reasonable time</a:t>
            </a:r>
          </a:p>
          <a:p>
            <a:pPr lvl="1"/>
            <a:r>
              <a:rPr lang="en-US" dirty="0"/>
              <a:t>Case 1: </a:t>
            </a:r>
          </a:p>
          <a:p>
            <a:pPr lvl="2"/>
            <a:r>
              <a:rPr lang="en-US" dirty="0"/>
              <a:t>Notification Consumer shall be able to subscribe to a set of notifications from a Notification Provider </a:t>
            </a:r>
          </a:p>
          <a:p>
            <a:pPr lvl="2"/>
            <a:r>
              <a:rPr lang="en-US" dirty="0"/>
              <a:t>Notification Consumer and Notification Provider shall be able to unsubscribe from such a notification</a:t>
            </a:r>
          </a:p>
          <a:p>
            <a:pPr lvl="1"/>
            <a:r>
              <a:rPr lang="en-US" dirty="0"/>
              <a:t>Case 2:</a:t>
            </a:r>
          </a:p>
          <a:p>
            <a:pPr lvl="2"/>
            <a:r>
              <a:rPr lang="en-US" dirty="0"/>
              <a:t>Notification Provider and Notification Consumer know each other a-priori and shall be able to send and receive notifications. </a:t>
            </a:r>
          </a:p>
          <a:p>
            <a:pPr lvl="1"/>
            <a:r>
              <a:rPr lang="en-US" dirty="0"/>
              <a:t>Verification of Notification Provider, Notification Consumer and notification shall be possible (see Requirement #7)</a:t>
            </a:r>
          </a:p>
          <a:p>
            <a:pPr lvl="1"/>
            <a:r>
              <a:rPr lang="en-US" dirty="0"/>
              <a:t>No other than the intended Notification Consumer of any notification shall be able to know the existence or the content of that notification</a:t>
            </a:r>
          </a:p>
          <a:p>
            <a:r>
              <a:rPr lang="en-US" dirty="0"/>
              <a:t>Boundary Conditions </a:t>
            </a:r>
          </a:p>
          <a:p>
            <a:pPr lvl="1"/>
            <a:r>
              <a:rPr lang="en-US" dirty="0"/>
              <a:t>A Notification Consumer can basically only be found if the Notification Consumer has agreed to be found</a:t>
            </a:r>
          </a:p>
          <a:p>
            <a:pPr lvl="1"/>
            <a:r>
              <a:rPr lang="en-US" dirty="0"/>
              <a:t>A lock-in by commercial 3rd party legal entity should be avoided</a:t>
            </a:r>
          </a:p>
          <a:p>
            <a:r>
              <a:rPr lang="en-US" dirty="0"/>
              <a:t>Notes</a:t>
            </a:r>
          </a:p>
          <a:p>
            <a:pPr lvl="1"/>
            <a:r>
              <a:rPr lang="en-US" dirty="0"/>
              <a:t>No additional requirements on usage control (see Requirement #17)</a:t>
            </a:r>
          </a:p>
          <a:p>
            <a:pPr lvl="1"/>
            <a:endParaRPr lang="en-US" dirty="0"/>
          </a:p>
        </p:txBody>
      </p:sp>
      <p:sp>
        <p:nvSpPr>
          <p:cNvPr id="11" name="Titel 2">
            <a:extLst>
              <a:ext uri="{FF2B5EF4-FFF2-40B4-BE49-F238E27FC236}">
                <a16:creationId xmlns:a16="http://schemas.microsoft.com/office/drawing/2014/main" id="{6826B80C-ED14-A312-E2A2-4D44BE41484D}"/>
              </a:ext>
            </a:extLst>
          </p:cNvPr>
          <p:cNvSpPr>
            <a:spLocks noGrp="1"/>
          </p:cNvSpPr>
          <p:nvPr>
            <p:ph type="title"/>
          </p:nvPr>
        </p:nvSpPr>
        <p:spPr/>
        <p:txBody>
          <a:bodyPr vert="horz">
            <a:normAutofit/>
          </a:bodyPr>
          <a:lstStyle/>
          <a:p>
            <a:r>
              <a:rPr lang="en-US"/>
              <a:t>Requirement #13: Notification</a:t>
            </a:r>
            <a:br>
              <a:rPr lang="en-US"/>
            </a:br>
            <a:r>
              <a:rPr lang="en-US" b="0">
                <a:solidFill>
                  <a:schemeClr val="accent2"/>
                </a:solidFill>
              </a:rPr>
              <a:t>Sending/publishing notifications to one or multiple recipients</a:t>
            </a:r>
            <a:endParaRPr lang="de-DE" b="0">
              <a:solidFill>
                <a:schemeClr val="accent2"/>
              </a:solidFill>
            </a:endParaRPr>
          </a:p>
        </p:txBody>
      </p:sp>
      <p:sp>
        <p:nvSpPr>
          <p:cNvPr id="4" name="Datumsplatzhalter 3">
            <a:extLst>
              <a:ext uri="{FF2B5EF4-FFF2-40B4-BE49-F238E27FC236}">
                <a16:creationId xmlns:a16="http://schemas.microsoft.com/office/drawing/2014/main" id="{0EFE434D-67B9-2F33-CDE0-693BD4E54822}"/>
              </a:ext>
            </a:extLst>
          </p:cNvPr>
          <p:cNvSpPr>
            <a:spLocks noGrp="1"/>
          </p:cNvSpPr>
          <p:nvPr>
            <p:ph type="dt" sz="half" idx="10"/>
          </p:nvPr>
        </p:nvSpPr>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46A017BA-1CA0-31B3-E842-C044D07CD24E}"/>
              </a:ext>
            </a:extLst>
          </p:cNvPr>
          <p:cNvSpPr>
            <a:spLocks noGrp="1"/>
          </p:cNvSpPr>
          <p:nvPr>
            <p:ph type="sldNum" sz="quarter" idx="12"/>
          </p:nvPr>
        </p:nvSpPr>
        <p:spPr/>
        <p:txBody>
          <a:bodyPr/>
          <a:lstStyle/>
          <a:p>
            <a:fld id="{39D3A024-67FB-42E9-9126-3B9701C7D52D}" type="slidenum">
              <a:rPr lang="en-US" smtClean="0"/>
              <a:pPr/>
              <a:t>37</a:t>
            </a:fld>
            <a:endParaRPr lang="en-US"/>
          </a:p>
        </p:txBody>
      </p:sp>
    </p:spTree>
    <p:extLst>
      <p:ext uri="{BB962C8B-B14F-4D97-AF65-F5344CB8AC3E}">
        <p14:creationId xmlns:p14="http://schemas.microsoft.com/office/powerpoint/2010/main" val="4245657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72C56-731C-B802-B92B-7E3C94792AC8}"/>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C2E8050-7179-CEC9-4D4A-F0AD292969C5}"/>
              </a:ext>
            </a:extLst>
          </p:cNvPr>
          <p:cNvGraphicFramePr>
            <a:graphicFrameLocks noChangeAspect="1"/>
          </p:cNvGraphicFramePr>
          <p:nvPr>
            <p:custDataLst>
              <p:tags r:id="rId1"/>
            </p:custDataLst>
            <p:extLst>
              <p:ext uri="{D42A27DB-BD31-4B8C-83A1-F6EECF244321}">
                <p14:modId xmlns:p14="http://schemas.microsoft.com/office/powerpoint/2010/main" val="1230473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2C2E8050-7179-CEC9-4D4A-F0AD292969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0DB37A7D-9D5F-8DD4-D312-E2C26B390163}"/>
              </a:ext>
            </a:extLst>
          </p:cNvPr>
          <p:cNvSpPr>
            <a:spLocks noGrp="1"/>
          </p:cNvSpPr>
          <p:nvPr>
            <p:ph type="ctrTitle"/>
          </p:nvPr>
        </p:nvSpPr>
        <p:spPr/>
        <p:txBody>
          <a:bodyPr vert="horz"/>
          <a:lstStyle/>
          <a:p>
            <a:pPr fontAlgn="t"/>
            <a:r>
              <a:rPr lang="en-US"/>
              <a:t>Requirement #14</a:t>
            </a:r>
            <a:br>
              <a:rPr lang="en-US"/>
            </a:br>
            <a:br>
              <a:rPr lang="en-US"/>
            </a:br>
            <a:r>
              <a:rPr lang="en-US" sz="2800"/>
              <a:t>Broadcast search – Search for companies, applications or products with specific characteristics</a:t>
            </a:r>
          </a:p>
        </p:txBody>
      </p:sp>
      <p:sp>
        <p:nvSpPr>
          <p:cNvPr id="2" name="Rechteck 1">
            <a:extLst>
              <a:ext uri="{FF2B5EF4-FFF2-40B4-BE49-F238E27FC236}">
                <a16:creationId xmlns:a16="http://schemas.microsoft.com/office/drawing/2014/main" id="{157A3C02-C1D0-8B60-FC8F-5D497F5FAB12}"/>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a:solidFill>
                  <a:schemeClr val="tx1"/>
                </a:solidFill>
              </a:rPr>
              <a:t>MX Discovery</a:t>
            </a:r>
          </a:p>
        </p:txBody>
      </p:sp>
    </p:spTree>
    <p:extLst>
      <p:ext uri="{BB962C8B-B14F-4D97-AF65-F5344CB8AC3E}">
        <p14:creationId xmlns:p14="http://schemas.microsoft.com/office/powerpoint/2010/main" val="1658020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709275F-CA28-A49C-83F6-8B0E3B6A6F7C}"/>
              </a:ext>
            </a:extLst>
          </p:cNvPr>
          <p:cNvGraphicFramePr>
            <a:graphicFrameLocks noChangeAspect="1"/>
          </p:cNvGraphicFramePr>
          <p:nvPr>
            <p:custDataLst>
              <p:tags r:id="rId1"/>
            </p:custDataLst>
            <p:extLst>
              <p:ext uri="{D42A27DB-BD31-4B8C-83A1-F6EECF244321}">
                <p14:modId xmlns:p14="http://schemas.microsoft.com/office/powerpoint/2010/main" val="40890464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6" name="think-cell data - do not delete" hidden="1">
                        <a:extLst>
                          <a:ext uri="{FF2B5EF4-FFF2-40B4-BE49-F238E27FC236}">
                            <a16:creationId xmlns:a16="http://schemas.microsoft.com/office/drawing/2014/main" id="{5709275F-CA28-A49C-83F6-8B0E3B6A6F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Inhaltsplatzhalter 18">
            <a:extLst>
              <a:ext uri="{FF2B5EF4-FFF2-40B4-BE49-F238E27FC236}">
                <a16:creationId xmlns:a16="http://schemas.microsoft.com/office/drawing/2014/main" id="{6891994B-ABD8-2752-18E3-929091D5FCBB}"/>
              </a:ext>
            </a:extLst>
          </p:cNvPr>
          <p:cNvSpPr>
            <a:spLocks noGrp="1"/>
          </p:cNvSpPr>
          <p:nvPr>
            <p:ph idx="1"/>
          </p:nvPr>
        </p:nvSpPr>
        <p:spPr/>
        <p:txBody>
          <a:bodyPr vert="horz" lIns="0" tIns="72000" rIns="72000" bIns="36000" rtlCol="0" anchor="t">
            <a:normAutofit fontScale="77500" lnSpcReduction="20000"/>
          </a:bodyPr>
          <a:lstStyle/>
          <a:p>
            <a:r>
              <a:rPr lang="en-US"/>
              <a:t>Initial situation</a:t>
            </a:r>
          </a:p>
          <a:p>
            <a:pPr lvl="1"/>
            <a:r>
              <a:rPr lang="en-US"/>
              <a:t>A data/service requester needs to find a suitable data/service responder based on specific information/functionality to provide (e.g., properties of an AAS </a:t>
            </a:r>
            <a:r>
              <a:rPr lang="en-US" err="1"/>
              <a:t>Submodel</a:t>
            </a:r>
            <a:r>
              <a:rPr lang="en-US"/>
              <a:t>)</a:t>
            </a:r>
          </a:p>
          <a:p>
            <a:pPr lvl="1"/>
            <a:r>
              <a:rPr lang="en-US"/>
              <a:t>Examples:</a:t>
            </a:r>
          </a:p>
          <a:p>
            <a:pPr lvl="2"/>
            <a:r>
              <a:rPr lang="en-US"/>
              <a:t>Finding a supplier of a product with specific properties</a:t>
            </a:r>
          </a:p>
          <a:p>
            <a:pPr lvl="2"/>
            <a:r>
              <a:rPr lang="en-US"/>
              <a:t>Finding a manufacturing service provider providing specific manufacturing capabilities</a:t>
            </a:r>
          </a:p>
          <a:p>
            <a:pPr lvl="2"/>
            <a:r>
              <a:rPr lang="en-US"/>
              <a:t>Finding a business application operator operating a business application with specific functionalities </a:t>
            </a:r>
          </a:p>
          <a:p>
            <a:r>
              <a:rPr lang="en-US"/>
              <a:t>Problem statement</a:t>
            </a:r>
          </a:p>
          <a:p>
            <a:pPr lvl="1"/>
            <a:r>
              <a:rPr lang="en-US"/>
              <a:t>A data/service requester shall be able to address a request to all data/service responder, which have implemented the “broadcast functional solution” in the MX Discovery Layer of their MX-Port</a:t>
            </a:r>
          </a:p>
          <a:p>
            <a:pPr lvl="1"/>
            <a:r>
              <a:rPr lang="en-US"/>
              <a:t>Therefore, the MX Discovery layer from the requester shall be able to find all MX Discovery layers from responder and check whether they have the “Broadcast functional solution” implemented</a:t>
            </a:r>
          </a:p>
          <a:p>
            <a:pPr lvl="1"/>
            <a:r>
              <a:rPr lang="en-US"/>
              <a:t>Additionally, the MX Discovery layer shall be identifiable to confirm its capability to provide the required information or functionality.</a:t>
            </a:r>
          </a:p>
          <a:p>
            <a:pPr lvl="2"/>
            <a:r>
              <a:rPr lang="en-US"/>
              <a:t>E.g.: The request shall indicate a set [1..m] of properties of AAS </a:t>
            </a:r>
            <a:r>
              <a:rPr lang="en-US" err="1"/>
              <a:t>Submodels</a:t>
            </a:r>
            <a:r>
              <a:rPr lang="en-US"/>
              <a:t> with given property values or property ranges</a:t>
            </a:r>
          </a:p>
          <a:p>
            <a:pPr lvl="1"/>
            <a:r>
              <a:rPr lang="en-US"/>
              <a:t>As soon as a MX Discovery request found one or more MX Discovery responders, the information/functionality exchange can start</a:t>
            </a:r>
          </a:p>
          <a:p>
            <a:pPr lvl="2"/>
            <a:r>
              <a:rPr lang="en-US"/>
              <a:t>E.g.: All data/service responder which have the “broadcast functional solution” implemented in their MX Discovery layer shall provide a response if the data/service responder matches the abovementioned request  </a:t>
            </a:r>
          </a:p>
          <a:p>
            <a:r>
              <a:rPr lang="en-US"/>
              <a:t>Boundary conditions</a:t>
            </a:r>
          </a:p>
          <a:p>
            <a:pPr lvl="1"/>
            <a:r>
              <a:rPr lang="en-US"/>
              <a:t>A data/service responder can basically only be found if the data/service responder has agreed to be found</a:t>
            </a:r>
          </a:p>
          <a:p>
            <a:pPr lvl="1"/>
            <a:r>
              <a:rPr lang="en-US"/>
              <a:t>A lock-in by commercial 3</a:t>
            </a:r>
            <a:r>
              <a:rPr lang="en-US" baseline="30000"/>
              <a:t>rd</a:t>
            </a:r>
            <a:r>
              <a:rPr lang="en-US"/>
              <a:t> party legal entity should be avoided</a:t>
            </a:r>
          </a:p>
          <a:p>
            <a:pPr lvl="1"/>
            <a:r>
              <a:rPr lang="en-US"/>
              <a:t>The provider of the information/functionality should be able to verify the legal identity of the requester (Requirement #7)</a:t>
            </a:r>
          </a:p>
          <a:p>
            <a:pPr lvl="1"/>
            <a:r>
              <a:rPr lang="en-US"/>
              <a:t>The provider of the information/functionality should be able to check the authorization of the requester (Requirement #12)</a:t>
            </a:r>
          </a:p>
          <a:p>
            <a:pPr lvl="1"/>
            <a:r>
              <a:rPr lang="en-US"/>
              <a:t>It can be assumed the requested information/functionality is described by an AAS; the asset can be for example a product type, a capability or a software application</a:t>
            </a:r>
            <a:endParaRPr lang="de-DE"/>
          </a:p>
        </p:txBody>
      </p:sp>
      <p:sp>
        <p:nvSpPr>
          <p:cNvPr id="2" name="Titel 1">
            <a:extLst>
              <a:ext uri="{FF2B5EF4-FFF2-40B4-BE49-F238E27FC236}">
                <a16:creationId xmlns:a16="http://schemas.microsoft.com/office/drawing/2014/main" id="{DAE8BB40-646E-2887-AF80-D228AAFC1446}"/>
              </a:ext>
            </a:extLst>
          </p:cNvPr>
          <p:cNvSpPr>
            <a:spLocks noGrp="1"/>
          </p:cNvSpPr>
          <p:nvPr>
            <p:ph type="title"/>
          </p:nvPr>
        </p:nvSpPr>
        <p:spPr>
          <a:xfrm>
            <a:off x="334962" y="260349"/>
            <a:ext cx="9865494" cy="720725"/>
          </a:xfrm>
        </p:spPr>
        <p:txBody>
          <a:bodyPr vert="horz">
            <a:normAutofit fontScale="90000"/>
          </a:bodyPr>
          <a:lstStyle/>
          <a:p>
            <a:r>
              <a:rPr lang="en-US"/>
              <a:t>Requirement #14: Broadcast search</a:t>
            </a:r>
            <a:br>
              <a:rPr lang="en-US"/>
            </a:br>
            <a:r>
              <a:rPr lang="en-US" b="0" noProof="0">
                <a:solidFill>
                  <a:schemeClr val="accent2"/>
                </a:solidFill>
              </a:rPr>
              <a:t>Search</a:t>
            </a:r>
            <a:r>
              <a:rPr lang="en-US" b="0">
                <a:solidFill>
                  <a:schemeClr val="accent2"/>
                </a:solidFill>
              </a:rPr>
              <a:t> for companies, applications or products with specific characteristics</a:t>
            </a:r>
            <a:endParaRPr lang="de-DE" b="0">
              <a:solidFill>
                <a:schemeClr val="accent2"/>
              </a:solidFill>
            </a:endParaRPr>
          </a:p>
        </p:txBody>
      </p:sp>
      <p:sp>
        <p:nvSpPr>
          <p:cNvPr id="4" name="Datumsplatzhalter 3">
            <a:extLst>
              <a:ext uri="{FF2B5EF4-FFF2-40B4-BE49-F238E27FC236}">
                <a16:creationId xmlns:a16="http://schemas.microsoft.com/office/drawing/2014/main" id="{9A179368-444F-67D3-BF5D-7AB865250423}"/>
              </a:ext>
            </a:extLst>
          </p:cNvPr>
          <p:cNvSpPr>
            <a:spLocks noGrp="1"/>
          </p:cNvSpPr>
          <p:nvPr>
            <p:ph type="dt" sz="half" idx="10"/>
          </p:nvPr>
        </p:nvSpPr>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C7A41E7D-16DA-99BF-87D4-0599CEE92CA7}"/>
              </a:ext>
            </a:extLst>
          </p:cNvPr>
          <p:cNvSpPr>
            <a:spLocks noGrp="1"/>
          </p:cNvSpPr>
          <p:nvPr>
            <p:ph type="sldNum" sz="quarter" idx="12"/>
          </p:nvPr>
        </p:nvSpPr>
        <p:spPr/>
        <p:txBody>
          <a:bodyPr/>
          <a:lstStyle/>
          <a:p>
            <a:fld id="{39D3A024-67FB-42E9-9126-3B9701C7D52D}" type="slidenum">
              <a:rPr lang="en-US" smtClean="0"/>
              <a:pPr/>
              <a:t>39</a:t>
            </a:fld>
            <a:endParaRPr lang="en-US"/>
          </a:p>
        </p:txBody>
      </p:sp>
    </p:spTree>
    <p:extLst>
      <p:ext uri="{BB962C8B-B14F-4D97-AF65-F5344CB8AC3E}">
        <p14:creationId xmlns:p14="http://schemas.microsoft.com/office/powerpoint/2010/main" val="2251676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931C3-3F50-926C-7AF7-7D3A8921DE72}"/>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055E9D7-F581-BB86-29A0-EE2A290DE01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3" name="think-cell data - do not delete" hidden="1">
                        <a:extLst>
                          <a:ext uri="{FF2B5EF4-FFF2-40B4-BE49-F238E27FC236}">
                            <a16:creationId xmlns:a16="http://schemas.microsoft.com/office/drawing/2014/main" id="{7055E9D7-F581-BB86-29A0-EE2A290DE0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el 14">
            <a:extLst>
              <a:ext uri="{FF2B5EF4-FFF2-40B4-BE49-F238E27FC236}">
                <a16:creationId xmlns:a16="http://schemas.microsoft.com/office/drawing/2014/main" id="{A0F5F31A-8D1E-1375-AFF0-23574737E883}"/>
              </a:ext>
            </a:extLst>
          </p:cNvPr>
          <p:cNvSpPr>
            <a:spLocks noGrp="1"/>
          </p:cNvSpPr>
          <p:nvPr>
            <p:ph type="title"/>
          </p:nvPr>
        </p:nvSpPr>
        <p:spPr/>
        <p:txBody>
          <a:bodyPr vert="horz"/>
          <a:lstStyle/>
          <a:p>
            <a:r>
              <a:rPr lang="en-US" dirty="0"/>
              <a:t>Overview of Factory-X Requirements (II)</a:t>
            </a:r>
          </a:p>
        </p:txBody>
      </p:sp>
      <p:sp>
        <p:nvSpPr>
          <p:cNvPr id="4" name="Datumsplatzhalter 3">
            <a:extLst>
              <a:ext uri="{FF2B5EF4-FFF2-40B4-BE49-F238E27FC236}">
                <a16:creationId xmlns:a16="http://schemas.microsoft.com/office/drawing/2014/main" id="{967FC5D9-C49D-91B9-1123-1E8BBA5580F8}"/>
              </a:ext>
            </a:extLst>
          </p:cNvPr>
          <p:cNvSpPr>
            <a:spLocks noGrp="1"/>
          </p:cNvSpPr>
          <p:nvPr>
            <p:ph type="dt" sz="half" idx="10"/>
          </p:nvPr>
        </p:nvSpPr>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6EE39BA5-0236-AD97-85A3-D360C01E4A4F}"/>
              </a:ext>
            </a:extLst>
          </p:cNvPr>
          <p:cNvSpPr>
            <a:spLocks noGrp="1"/>
          </p:cNvSpPr>
          <p:nvPr>
            <p:ph type="sldNum" sz="quarter" idx="12"/>
          </p:nvPr>
        </p:nvSpPr>
        <p:spPr/>
        <p:txBody>
          <a:bodyPr/>
          <a:lstStyle/>
          <a:p>
            <a:fld id="{39D3A024-67FB-42E9-9126-3B9701C7D52D}" type="slidenum">
              <a:rPr lang="en-US" smtClean="0"/>
              <a:pPr/>
              <a:t>4</a:t>
            </a:fld>
            <a:endParaRPr lang="en-US"/>
          </a:p>
        </p:txBody>
      </p:sp>
      <p:graphicFrame>
        <p:nvGraphicFramePr>
          <p:cNvPr id="8" name="Tabelle 7">
            <a:extLst>
              <a:ext uri="{FF2B5EF4-FFF2-40B4-BE49-F238E27FC236}">
                <a16:creationId xmlns:a16="http://schemas.microsoft.com/office/drawing/2014/main" id="{099C9656-76A1-26B0-E9F0-85C8AEF42039}"/>
              </a:ext>
            </a:extLst>
          </p:cNvPr>
          <p:cNvGraphicFramePr>
            <a:graphicFrameLocks noGrp="1"/>
          </p:cNvGraphicFramePr>
          <p:nvPr>
            <p:extLst>
              <p:ext uri="{D42A27DB-BD31-4B8C-83A1-F6EECF244321}">
                <p14:modId xmlns:p14="http://schemas.microsoft.com/office/powerpoint/2010/main" val="2098480697"/>
              </p:ext>
            </p:extLst>
          </p:nvPr>
        </p:nvGraphicFramePr>
        <p:xfrm>
          <a:off x="335359" y="1124745"/>
          <a:ext cx="11233092" cy="4984766"/>
        </p:xfrm>
        <a:graphic>
          <a:graphicData uri="http://schemas.openxmlformats.org/drawingml/2006/table">
            <a:tbl>
              <a:tblPr firstRow="1" bandRow="1">
                <a:tableStyleId>{9DCAF9ED-07DC-4A11-8D7F-57B35C25682E}</a:tableStyleId>
              </a:tblPr>
              <a:tblGrid>
                <a:gridCol w="1692189">
                  <a:extLst>
                    <a:ext uri="{9D8B030D-6E8A-4147-A177-3AD203B41FA5}">
                      <a16:colId xmlns:a16="http://schemas.microsoft.com/office/drawing/2014/main" val="290777852"/>
                    </a:ext>
                  </a:extLst>
                </a:gridCol>
                <a:gridCol w="2969902">
                  <a:extLst>
                    <a:ext uri="{9D8B030D-6E8A-4147-A177-3AD203B41FA5}">
                      <a16:colId xmlns:a16="http://schemas.microsoft.com/office/drawing/2014/main" val="1296553886"/>
                    </a:ext>
                  </a:extLst>
                </a:gridCol>
                <a:gridCol w="6571001">
                  <a:extLst>
                    <a:ext uri="{9D8B030D-6E8A-4147-A177-3AD203B41FA5}">
                      <a16:colId xmlns:a16="http://schemas.microsoft.com/office/drawing/2014/main" val="1964117212"/>
                    </a:ext>
                  </a:extLst>
                </a:gridCol>
              </a:tblGrid>
              <a:tr h="0">
                <a:tc>
                  <a:txBody>
                    <a:bodyPr/>
                    <a:lstStyle/>
                    <a:p>
                      <a:pPr algn="ctr"/>
                      <a:r>
                        <a:rPr lang="en-US" sz="1000" noProof="0">
                          <a:solidFill>
                            <a:schemeClr val="bg1"/>
                          </a:solidFill>
                        </a:rPr>
                        <a:t>Req. No.</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sz="1000" noProof="0">
                          <a:solidFill>
                            <a:schemeClr val="bg1"/>
                          </a:solidFill>
                        </a:rPr>
                        <a:t>Title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sz="1000" noProof="0">
                          <a:solidFill>
                            <a:schemeClr val="bg1"/>
                          </a:solidFill>
                        </a:rPr>
                        <a:t>Short description</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6966226"/>
                  </a:ext>
                </a:extLst>
              </a:tr>
              <a:tr h="248383">
                <a:tc>
                  <a:txBody>
                    <a:bodyPr/>
                    <a:lstStyle/>
                    <a:p>
                      <a:pPr algn="ctr"/>
                      <a:endParaRPr lang="en-US" sz="1000" noProof="0">
                        <a:solidFill>
                          <a:schemeClr val="tx2"/>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US" sz="1000" noProof="0">
                        <a:solidFill>
                          <a:schemeClr val="tx2"/>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sz="1000" noProof="0">
                          <a:solidFill>
                            <a:schemeClr val="tx2"/>
                          </a:solidFill>
                        </a:rPr>
                        <a:t>requirement purpose</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88407638"/>
                  </a:ext>
                </a:extLst>
              </a:tr>
              <a:tr h="181396">
                <a:tc>
                  <a:txBody>
                    <a:bodyPr/>
                    <a:lstStyle/>
                    <a:p>
                      <a:pPr algn="l"/>
                      <a:r>
                        <a:rPr lang="en-US" sz="1000" noProof="0" dirty="0">
                          <a:solidFill>
                            <a:schemeClr val="tx1"/>
                          </a:solidFill>
                        </a:rPr>
                        <a:t>21: Hercules</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tx1"/>
                          </a:solidFill>
                        </a:rPr>
                        <a:t>EDC discovery</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tx1"/>
                          </a:solidFill>
                        </a:rPr>
                        <a:t>Provision of EDC discovery service</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203627516"/>
                  </a:ext>
                </a:extLst>
              </a:tr>
              <a:tr h="248383">
                <a:tc>
                  <a:txBody>
                    <a:bodyPr/>
                    <a:lstStyle/>
                    <a:p>
                      <a:pPr algn="l"/>
                      <a:r>
                        <a:rPr lang="en-US" sz="1000" noProof="0" dirty="0">
                          <a:solidFill>
                            <a:schemeClr val="tx1"/>
                          </a:solidFill>
                        </a:rPr>
                        <a:t>22: clarification request</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dirty="0">
                          <a:solidFill>
                            <a:schemeClr val="tx1"/>
                          </a:solidFill>
                        </a:rPr>
                        <a:t>Timeline</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dirty="0">
                          <a:solidFill>
                            <a:schemeClr val="tx1"/>
                          </a:solidFill>
                        </a:rPr>
                        <a:t>Timeline for MX-Port Leo and MX Port Orion</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18859528"/>
                  </a:ext>
                </a:extLst>
              </a:tr>
              <a:tr h="137311">
                <a:tc>
                  <a:txBody>
                    <a:bodyPr/>
                    <a:lstStyle/>
                    <a:p>
                      <a:pPr algn="l"/>
                      <a:r>
                        <a:rPr lang="en-US" sz="1000" noProof="0" dirty="0">
                          <a:solidFill>
                            <a:schemeClr val="tx1"/>
                          </a:solidFill>
                        </a:rPr>
                        <a:t>23: Hercules</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l" fontAlgn="t">
                        <a:buNone/>
                      </a:pPr>
                      <a:r>
                        <a:rPr lang="en-US" sz="1000" b="0" noProof="0" dirty="0">
                          <a:solidFill>
                            <a:schemeClr val="tx1"/>
                          </a:solidFill>
                          <a:effectLst/>
                          <a:latin typeface="Arial" panose="020B0604020202020204" pitchFamily="34" charset="0"/>
                          <a:cs typeface="Arial" panose="020B0604020202020204" pitchFamily="34" charset="0"/>
                        </a:rPr>
                        <a:t>Compatibility</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l" fontAlgn="t">
                        <a:buNone/>
                      </a:pPr>
                      <a:r>
                        <a:rPr lang="en-US" sz="1000" b="0" dirty="0">
                          <a:solidFill>
                            <a:schemeClr val="tx1"/>
                          </a:solidFill>
                          <a:effectLst/>
                          <a:latin typeface="Arial" panose="020B0604020202020204" pitchFamily="34" charset="0"/>
                          <a:cs typeface="Arial" panose="020B0604020202020204" pitchFamily="34" charset="0"/>
                        </a:rPr>
                        <a:t>Compatibility between MX-Port Hercules and Catena-X EDC</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126828820"/>
                  </a:ext>
                </a:extLst>
              </a:tr>
              <a:tr h="137311">
                <a:tc>
                  <a:txBody>
                    <a:bodyPr/>
                    <a:lstStyle/>
                    <a:p>
                      <a:pPr algn="l"/>
                      <a:r>
                        <a:rPr lang="en-US" sz="1000" noProof="0" dirty="0">
                          <a:solidFill>
                            <a:schemeClr val="tx1"/>
                          </a:solidFill>
                        </a:rPr>
                        <a:t>24: quality requirement</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b="0" dirty="0">
                          <a:solidFill>
                            <a:schemeClr val="tx1"/>
                          </a:solidFill>
                          <a:effectLst/>
                          <a:latin typeface="Arial" panose="020B0604020202020204" pitchFamily="34" charset="0"/>
                          <a:cs typeface="Arial" panose="020B0604020202020204" pitchFamily="34" charset="0"/>
                        </a:rPr>
                        <a:t>Interoperability of MX-Port</a:t>
                      </a:r>
                      <a:endParaRPr lang="en-US" sz="1000" noProof="0" dirty="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l" fontAlgn="t">
                        <a:buNone/>
                      </a:pPr>
                      <a:r>
                        <a:rPr lang="en-US" sz="1000" b="0" dirty="0">
                          <a:solidFill>
                            <a:schemeClr val="tx1"/>
                          </a:solidFill>
                          <a:effectLst/>
                          <a:latin typeface="Arial" panose="020B0604020202020204" pitchFamily="34" charset="0"/>
                          <a:cs typeface="Arial" panose="020B0604020202020204" pitchFamily="34" charset="0"/>
                        </a:rPr>
                        <a:t>Interop. </a:t>
                      </a:r>
                      <a:r>
                        <a:rPr lang="en-US" sz="1000" b="0" dirty="0" err="1">
                          <a:solidFill>
                            <a:schemeClr val="tx1"/>
                          </a:solidFill>
                          <a:effectLst/>
                          <a:latin typeface="Arial" panose="020B0604020202020204" pitchFamily="34" charset="0"/>
                          <a:cs typeface="Arial" panose="020B0604020202020204" pitchFamily="34" charset="0"/>
                        </a:rPr>
                        <a:t>betw</a:t>
                      </a:r>
                      <a:r>
                        <a:rPr lang="en-US" sz="1000" b="0" dirty="0">
                          <a:solidFill>
                            <a:schemeClr val="tx1"/>
                          </a:solidFill>
                          <a:effectLst/>
                          <a:latin typeface="Arial" panose="020B0604020202020204" pitchFamily="34" charset="0"/>
                          <a:cs typeface="Arial" panose="020B0604020202020204" pitchFamily="34" charset="0"/>
                        </a:rPr>
                        <a:t>. different vendors' implement. of MX-Port or MX-Port layer</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842322730"/>
                  </a:ext>
                </a:extLst>
              </a:tr>
              <a:tr h="137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tx1"/>
                          </a:solidFill>
                        </a:rPr>
                        <a:t>25: Hercules</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l" fontAlgn="t">
                        <a:buNone/>
                      </a:pPr>
                      <a:r>
                        <a:rPr lang="en-US" sz="1000" b="0" noProof="0" dirty="0">
                          <a:effectLst/>
                          <a:latin typeface="Arial" panose="020B0604020202020204" pitchFamily="34" charset="0"/>
                          <a:cs typeface="Arial" panose="020B0604020202020204" pitchFamily="34" charset="0"/>
                        </a:rPr>
                        <a:t>Multiple / federated trust</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l" fontAlgn="t">
                        <a:buNone/>
                      </a:pPr>
                      <a:r>
                        <a:rPr lang="en-US" sz="1000" b="0" dirty="0">
                          <a:effectLst/>
                          <a:latin typeface="Arial" panose="020B0604020202020204" pitchFamily="34" charset="0"/>
                          <a:cs typeface="Arial" panose="020B0604020202020204" pitchFamily="34" charset="0"/>
                        </a:rPr>
                        <a:t>MX-Port Hercules must be able to trust more than one trust provider</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099522995"/>
                  </a:ext>
                </a:extLst>
              </a:tr>
              <a:tr h="137311">
                <a:tc>
                  <a:txBody>
                    <a:bodyPr/>
                    <a:lstStyle/>
                    <a:p>
                      <a:pPr algn="l"/>
                      <a:r>
                        <a:rPr lang="en-US" sz="1000" noProof="0" dirty="0">
                          <a:solidFill>
                            <a:schemeClr val="tx1"/>
                          </a:solidFill>
                        </a:rPr>
                        <a:t>26: Hercules</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Streaming</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dirty="0">
                          <a:solidFill>
                            <a:schemeClr val="tx1"/>
                          </a:solidFill>
                        </a:rPr>
                        <a:t>MX-Port Video-Streaming compatibility</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400337432"/>
                  </a:ext>
                </a:extLst>
              </a:tr>
              <a:tr h="137311">
                <a:tc>
                  <a:txBody>
                    <a:bodyPr/>
                    <a:lstStyle/>
                    <a:p>
                      <a:pPr algn="l"/>
                      <a:r>
                        <a:rPr lang="en-US" sz="1000" noProof="0" dirty="0">
                          <a:solidFill>
                            <a:schemeClr val="tx1"/>
                          </a:solidFill>
                        </a:rPr>
                        <a:t>27: M</a:t>
                      </a:r>
                      <a:r>
                        <a:rPr lang="en-US" sz="1000" dirty="0">
                          <a:solidFill>
                            <a:schemeClr val="tx1"/>
                          </a:solidFill>
                        </a:rPr>
                        <a:t>X Gate</a:t>
                      </a:r>
                      <a:endParaRPr lang="en-US" sz="1000" noProof="0" dirty="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Integrity and authenticity of data</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dirty="0">
                          <a:solidFill>
                            <a:schemeClr val="tx1"/>
                          </a:solidFill>
                        </a:rPr>
                        <a:t>Uniform solution approach required to sign content of an AAS </a:t>
                      </a:r>
                      <a:r>
                        <a:rPr lang="en-US" sz="1000" noProof="0" dirty="0" err="1">
                          <a:solidFill>
                            <a:schemeClr val="tx1"/>
                          </a:solidFill>
                        </a:rPr>
                        <a:t>Submodel</a:t>
                      </a:r>
                      <a:endParaRPr lang="en-US" sz="1000" noProof="0" dirty="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48183595"/>
                  </a:ext>
                </a:extLst>
              </a:tr>
              <a:tr h="137311">
                <a:tc>
                  <a:txBody>
                    <a:bodyPr/>
                    <a:lstStyle/>
                    <a:p>
                      <a:pPr algn="l"/>
                      <a:r>
                        <a:rPr lang="en-US" sz="1000" noProof="0" dirty="0">
                          <a:solidFill>
                            <a:schemeClr val="tx1"/>
                          </a:solidFill>
                        </a:rPr>
                        <a:t>28: clarification request</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dirty="0">
                          <a:solidFill>
                            <a:schemeClr val="tx2"/>
                          </a:solidFill>
                        </a:rPr>
                        <a:t>MX Gate “south” interface</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dirty="0"/>
                        <a:t>How to provide payload to MX Gate</a:t>
                      </a:r>
                      <a:endParaRPr lang="en-US" sz="1000" noProof="0" dirty="0">
                        <a:solidFill>
                          <a:schemeClr val="tx2"/>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0798761"/>
                  </a:ext>
                </a:extLst>
              </a:tr>
              <a:tr h="108387">
                <a:tc>
                  <a:txBody>
                    <a:bodyPr/>
                    <a:lstStyle/>
                    <a:p>
                      <a:pPr algn="l"/>
                      <a:r>
                        <a:rPr lang="en-US" sz="1000" noProof="0" dirty="0">
                          <a:solidFill>
                            <a:schemeClr val="tx1"/>
                          </a:solidFill>
                        </a:rPr>
                        <a:t>29: MX Converter</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dirty="0">
                          <a:solidFill>
                            <a:schemeClr val="tx1"/>
                          </a:solidFill>
                        </a:rPr>
                        <a:t>Information representations</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Integration of AAS with external information representations</a:t>
                      </a:r>
                      <a:endParaRPr lang="en-US" sz="1000" noProof="0" dirty="0">
                        <a:solidFill>
                          <a:schemeClr val="tx2"/>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15057567"/>
                  </a:ext>
                </a:extLst>
              </a:tr>
              <a:tr h="108387">
                <a:tc>
                  <a:txBody>
                    <a:bodyPr/>
                    <a:lstStyle/>
                    <a:p>
                      <a:pPr algn="l"/>
                      <a:r>
                        <a:rPr lang="en-US" sz="1000" noProof="0" dirty="0">
                          <a:solidFill>
                            <a:schemeClr val="tx1"/>
                          </a:solidFill>
                        </a:rPr>
                        <a:t>30: quality requirement</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tx1"/>
                          </a:solidFill>
                        </a:rPr>
                        <a:t>Communication Security</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noProof="0" dirty="0">
                          <a:solidFill>
                            <a:schemeClr val="tx1"/>
                          </a:solidFill>
                        </a:rPr>
                        <a:t>Communication Security and Trust Management</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87701250"/>
                  </a:ext>
                </a:extLst>
              </a:tr>
              <a:tr h="108387">
                <a:tc>
                  <a:txBody>
                    <a:bodyPr/>
                    <a:lstStyle/>
                    <a:p>
                      <a:pPr algn="l"/>
                      <a:r>
                        <a:rPr lang="en-US" sz="1000" noProof="0" dirty="0">
                          <a:solidFill>
                            <a:schemeClr val="tx1"/>
                          </a:solidFill>
                        </a:rPr>
                        <a:t>31: quality requirement</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tx1"/>
                          </a:solidFill>
                        </a:rPr>
                        <a:t>End-2-End Security</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End-2-End Security, also for Mediated Communication</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415913805"/>
                  </a:ext>
                </a:extLst>
              </a:tr>
              <a:tr h="108387">
                <a:tc>
                  <a:txBody>
                    <a:bodyPr/>
                    <a:lstStyle/>
                    <a:p>
                      <a:pPr algn="l"/>
                      <a:r>
                        <a:rPr lang="en-US" sz="1000" noProof="0" dirty="0">
                          <a:solidFill>
                            <a:schemeClr val="tx1"/>
                          </a:solidFill>
                        </a:rPr>
                        <a:t>32: quality requirement</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dirty="0">
                          <a:solidFill>
                            <a:schemeClr val="tx1"/>
                          </a:solidFill>
                        </a:rPr>
                        <a:t>Security Hardening</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lvl="0"/>
                      <a:r>
                        <a:rPr lang="en-US" sz="1000" dirty="0">
                          <a:solidFill>
                            <a:schemeClr val="tx1"/>
                          </a:solidFill>
                        </a:rPr>
                        <a:t>Security Hardening of Network Infrastructure and Components</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05744316"/>
                  </a:ext>
                </a:extLst>
              </a:tr>
              <a:tr h="108387">
                <a:tc>
                  <a:txBody>
                    <a:bodyPr/>
                    <a:lstStyle/>
                    <a:p>
                      <a:pPr algn="l"/>
                      <a:r>
                        <a:rPr lang="en-US" sz="1000" noProof="0" dirty="0">
                          <a:solidFill>
                            <a:schemeClr val="tx1"/>
                          </a:solidFill>
                        </a:rPr>
                        <a:t>33: MX Gate</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algn="l" defTabSz="914400" rtl="0" eaLnBrk="1" fontAlgn="t" latinLnBrk="0" hangingPunct="1">
                        <a:buNone/>
                      </a:pPr>
                      <a:r>
                        <a:rPr lang="en-US" sz="1000" kern="1200" noProof="0" dirty="0">
                          <a:solidFill>
                            <a:schemeClr val="tx1"/>
                          </a:solidFill>
                          <a:latin typeface="+mn-lt"/>
                          <a:ea typeface="+mn-ea"/>
                          <a:cs typeface="+mn-cs"/>
                        </a:rPr>
                        <a:t>Audit-Safe Logging</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algn="l" defTabSz="914400" rtl="0" eaLnBrk="1" fontAlgn="t" latinLnBrk="0" hangingPunct="1">
                        <a:buNone/>
                      </a:pPr>
                      <a:r>
                        <a:rPr lang="en-US" sz="1000" kern="1200" dirty="0">
                          <a:solidFill>
                            <a:schemeClr val="tx1"/>
                          </a:solidFill>
                          <a:latin typeface="+mn-lt"/>
                          <a:ea typeface="+mn-ea"/>
                          <a:cs typeface="+mn-cs"/>
                        </a:rPr>
                        <a:t>Audit-Safe Logging and Signed Receipts</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309768112"/>
                  </a:ext>
                </a:extLst>
              </a:tr>
              <a:tr h="108387">
                <a:tc>
                  <a:txBody>
                    <a:bodyPr/>
                    <a:lstStyle/>
                    <a:p>
                      <a:pPr algn="l"/>
                      <a:r>
                        <a:rPr lang="en-US" sz="1000" noProof="0" dirty="0">
                          <a:solidFill>
                            <a:schemeClr val="tx1"/>
                          </a:solidFill>
                        </a:rPr>
                        <a:t>34: M</a:t>
                      </a:r>
                      <a:r>
                        <a:rPr lang="en-US" sz="1000" dirty="0">
                          <a:solidFill>
                            <a:schemeClr val="tx1"/>
                          </a:solidFill>
                        </a:rPr>
                        <a:t>X Converter</a:t>
                      </a:r>
                      <a:endParaRPr lang="en-US" sz="1000" noProof="0" dirty="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l" fontAlgn="t">
                        <a:buNone/>
                      </a:pPr>
                      <a:r>
                        <a:rPr lang="en-US" sz="1000" dirty="0">
                          <a:solidFill>
                            <a:schemeClr val="tx1"/>
                          </a:solidFill>
                        </a:rPr>
                        <a:t>Sharing Metadata</a:t>
                      </a:r>
                      <a:endParaRPr lang="en-US" sz="1000" b="0" noProof="0" dirty="0">
                        <a:solidFill>
                          <a:schemeClr val="tx1"/>
                        </a:solidFill>
                        <a:effectLst/>
                        <a:latin typeface="Arial" panose="020B0604020202020204" pitchFamily="34" charset="0"/>
                        <a:cs typeface="Arial" panose="020B0604020202020204" pitchFamily="34" charset="0"/>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l" fontAlgn="t">
                        <a:buNone/>
                      </a:pPr>
                      <a:r>
                        <a:rPr lang="en-US" sz="1000" dirty="0">
                          <a:solidFill>
                            <a:schemeClr val="tx1"/>
                          </a:solidFill>
                        </a:rPr>
                        <a:t>Transfer technical data with units of measures</a:t>
                      </a:r>
                      <a:endParaRPr lang="en-US" sz="1000" b="0" dirty="0">
                        <a:solidFill>
                          <a:schemeClr val="tx1"/>
                        </a:solidFill>
                        <a:effectLst/>
                        <a:latin typeface="Arial" panose="020B0604020202020204" pitchFamily="34" charset="0"/>
                        <a:cs typeface="Arial" panose="020B0604020202020204" pitchFamily="34" charset="0"/>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803603690"/>
                  </a:ext>
                </a:extLst>
              </a:tr>
              <a:tr h="108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tx1"/>
                          </a:solidFill>
                        </a:rPr>
                        <a:t>35: MX Gate</a:t>
                      </a:r>
                      <a:endParaRPr lang="en-US" sz="1000" dirty="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dirty="0"/>
                        <a:t>Data Sharing Transparency</a:t>
                      </a:r>
                      <a:endParaRPr lang="en-US" sz="1000" b="0" noProof="0" dirty="0">
                        <a:effectLst/>
                        <a:latin typeface="Arial" panose="020B0604020202020204" pitchFamily="34" charset="0"/>
                        <a:cs typeface="Arial" panose="020B0604020202020204" pitchFamily="34" charset="0"/>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dirty="0">
                          <a:solidFill>
                            <a:schemeClr val="tx1"/>
                          </a:solidFill>
                        </a:rPr>
                        <a:t>Dashboard for data transactions</a:t>
                      </a:r>
                      <a:endParaRPr lang="en-US" sz="1000" b="0" dirty="0">
                        <a:solidFill>
                          <a:schemeClr val="tx1"/>
                        </a:solidFill>
                        <a:effectLst/>
                        <a:latin typeface="Arial" panose="020B0604020202020204" pitchFamily="34" charset="0"/>
                        <a:cs typeface="Arial" panose="020B0604020202020204" pitchFamily="34" charset="0"/>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601761866"/>
                  </a:ext>
                </a:extLst>
              </a:tr>
              <a:tr h="108387">
                <a:tc>
                  <a:txBody>
                    <a:bodyPr/>
                    <a:lstStyle/>
                    <a:p>
                      <a:pPr algn="l"/>
                      <a:r>
                        <a:rPr lang="en-US" sz="1000" noProof="0" dirty="0">
                          <a:solidFill>
                            <a:schemeClr val="tx1"/>
                          </a:solidFill>
                        </a:rPr>
                        <a:t>36: clarification request</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dirty="0"/>
                        <a:t>OPC/UA based MX-Port without​ DCP/DSP</a:t>
                      </a:r>
                      <a:endParaRPr lang="en-US" sz="1000" noProof="0" dirty="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dirty="0"/>
                        <a:t>A request for “Orion light” aka “Taurus”</a:t>
                      </a:r>
                      <a:endParaRPr lang="en-US" sz="1000" noProof="0" dirty="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85398894"/>
                  </a:ext>
                </a:extLst>
              </a:tr>
              <a:tr h="108387">
                <a:tc>
                  <a:txBody>
                    <a:bodyPr/>
                    <a:lstStyle/>
                    <a:p>
                      <a:pPr algn="l"/>
                      <a:r>
                        <a:rPr lang="en-US" sz="1000" noProof="0" dirty="0">
                          <a:solidFill>
                            <a:schemeClr val="tx1"/>
                          </a:solidFill>
                        </a:rPr>
                        <a:t>37: MX Gate</a:t>
                      </a: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Async. Request / Reply for inform. about an asset </a:t>
                      </a:r>
                      <a:endParaRPr lang="en-US" sz="1000" noProof="0" dirty="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00" dirty="0">
                          <a:solidFill>
                            <a:schemeClr val="tx1"/>
                          </a:solidFill>
                          <a:ea typeface="+mj-lt"/>
                          <a:cs typeface="+mj-lt"/>
                        </a:rPr>
                        <a:t>Starting workflows, that return asynchronous</a:t>
                      </a:r>
                      <a:endParaRPr lang="en-US" sz="1000" noProof="0" dirty="0">
                        <a:solidFill>
                          <a:schemeClr val="tx1"/>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72148410"/>
                  </a:ext>
                </a:extLst>
              </a:tr>
              <a:tr h="108387">
                <a:tc>
                  <a:txBody>
                    <a:bodyPr/>
                    <a:lstStyle/>
                    <a:p>
                      <a:pPr algn="l"/>
                      <a:endParaRPr lang="en-US" sz="1000" noProof="0">
                        <a:solidFill>
                          <a:schemeClr val="tx2"/>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endParaRPr lang="en-US" sz="1000" noProof="0" dirty="0">
                        <a:solidFill>
                          <a:schemeClr val="tx2"/>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endParaRPr lang="en-US" sz="1000" noProof="0" dirty="0">
                        <a:solidFill>
                          <a:schemeClr val="tx2"/>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448719172"/>
                  </a:ext>
                </a:extLst>
              </a:tr>
              <a:tr h="108387">
                <a:tc>
                  <a:txBody>
                    <a:bodyPr/>
                    <a:lstStyle/>
                    <a:p>
                      <a:pPr algn="l"/>
                      <a:endParaRPr lang="en-US" sz="1000" noProof="0" dirty="0">
                        <a:solidFill>
                          <a:schemeClr val="tx2"/>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endParaRPr lang="en-US" sz="1000" noProof="0" dirty="0">
                        <a:solidFill>
                          <a:schemeClr val="tx2"/>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endParaRPr lang="en-US" sz="1000" noProof="0" dirty="0">
                        <a:solidFill>
                          <a:schemeClr val="tx2"/>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736710721"/>
                  </a:ext>
                </a:extLst>
              </a:tr>
              <a:tr h="108387">
                <a:tc>
                  <a:txBody>
                    <a:bodyPr/>
                    <a:lstStyle/>
                    <a:p>
                      <a:pPr algn="l"/>
                      <a:endParaRPr lang="en-US" sz="1000" noProof="0">
                        <a:solidFill>
                          <a:schemeClr val="tx2"/>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endParaRPr lang="en-US" sz="1000" noProof="0" dirty="0">
                        <a:solidFill>
                          <a:schemeClr val="tx2"/>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endParaRPr lang="en-US" sz="1000" noProof="0" dirty="0">
                        <a:solidFill>
                          <a:schemeClr val="tx2"/>
                        </a:solidFill>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56591153"/>
                  </a:ext>
                </a:extLst>
              </a:tr>
            </a:tbl>
          </a:graphicData>
        </a:graphic>
      </p:graphicFrame>
    </p:spTree>
    <p:extLst>
      <p:ext uri="{BB962C8B-B14F-4D97-AF65-F5344CB8AC3E}">
        <p14:creationId xmlns:p14="http://schemas.microsoft.com/office/powerpoint/2010/main" val="2492835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0E18B-CC96-76AA-9481-2472B1777AB5}"/>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3D440FD-7108-2B07-E97C-BC719BA31118}"/>
              </a:ext>
            </a:extLst>
          </p:cNvPr>
          <p:cNvGraphicFramePr>
            <a:graphicFrameLocks noChangeAspect="1"/>
          </p:cNvGraphicFramePr>
          <p:nvPr>
            <p:custDataLst>
              <p:tags r:id="rId1"/>
            </p:custDataLst>
            <p:extLst>
              <p:ext uri="{D42A27DB-BD31-4B8C-83A1-F6EECF244321}">
                <p14:modId xmlns:p14="http://schemas.microsoft.com/office/powerpoint/2010/main" val="3717629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63D440FD-7108-2B07-E97C-BC719BA3111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6D5D9516-F838-C717-1E06-D7F062D9ED44}"/>
              </a:ext>
            </a:extLst>
          </p:cNvPr>
          <p:cNvSpPr>
            <a:spLocks noGrp="1"/>
          </p:cNvSpPr>
          <p:nvPr>
            <p:ph type="ctrTitle"/>
          </p:nvPr>
        </p:nvSpPr>
        <p:spPr/>
        <p:txBody>
          <a:bodyPr vert="horz"/>
          <a:lstStyle/>
          <a:p>
            <a:pPr fontAlgn="t"/>
            <a:r>
              <a:rPr lang="en-US"/>
              <a:t>Requirement #15</a:t>
            </a:r>
            <a:br>
              <a:rPr lang="en-US"/>
            </a:br>
            <a:br>
              <a:rPr lang="en-US"/>
            </a:br>
            <a:r>
              <a:rPr lang="en-US" sz="2800"/>
              <a:t>Testbed – Testbed (infrastructure) inclusive Hackathons for use cases</a:t>
            </a:r>
          </a:p>
        </p:txBody>
      </p:sp>
      <p:sp>
        <p:nvSpPr>
          <p:cNvPr id="2" name="Rechteck 1">
            <a:extLst>
              <a:ext uri="{FF2B5EF4-FFF2-40B4-BE49-F238E27FC236}">
                <a16:creationId xmlns:a16="http://schemas.microsoft.com/office/drawing/2014/main" id="{9565A797-02B4-0F05-5705-99869E366790}"/>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a:solidFill>
                  <a:schemeClr val="tx1"/>
                </a:solidFill>
              </a:rPr>
              <a:t>process requirement</a:t>
            </a:r>
          </a:p>
        </p:txBody>
      </p:sp>
    </p:spTree>
    <p:extLst>
      <p:ext uri="{BB962C8B-B14F-4D97-AF65-F5344CB8AC3E}">
        <p14:creationId xmlns:p14="http://schemas.microsoft.com/office/powerpoint/2010/main" val="1212013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2B76E80-B1F4-6E9B-5B7B-F44C159B7771}"/>
              </a:ext>
            </a:extLst>
          </p:cNvPr>
          <p:cNvGraphicFramePr>
            <a:graphicFrameLocks noChangeAspect="1"/>
          </p:cNvGraphicFramePr>
          <p:nvPr>
            <p:custDataLst>
              <p:tags r:id="rId1"/>
            </p:custDataLst>
            <p:extLst>
              <p:ext uri="{D42A27DB-BD31-4B8C-83A1-F6EECF244321}">
                <p14:modId xmlns:p14="http://schemas.microsoft.com/office/powerpoint/2010/main" val="2299583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8" name="think-cell data - do not delete" hidden="1">
                        <a:extLst>
                          <a:ext uri="{FF2B5EF4-FFF2-40B4-BE49-F238E27FC236}">
                            <a16:creationId xmlns:a16="http://schemas.microsoft.com/office/drawing/2014/main" id="{72B76E80-B1F4-6E9B-5B7B-F44C159B77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itel 10">
            <a:extLst>
              <a:ext uri="{FF2B5EF4-FFF2-40B4-BE49-F238E27FC236}">
                <a16:creationId xmlns:a16="http://schemas.microsoft.com/office/drawing/2014/main" id="{C1C2B4C2-5237-0B8E-7432-6D60C1FAA472}"/>
              </a:ext>
            </a:extLst>
          </p:cNvPr>
          <p:cNvSpPr>
            <a:spLocks noGrp="1"/>
          </p:cNvSpPr>
          <p:nvPr>
            <p:ph type="title"/>
          </p:nvPr>
        </p:nvSpPr>
        <p:spPr/>
        <p:txBody>
          <a:bodyPr vert="horz">
            <a:noAutofit/>
          </a:bodyPr>
          <a:lstStyle/>
          <a:p>
            <a:r>
              <a:rPr lang="en-US"/>
              <a:t>Requirement #15: Testbed</a:t>
            </a:r>
            <a:br>
              <a:rPr lang="en-US"/>
            </a:br>
            <a:r>
              <a:rPr lang="en-US" err="1"/>
              <a:t>Testbed</a:t>
            </a:r>
            <a:r>
              <a:rPr lang="en-US"/>
              <a:t> (infrastructure) inclusive Hackathons for use cases</a:t>
            </a:r>
          </a:p>
        </p:txBody>
      </p:sp>
      <p:sp>
        <p:nvSpPr>
          <p:cNvPr id="7" name="Inhaltsplatzhalter 6">
            <a:extLst>
              <a:ext uri="{FF2B5EF4-FFF2-40B4-BE49-F238E27FC236}">
                <a16:creationId xmlns:a16="http://schemas.microsoft.com/office/drawing/2014/main" id="{208B2FCC-3C1A-6C26-25F5-8DBD966B1A1C}"/>
              </a:ext>
            </a:extLst>
          </p:cNvPr>
          <p:cNvSpPr>
            <a:spLocks noGrp="1"/>
          </p:cNvSpPr>
          <p:nvPr>
            <p:ph sz="quarter" idx="37"/>
          </p:nvPr>
        </p:nvSpPr>
        <p:spPr>
          <a:ln>
            <a:noFill/>
          </a:ln>
        </p:spPr>
        <p:txBody>
          <a:bodyPr/>
          <a:lstStyle/>
          <a:p>
            <a:r>
              <a:rPr lang="en-US" sz="1800"/>
              <a:t>Illustration (example)</a:t>
            </a:r>
          </a:p>
        </p:txBody>
      </p:sp>
      <p:sp>
        <p:nvSpPr>
          <p:cNvPr id="2" name="Inhaltsplatzhalter 1">
            <a:extLst>
              <a:ext uri="{FF2B5EF4-FFF2-40B4-BE49-F238E27FC236}">
                <a16:creationId xmlns:a16="http://schemas.microsoft.com/office/drawing/2014/main" id="{4A3E37AA-EBB4-BDE0-18E8-A8345309447C}"/>
              </a:ext>
            </a:extLst>
          </p:cNvPr>
          <p:cNvSpPr>
            <a:spLocks noGrp="1"/>
          </p:cNvSpPr>
          <p:nvPr>
            <p:ph sz="quarter" idx="38"/>
          </p:nvPr>
        </p:nvSpPr>
        <p:spPr>
          <a:xfrm>
            <a:off x="4419727" y="1127294"/>
            <a:ext cx="7437313" cy="5109994"/>
          </a:xfrm>
          <a:ln>
            <a:noFill/>
          </a:ln>
        </p:spPr>
        <p:txBody>
          <a:bodyPr vert="horz" lIns="0" tIns="72000" rIns="72000" bIns="36000" rtlCol="0" anchor="t">
            <a:noAutofit/>
          </a:bodyPr>
          <a:lstStyle/>
          <a:p>
            <a:r>
              <a:rPr lang="en-US" sz="1800" dirty="0">
                <a:latin typeface="+mj-lt"/>
              </a:rPr>
              <a:t>Initial situation</a:t>
            </a:r>
          </a:p>
          <a:p>
            <a:pPr marL="179070" lvl="1" indent="-179070"/>
            <a:r>
              <a:rPr lang="en-US" dirty="0">
                <a:latin typeface="+mj-lt"/>
              </a:rPr>
              <a:t>Use cases want to validate first “walking skeletons” of their business applications, but have </a:t>
            </a:r>
            <a:r>
              <a:rPr lang="en-US" b="1" dirty="0">
                <a:latin typeface="+mj-lt"/>
              </a:rPr>
              <a:t>no infrastructure </a:t>
            </a:r>
            <a:r>
              <a:rPr lang="en-US" dirty="0">
                <a:latin typeface="+mj-lt"/>
              </a:rPr>
              <a:t>to test or deploy them</a:t>
            </a:r>
            <a:endParaRPr lang="en-US" dirty="0">
              <a:latin typeface="+mj-lt"/>
              <a:cs typeface="Arial"/>
            </a:endParaRPr>
          </a:p>
          <a:p>
            <a:pPr marL="179070" lvl="1" indent="-179070"/>
            <a:r>
              <a:rPr lang="en-US" dirty="0">
                <a:latin typeface="+mj-lt"/>
              </a:rPr>
              <a:t>Use cases have </a:t>
            </a:r>
            <a:r>
              <a:rPr lang="en-US" b="1" dirty="0">
                <a:latin typeface="+mj-lt"/>
              </a:rPr>
              <a:t>no idea / information</a:t>
            </a:r>
            <a:r>
              <a:rPr lang="en-US" dirty="0">
                <a:latin typeface="+mj-lt"/>
              </a:rPr>
              <a:t>, …</a:t>
            </a:r>
            <a:endParaRPr lang="en-US" dirty="0">
              <a:latin typeface="+mj-lt"/>
              <a:cs typeface="Arial"/>
            </a:endParaRPr>
          </a:p>
          <a:p>
            <a:pPr marL="360045" lvl="2"/>
            <a:r>
              <a:rPr lang="en-US" dirty="0">
                <a:latin typeface="+mj-lt"/>
              </a:rPr>
              <a:t>which shared services are already existing and </a:t>
            </a:r>
            <a:endParaRPr lang="en-US" dirty="0">
              <a:latin typeface="+mj-lt"/>
              <a:cs typeface="Arial"/>
            </a:endParaRPr>
          </a:p>
          <a:p>
            <a:pPr marL="360045" lvl="2"/>
            <a:r>
              <a:rPr lang="en-US" dirty="0">
                <a:latin typeface="+mj-lt"/>
              </a:rPr>
              <a:t>how to use them (lack of hands-on experience with shared service).</a:t>
            </a:r>
            <a:endParaRPr lang="en-US" dirty="0">
              <a:latin typeface="+mj-lt"/>
              <a:cs typeface="Arial"/>
            </a:endParaRPr>
          </a:p>
          <a:p>
            <a:r>
              <a:rPr lang="en-US" sz="1800" dirty="0">
                <a:latin typeface="+mj-lt"/>
              </a:rPr>
              <a:t>Problem statement</a:t>
            </a:r>
            <a:endParaRPr lang="en-US" sz="1800" dirty="0">
              <a:latin typeface="+mj-lt"/>
              <a:cs typeface="Arial"/>
            </a:endParaRPr>
          </a:p>
          <a:p>
            <a:pPr marL="179070" lvl="1" indent="-179070"/>
            <a:r>
              <a:rPr lang="en-US" dirty="0">
                <a:latin typeface="+mj-lt"/>
              </a:rPr>
              <a:t>A </a:t>
            </a:r>
            <a:r>
              <a:rPr lang="en-US" b="1" dirty="0">
                <a:latin typeface="+mj-lt"/>
              </a:rPr>
              <a:t>test infrastructure </a:t>
            </a:r>
            <a:r>
              <a:rPr lang="en-US" dirty="0">
                <a:latin typeface="+mj-lt"/>
              </a:rPr>
              <a:t>with hosted shared services (MX-Port elements) shall be provided for validating Use Case “walking skeletons”</a:t>
            </a:r>
            <a:endParaRPr lang="en-US" dirty="0">
              <a:latin typeface="+mj-lt"/>
              <a:cs typeface="Arial"/>
            </a:endParaRPr>
          </a:p>
          <a:p>
            <a:pPr marL="179070" lvl="1" indent="-179070"/>
            <a:r>
              <a:rPr lang="en-US" dirty="0">
                <a:latin typeface="+mj-lt"/>
              </a:rPr>
              <a:t>Opportunities to get </a:t>
            </a:r>
            <a:r>
              <a:rPr lang="en-US" b="1" dirty="0">
                <a:latin typeface="+mj-lt"/>
              </a:rPr>
              <a:t>hands-on experience </a:t>
            </a:r>
            <a:r>
              <a:rPr lang="en-US" dirty="0">
                <a:latin typeface="+mj-lt"/>
              </a:rPr>
              <a:t>with relevant technologies (e.g., MX-Port elements such as EDC, AAS server, …) should be created, e.g., by means of hackathons</a:t>
            </a:r>
            <a:endParaRPr lang="en-US" dirty="0">
              <a:latin typeface="+mj-lt"/>
              <a:cs typeface="Arial"/>
            </a:endParaRPr>
          </a:p>
          <a:p>
            <a:r>
              <a:rPr lang="en-US" sz="1800" dirty="0">
                <a:latin typeface="+mj-lt"/>
              </a:rPr>
              <a:t>Notes</a:t>
            </a:r>
            <a:endParaRPr lang="en-US" sz="1800" dirty="0">
              <a:latin typeface="+mj-lt"/>
              <a:cs typeface="Arial"/>
            </a:endParaRPr>
          </a:p>
          <a:p>
            <a:pPr marL="179070" lvl="1" indent="-179070"/>
            <a:r>
              <a:rPr lang="en-US" dirty="0">
                <a:effectLst/>
                <a:latin typeface="+mj-lt"/>
                <a:ea typeface="DengXian"/>
                <a:cs typeface="Aptos" panose="020B0004020202020204" pitchFamily="34" charset="0"/>
              </a:rPr>
              <a:t>Blueprint: </a:t>
            </a:r>
            <a:r>
              <a:rPr lang="en-US" dirty="0">
                <a:hlinkClick r:id="rId5"/>
              </a:rPr>
              <a:t>Thin[</a:t>
            </a:r>
            <a:r>
              <a:rPr lang="en-US" dirty="0" err="1">
                <a:hlinkClick r:id="rId5"/>
              </a:rPr>
              <a:t>gk</a:t>
            </a:r>
            <a:r>
              <a:rPr lang="en-US" dirty="0">
                <a:hlinkClick r:id="rId5"/>
              </a:rPr>
              <a:t>]</a:t>
            </a:r>
            <a:r>
              <a:rPr lang="en-US" dirty="0" err="1">
                <a:hlinkClick r:id="rId5"/>
              </a:rPr>
              <a:t>athon</a:t>
            </a:r>
            <a:r>
              <a:rPr lang="en-US" dirty="0">
                <a:hlinkClick r:id="rId5"/>
              </a:rPr>
              <a:t> Manufacturing-X Tickets, Mon, Nov 4, 2024 at 9:00 AM | Eventbrite</a:t>
            </a:r>
            <a:endParaRPr lang="en-US" dirty="0">
              <a:latin typeface="+mj-lt"/>
              <a:cs typeface="Arial"/>
            </a:endParaRPr>
          </a:p>
        </p:txBody>
      </p:sp>
      <p:sp>
        <p:nvSpPr>
          <p:cNvPr id="4" name="Datumsplatzhalter 3">
            <a:extLst>
              <a:ext uri="{FF2B5EF4-FFF2-40B4-BE49-F238E27FC236}">
                <a16:creationId xmlns:a16="http://schemas.microsoft.com/office/drawing/2014/main" id="{92D654BA-D4EE-D0A9-1A4A-B7054A9B9BE8}"/>
              </a:ext>
            </a:extLst>
          </p:cNvPr>
          <p:cNvSpPr>
            <a:spLocks noGrp="1"/>
          </p:cNvSpPr>
          <p:nvPr>
            <p:ph type="dt" sz="half" idx="39"/>
          </p:nvPr>
        </p:nvSpPr>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AB1A8DF0-5ED6-0CB8-4BE4-D06AED1C016C}"/>
              </a:ext>
            </a:extLst>
          </p:cNvPr>
          <p:cNvSpPr>
            <a:spLocks noGrp="1"/>
          </p:cNvSpPr>
          <p:nvPr>
            <p:ph type="sldNum" sz="quarter" idx="41"/>
          </p:nvPr>
        </p:nvSpPr>
        <p:spPr/>
        <p:txBody>
          <a:bodyPr/>
          <a:lstStyle/>
          <a:p>
            <a:fld id="{39D3A024-67FB-42E9-9126-3B9701C7D52D}" type="slidenum">
              <a:rPr lang="en-US" smtClean="0"/>
              <a:pPr/>
              <a:t>41</a:t>
            </a:fld>
            <a:endParaRPr lang="en-US"/>
          </a:p>
        </p:txBody>
      </p:sp>
      <p:pic>
        <p:nvPicPr>
          <p:cNvPr id="6" name="Grafik 5">
            <a:extLst>
              <a:ext uri="{FF2B5EF4-FFF2-40B4-BE49-F238E27FC236}">
                <a16:creationId xmlns:a16="http://schemas.microsoft.com/office/drawing/2014/main" id="{34FF328B-C538-9071-5749-3782D8635B29}"/>
              </a:ext>
            </a:extLst>
          </p:cNvPr>
          <p:cNvPicPr>
            <a:picLocks noChangeAspect="1"/>
          </p:cNvPicPr>
          <p:nvPr/>
        </p:nvPicPr>
        <p:blipFill rotWithShape="1">
          <a:blip r:embed="rId6"/>
          <a:srcRect l="6169" r="28613"/>
          <a:stretch>
            <a:fillRect/>
          </a:stretch>
        </p:blipFill>
        <p:spPr>
          <a:xfrm>
            <a:off x="479376" y="3697845"/>
            <a:ext cx="3312368" cy="2539443"/>
          </a:xfrm>
          <a:prstGeom prst="rect">
            <a:avLst/>
          </a:prstGeom>
          <a:effectLst/>
        </p:spPr>
      </p:pic>
      <p:sp>
        <p:nvSpPr>
          <p:cNvPr id="10" name="Pfeil: nach unten 9">
            <a:extLst>
              <a:ext uri="{FF2B5EF4-FFF2-40B4-BE49-F238E27FC236}">
                <a16:creationId xmlns:a16="http://schemas.microsoft.com/office/drawing/2014/main" id="{A6BC7F52-7788-5C11-644A-7CBACBE10AB2}"/>
              </a:ext>
            </a:extLst>
          </p:cNvPr>
          <p:cNvSpPr/>
          <p:nvPr/>
        </p:nvSpPr>
        <p:spPr>
          <a:xfrm rot="10800000">
            <a:off x="1088019" y="2960948"/>
            <a:ext cx="540060" cy="14761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F044DD49-E53F-D15B-C2ED-69AFBB69F935}"/>
              </a:ext>
            </a:extLst>
          </p:cNvPr>
          <p:cNvPicPr>
            <a:picLocks noChangeAspect="1"/>
          </p:cNvPicPr>
          <p:nvPr/>
        </p:nvPicPr>
        <p:blipFill>
          <a:blip r:embed="rId7"/>
          <a:stretch>
            <a:fillRect/>
          </a:stretch>
        </p:blipFill>
        <p:spPr>
          <a:xfrm>
            <a:off x="835589" y="2319781"/>
            <a:ext cx="1073205" cy="571529"/>
          </a:xfrm>
          <a:prstGeom prst="rect">
            <a:avLst/>
          </a:prstGeom>
        </p:spPr>
      </p:pic>
      <p:sp>
        <p:nvSpPr>
          <p:cNvPr id="17" name="Textfeld 16">
            <a:extLst>
              <a:ext uri="{FF2B5EF4-FFF2-40B4-BE49-F238E27FC236}">
                <a16:creationId xmlns:a16="http://schemas.microsoft.com/office/drawing/2014/main" id="{DE976DEC-0EE9-58C1-12F9-1139DB3B2046}"/>
              </a:ext>
            </a:extLst>
          </p:cNvPr>
          <p:cNvSpPr txBox="1"/>
          <p:nvPr/>
        </p:nvSpPr>
        <p:spPr>
          <a:xfrm>
            <a:off x="1906703" y="2236213"/>
            <a:ext cx="941283" cy="369332"/>
          </a:xfrm>
          <a:prstGeom prst="rect">
            <a:avLst/>
          </a:prstGeom>
          <a:noFill/>
        </p:spPr>
        <p:txBody>
          <a:bodyPr wrap="none" rtlCol="0">
            <a:spAutoFit/>
          </a:bodyPr>
          <a:lstStyle/>
          <a:p>
            <a:r>
              <a:rPr lang="de-DE" err="1">
                <a:solidFill>
                  <a:srgbClr val="1D71B8"/>
                </a:solidFill>
              </a:rPr>
              <a:t>testbed</a:t>
            </a:r>
            <a:endParaRPr lang="de-DE">
              <a:solidFill>
                <a:srgbClr val="1D71B8"/>
              </a:solidFill>
            </a:endParaRPr>
          </a:p>
        </p:txBody>
      </p:sp>
      <p:sp>
        <p:nvSpPr>
          <p:cNvPr id="18" name="Textfeld 17">
            <a:extLst>
              <a:ext uri="{FF2B5EF4-FFF2-40B4-BE49-F238E27FC236}">
                <a16:creationId xmlns:a16="http://schemas.microsoft.com/office/drawing/2014/main" id="{E12198DF-20CD-C710-D585-A1FAE971AFAD}"/>
              </a:ext>
            </a:extLst>
          </p:cNvPr>
          <p:cNvSpPr txBox="1"/>
          <p:nvPr/>
        </p:nvSpPr>
        <p:spPr>
          <a:xfrm>
            <a:off x="2074632" y="2453197"/>
            <a:ext cx="1249060" cy="369332"/>
          </a:xfrm>
          <a:prstGeom prst="rect">
            <a:avLst/>
          </a:prstGeom>
          <a:noFill/>
        </p:spPr>
        <p:txBody>
          <a:bodyPr wrap="none" rtlCol="0">
            <a:spAutoFit/>
          </a:bodyPr>
          <a:lstStyle/>
          <a:p>
            <a:r>
              <a:rPr lang="de-DE" err="1">
                <a:solidFill>
                  <a:srgbClr val="C1D100"/>
                </a:solidFill>
              </a:rPr>
              <a:t>hackathon</a:t>
            </a:r>
            <a:endParaRPr lang="de-DE">
              <a:solidFill>
                <a:srgbClr val="C1D100"/>
              </a:solidFill>
            </a:endParaRPr>
          </a:p>
        </p:txBody>
      </p:sp>
      <p:sp>
        <p:nvSpPr>
          <p:cNvPr id="19" name="Ellipse 18">
            <a:extLst>
              <a:ext uri="{FF2B5EF4-FFF2-40B4-BE49-F238E27FC236}">
                <a16:creationId xmlns:a16="http://schemas.microsoft.com/office/drawing/2014/main" id="{53209F98-1D04-01C4-8757-4720B2B94BE3}"/>
              </a:ext>
            </a:extLst>
          </p:cNvPr>
          <p:cNvSpPr/>
          <p:nvPr/>
        </p:nvSpPr>
        <p:spPr>
          <a:xfrm>
            <a:off x="334958" y="4437112"/>
            <a:ext cx="1944618" cy="1293594"/>
          </a:xfrm>
          <a:prstGeom prst="ellipse">
            <a:avLst/>
          </a:prstGeom>
          <a:noFill/>
          <a:ln w="38100">
            <a:solidFill>
              <a:srgbClr val="1D71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82407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E61E0-6221-60DE-9296-61B0578E1D0B}"/>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6FE71E8-E47C-2F1C-7CCE-52F3108ADCA9}"/>
              </a:ext>
            </a:extLst>
          </p:cNvPr>
          <p:cNvGraphicFramePr>
            <a:graphicFrameLocks noChangeAspect="1"/>
          </p:cNvGraphicFramePr>
          <p:nvPr>
            <p:custDataLst>
              <p:tags r:id="rId1"/>
            </p:custDataLst>
            <p:extLst>
              <p:ext uri="{D42A27DB-BD31-4B8C-83A1-F6EECF244321}">
                <p14:modId xmlns:p14="http://schemas.microsoft.com/office/powerpoint/2010/main" val="3413570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76FE71E8-E47C-2F1C-7CCE-52F3108ADC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7F2DB9AC-781D-DF6C-C293-C3B3022B06F4}"/>
              </a:ext>
            </a:extLst>
          </p:cNvPr>
          <p:cNvSpPr>
            <a:spLocks noGrp="1"/>
          </p:cNvSpPr>
          <p:nvPr>
            <p:ph type="ctrTitle"/>
          </p:nvPr>
        </p:nvSpPr>
        <p:spPr/>
        <p:txBody>
          <a:bodyPr vert="horz"/>
          <a:lstStyle/>
          <a:p>
            <a:pPr fontAlgn="t"/>
            <a:r>
              <a:rPr lang="en-US"/>
              <a:t>Requirement #16</a:t>
            </a:r>
            <a:br>
              <a:rPr lang="en-US"/>
            </a:br>
            <a:br>
              <a:rPr lang="en-US"/>
            </a:br>
            <a:r>
              <a:rPr lang="en-US" sz="2800"/>
              <a:t>AAS </a:t>
            </a:r>
            <a:r>
              <a:rPr lang="en-US" sz="2800" err="1"/>
              <a:t>Submodel</a:t>
            </a:r>
            <a:r>
              <a:rPr lang="en-US" sz="2800"/>
              <a:t> templates – Guardrails for the proper usage of AAS </a:t>
            </a:r>
            <a:r>
              <a:rPr lang="en-US" sz="2800" err="1"/>
              <a:t>Submodel</a:t>
            </a:r>
            <a:r>
              <a:rPr lang="en-US" sz="2800"/>
              <a:t> Templates</a:t>
            </a:r>
          </a:p>
        </p:txBody>
      </p:sp>
      <p:sp>
        <p:nvSpPr>
          <p:cNvPr id="3" name="Rechteck 2">
            <a:extLst>
              <a:ext uri="{FF2B5EF4-FFF2-40B4-BE49-F238E27FC236}">
                <a16:creationId xmlns:a16="http://schemas.microsoft.com/office/drawing/2014/main" id="{696FA438-4905-29ED-2F7D-BC43C88611B9}"/>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a:solidFill>
                  <a:schemeClr val="tx1"/>
                </a:solidFill>
              </a:rPr>
              <a:t>process requirement</a:t>
            </a:r>
          </a:p>
        </p:txBody>
      </p:sp>
    </p:spTree>
    <p:extLst>
      <p:ext uri="{BB962C8B-B14F-4D97-AF65-F5344CB8AC3E}">
        <p14:creationId xmlns:p14="http://schemas.microsoft.com/office/powerpoint/2010/main" val="1059348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09BBD-6B2E-93A9-41BF-35F88B3367E6}"/>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0E48EFB-CDDD-2F96-81B8-DEAD65595376}"/>
              </a:ext>
            </a:extLst>
          </p:cNvPr>
          <p:cNvGraphicFramePr>
            <a:graphicFrameLocks noChangeAspect="1"/>
          </p:cNvGraphicFramePr>
          <p:nvPr>
            <p:custDataLst>
              <p:tags r:id="rId1"/>
            </p:custDataLst>
            <p:extLst>
              <p:ext uri="{D42A27DB-BD31-4B8C-83A1-F6EECF244321}">
                <p14:modId xmlns:p14="http://schemas.microsoft.com/office/powerpoint/2010/main" val="2439333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84" imgH="484" progId="TCLayout.ActiveDocument.1">
                  <p:embed/>
                </p:oleObj>
              </mc:Choice>
              <mc:Fallback>
                <p:oleObj name="think-cell Folie" r:id="rId4" imgW="484" imgH="484" progId="TCLayout.ActiveDocument.1">
                  <p:embed/>
                  <p:pic>
                    <p:nvPicPr>
                      <p:cNvPr id="6" name="think-cell data - do not delete" hidden="1">
                        <a:extLst>
                          <a:ext uri="{FF2B5EF4-FFF2-40B4-BE49-F238E27FC236}">
                            <a16:creationId xmlns:a16="http://schemas.microsoft.com/office/drawing/2014/main" id="{F0E48EFB-CDDD-2F96-81B8-DEAD6559537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el 10">
            <a:extLst>
              <a:ext uri="{FF2B5EF4-FFF2-40B4-BE49-F238E27FC236}">
                <a16:creationId xmlns:a16="http://schemas.microsoft.com/office/drawing/2014/main" id="{0C86B053-9C87-150D-D52A-248D60CE41CA}"/>
              </a:ext>
            </a:extLst>
          </p:cNvPr>
          <p:cNvSpPr>
            <a:spLocks noGrp="1"/>
          </p:cNvSpPr>
          <p:nvPr>
            <p:ph type="title"/>
          </p:nvPr>
        </p:nvSpPr>
        <p:spPr/>
        <p:txBody>
          <a:bodyPr vert="horz">
            <a:noAutofit/>
          </a:bodyPr>
          <a:lstStyle/>
          <a:p>
            <a:r>
              <a:rPr lang="en-US"/>
              <a:t>Requirement #16: AAS </a:t>
            </a:r>
            <a:r>
              <a:rPr lang="en-US" err="1"/>
              <a:t>Submodel</a:t>
            </a:r>
            <a:r>
              <a:rPr lang="en-US"/>
              <a:t> Templates</a:t>
            </a:r>
            <a:br>
              <a:rPr lang="en-US"/>
            </a:br>
            <a:r>
              <a:rPr lang="en-US" b="0">
                <a:solidFill>
                  <a:schemeClr val="accent2"/>
                </a:solidFill>
              </a:rPr>
              <a:t>Guardrails for the proper usage of AAS </a:t>
            </a:r>
            <a:r>
              <a:rPr lang="en-US" b="0" err="1">
                <a:solidFill>
                  <a:schemeClr val="accent2"/>
                </a:solidFill>
              </a:rPr>
              <a:t>Submodel</a:t>
            </a:r>
            <a:r>
              <a:rPr lang="en-US" b="0">
                <a:solidFill>
                  <a:schemeClr val="accent2"/>
                </a:solidFill>
              </a:rPr>
              <a:t> Templates</a:t>
            </a:r>
          </a:p>
        </p:txBody>
      </p:sp>
      <p:sp>
        <p:nvSpPr>
          <p:cNvPr id="7" name="Inhaltsplatzhalter 6">
            <a:extLst>
              <a:ext uri="{FF2B5EF4-FFF2-40B4-BE49-F238E27FC236}">
                <a16:creationId xmlns:a16="http://schemas.microsoft.com/office/drawing/2014/main" id="{87E24C0D-A1C9-80E3-71B1-F7938D336A23}"/>
              </a:ext>
            </a:extLst>
          </p:cNvPr>
          <p:cNvSpPr>
            <a:spLocks noGrp="1"/>
          </p:cNvSpPr>
          <p:nvPr>
            <p:ph sz="quarter" idx="37"/>
          </p:nvPr>
        </p:nvSpPr>
        <p:spPr>
          <a:ln>
            <a:noFill/>
          </a:ln>
        </p:spPr>
        <p:txBody>
          <a:bodyPr/>
          <a:lstStyle/>
          <a:p>
            <a:r>
              <a:rPr lang="en-US" sz="1800"/>
              <a:t>Illustration (example)</a:t>
            </a:r>
          </a:p>
        </p:txBody>
      </p:sp>
      <p:sp>
        <p:nvSpPr>
          <p:cNvPr id="2" name="Inhaltsplatzhalter 1">
            <a:extLst>
              <a:ext uri="{FF2B5EF4-FFF2-40B4-BE49-F238E27FC236}">
                <a16:creationId xmlns:a16="http://schemas.microsoft.com/office/drawing/2014/main" id="{654FAE3D-DC12-BC61-E288-740850E583DE}"/>
              </a:ext>
            </a:extLst>
          </p:cNvPr>
          <p:cNvSpPr>
            <a:spLocks noGrp="1"/>
          </p:cNvSpPr>
          <p:nvPr>
            <p:ph sz="quarter" idx="38"/>
          </p:nvPr>
        </p:nvSpPr>
        <p:spPr>
          <a:xfrm>
            <a:off x="3791744" y="1127294"/>
            <a:ext cx="8065297" cy="5109994"/>
          </a:xfrm>
          <a:ln>
            <a:noFill/>
          </a:ln>
        </p:spPr>
        <p:txBody>
          <a:bodyPr>
            <a:normAutofit lnSpcReduction="10000"/>
          </a:bodyPr>
          <a:lstStyle/>
          <a:p>
            <a:r>
              <a:rPr lang="en-US" sz="1800" dirty="0">
                <a:latin typeface="+mj-lt"/>
              </a:rPr>
              <a:t>Initial situation</a:t>
            </a:r>
          </a:p>
          <a:p>
            <a:pPr lvl="1"/>
            <a:r>
              <a:rPr lang="en-US" dirty="0">
                <a:latin typeface="+mj-lt"/>
              </a:rPr>
              <a:t>Several use cases want to use AAS to model asset data in a standardized form for interoperable data exchange</a:t>
            </a:r>
          </a:p>
          <a:p>
            <a:pPr lvl="1"/>
            <a:r>
              <a:rPr lang="en-US" dirty="0">
                <a:latin typeface="+mj-lt"/>
              </a:rPr>
              <a:t>Use case actors have different levels of knowledge regarding the proper use of AAS </a:t>
            </a:r>
            <a:r>
              <a:rPr lang="en-US" dirty="0" err="1">
                <a:latin typeface="+mj-lt"/>
              </a:rPr>
              <a:t>Submodels</a:t>
            </a:r>
            <a:r>
              <a:rPr lang="en-US" dirty="0">
                <a:latin typeface="+mj-lt"/>
              </a:rPr>
              <a:t> and </a:t>
            </a:r>
            <a:r>
              <a:rPr lang="en-US" dirty="0" err="1">
                <a:latin typeface="+mj-lt"/>
              </a:rPr>
              <a:t>Submodel</a:t>
            </a:r>
            <a:r>
              <a:rPr lang="en-US" dirty="0">
                <a:latin typeface="+mj-lt"/>
              </a:rPr>
              <a:t> templates</a:t>
            </a:r>
          </a:p>
          <a:p>
            <a:r>
              <a:rPr lang="en-US" sz="1800" dirty="0">
                <a:latin typeface="+mj-lt"/>
              </a:rPr>
              <a:t>Problem statement</a:t>
            </a:r>
          </a:p>
          <a:p>
            <a:pPr lvl="1"/>
            <a:r>
              <a:rPr lang="en-US" dirty="0">
                <a:ea typeface="ＭＳ Ｐゴシック" charset="-128"/>
              </a:rPr>
              <a:t>A governance body shall define and maintain guidelines how to</a:t>
            </a:r>
          </a:p>
          <a:p>
            <a:pPr lvl="2"/>
            <a:r>
              <a:rPr lang="en-US" dirty="0">
                <a:ea typeface="ＭＳ Ｐゴシック" charset="-128"/>
              </a:rPr>
              <a:t>develop, publish and maintain </a:t>
            </a:r>
            <a:r>
              <a:rPr lang="en-US" dirty="0" err="1">
                <a:ea typeface="ＭＳ Ｐゴシック" charset="-128"/>
              </a:rPr>
              <a:t>Submodel</a:t>
            </a:r>
            <a:r>
              <a:rPr lang="en-US" dirty="0">
                <a:ea typeface="ＭＳ Ｐゴシック" charset="-128"/>
              </a:rPr>
              <a:t> templates – it shall be addressed that the existing </a:t>
            </a:r>
            <a:r>
              <a:rPr lang="en-US" dirty="0" err="1">
                <a:ea typeface="ＭＳ Ｐゴシック" charset="-128"/>
              </a:rPr>
              <a:t>Submodel</a:t>
            </a:r>
            <a:r>
              <a:rPr lang="en-US" dirty="0">
                <a:ea typeface="ＭＳ Ｐゴシック" charset="-128"/>
              </a:rPr>
              <a:t> templates are kept consistent with each other</a:t>
            </a:r>
          </a:p>
          <a:p>
            <a:pPr lvl="2"/>
            <a:r>
              <a:rPr lang="en-US" dirty="0">
                <a:ea typeface="ＭＳ Ｐゴシック" charset="-128"/>
              </a:rPr>
              <a:t>use </a:t>
            </a:r>
            <a:r>
              <a:rPr lang="en-US" dirty="0" err="1">
                <a:ea typeface="ＭＳ Ｐゴシック" charset="-128"/>
              </a:rPr>
              <a:t>Submodels</a:t>
            </a:r>
            <a:r>
              <a:rPr lang="en-US" dirty="0">
                <a:ea typeface="ＭＳ Ｐゴシック" charset="-128"/>
              </a:rPr>
              <a:t> and </a:t>
            </a:r>
            <a:r>
              <a:rPr lang="en-US" dirty="0" err="1">
                <a:ea typeface="ＭＳ Ｐゴシック" charset="-128"/>
              </a:rPr>
              <a:t>Submodel</a:t>
            </a:r>
            <a:r>
              <a:rPr lang="en-US" dirty="0">
                <a:ea typeface="ＭＳ Ｐゴシック" charset="-128"/>
              </a:rPr>
              <a:t> templates</a:t>
            </a:r>
          </a:p>
          <a:p>
            <a:pPr lvl="1"/>
            <a:r>
              <a:rPr lang="en-US" dirty="0">
                <a:ea typeface="ＭＳ Ｐゴシック" charset="-128"/>
              </a:rPr>
              <a:t>A governance body should define and maintain guidelines how to model complex assets (e.g., machines)</a:t>
            </a:r>
            <a:endParaRPr lang="en-US" dirty="0">
              <a:latin typeface="+mj-lt"/>
            </a:endParaRPr>
          </a:p>
          <a:p>
            <a:r>
              <a:rPr lang="en-US" sz="1800" dirty="0">
                <a:latin typeface="+mj-lt"/>
              </a:rPr>
              <a:t>Notes</a:t>
            </a:r>
          </a:p>
          <a:p>
            <a:pPr lvl="1"/>
            <a:r>
              <a:rPr lang="en-US" dirty="0"/>
              <a:t>IDTA offers consultation hours regarding AAS, especially for the development of </a:t>
            </a:r>
            <a:r>
              <a:rPr lang="en-US" dirty="0" err="1"/>
              <a:t>Submodel</a:t>
            </a:r>
            <a:r>
              <a:rPr lang="en-US" dirty="0"/>
              <a:t> templates by TP2</a:t>
            </a:r>
          </a:p>
          <a:p>
            <a:pPr lvl="1"/>
            <a:r>
              <a:rPr lang="en-US" dirty="0">
                <a:effectLst/>
                <a:latin typeface="+mj-lt"/>
                <a:ea typeface="DengXian" panose="02010600030101010101" pitchFamily="2" charset="-122"/>
                <a:cs typeface="Aptos" panose="020B0004020202020204" pitchFamily="34" charset="0"/>
              </a:rPr>
              <a:t>The DAVID project, led by IDTA, coordinates the proper usage of AAS within Manufacturing-X and ensures their standardization→ </a:t>
            </a:r>
            <a:r>
              <a:rPr lang="de-DE" dirty="0">
                <a:hlinkClick r:id="rId6"/>
              </a:rPr>
              <a:t>BMWK - Projekt „DAVID“</a:t>
            </a:r>
            <a:endParaRPr lang="en-US" dirty="0">
              <a:latin typeface="+mj-lt"/>
            </a:endParaRPr>
          </a:p>
        </p:txBody>
      </p:sp>
      <p:sp>
        <p:nvSpPr>
          <p:cNvPr id="4" name="Datumsplatzhalter 3">
            <a:extLst>
              <a:ext uri="{FF2B5EF4-FFF2-40B4-BE49-F238E27FC236}">
                <a16:creationId xmlns:a16="http://schemas.microsoft.com/office/drawing/2014/main" id="{54DD5D08-339D-424B-14FF-5A13D6C6EA2D}"/>
              </a:ext>
            </a:extLst>
          </p:cNvPr>
          <p:cNvSpPr>
            <a:spLocks noGrp="1"/>
          </p:cNvSpPr>
          <p:nvPr>
            <p:ph type="dt" sz="half" idx="39"/>
          </p:nvPr>
        </p:nvSpPr>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F49FE2CB-155A-81FB-A8DE-2FAA5179E5BF}"/>
              </a:ext>
            </a:extLst>
          </p:cNvPr>
          <p:cNvSpPr>
            <a:spLocks noGrp="1"/>
          </p:cNvSpPr>
          <p:nvPr>
            <p:ph type="sldNum" sz="quarter" idx="41"/>
          </p:nvPr>
        </p:nvSpPr>
        <p:spPr/>
        <p:txBody>
          <a:bodyPr/>
          <a:lstStyle/>
          <a:p>
            <a:fld id="{39D3A024-67FB-42E9-9126-3B9701C7D52D}" type="slidenum">
              <a:rPr lang="en-US" smtClean="0"/>
              <a:pPr/>
              <a:t>43</a:t>
            </a:fld>
            <a:endParaRPr lang="en-US"/>
          </a:p>
        </p:txBody>
      </p:sp>
      <p:pic>
        <p:nvPicPr>
          <p:cNvPr id="1026" name="Picture 2" descr="Data Ecosystem and Asset Administration Shell">
            <a:extLst>
              <a:ext uri="{FF2B5EF4-FFF2-40B4-BE49-F238E27FC236}">
                <a16:creationId xmlns:a16="http://schemas.microsoft.com/office/drawing/2014/main" id="{7E239669-ACFE-B00E-BC5A-D685855DD0A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4899" r="22831"/>
          <a:stretch/>
        </p:blipFill>
        <p:spPr bwMode="auto">
          <a:xfrm>
            <a:off x="407368" y="1805060"/>
            <a:ext cx="3018049" cy="324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747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18D33-6F0E-3152-61F8-9290855E13F7}"/>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110CB97-F70F-4F25-DDEB-09E23F58CAC3}"/>
              </a:ext>
            </a:extLst>
          </p:cNvPr>
          <p:cNvGraphicFramePr>
            <a:graphicFrameLocks noChangeAspect="1"/>
          </p:cNvGraphicFramePr>
          <p:nvPr>
            <p:custDataLst>
              <p:tags r:id="rId1"/>
            </p:custDataLst>
            <p:extLst>
              <p:ext uri="{D42A27DB-BD31-4B8C-83A1-F6EECF244321}">
                <p14:modId xmlns:p14="http://schemas.microsoft.com/office/powerpoint/2010/main" val="2724458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5110CB97-F70F-4F25-DDEB-09E23F58CA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77B131C3-56BD-4931-54A6-8525DE86509F}"/>
              </a:ext>
            </a:extLst>
          </p:cNvPr>
          <p:cNvSpPr>
            <a:spLocks noGrp="1"/>
          </p:cNvSpPr>
          <p:nvPr>
            <p:ph type="ctrTitle"/>
          </p:nvPr>
        </p:nvSpPr>
        <p:spPr/>
        <p:txBody>
          <a:bodyPr vert="horz"/>
          <a:lstStyle/>
          <a:p>
            <a:r>
              <a:rPr lang="en-US"/>
              <a:t>Requirement #17</a:t>
            </a:r>
            <a:br>
              <a:rPr lang="en-US"/>
            </a:br>
            <a:br>
              <a:rPr lang="en-US"/>
            </a:br>
            <a:r>
              <a:rPr lang="en-US" sz="2800"/>
              <a:t>Usage control – Dealing with usage rights for data offerings</a:t>
            </a:r>
          </a:p>
        </p:txBody>
      </p:sp>
      <p:sp>
        <p:nvSpPr>
          <p:cNvPr id="2" name="Rechteck 1">
            <a:extLst>
              <a:ext uri="{FF2B5EF4-FFF2-40B4-BE49-F238E27FC236}">
                <a16:creationId xmlns:a16="http://schemas.microsoft.com/office/drawing/2014/main" id="{75FAC697-41EC-02F5-EA6A-61136FB912AB}"/>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a:solidFill>
                  <a:schemeClr val="tx1"/>
                </a:solidFill>
              </a:rPr>
              <a:t>MX Access &amp; Usage Control</a:t>
            </a:r>
          </a:p>
        </p:txBody>
      </p:sp>
    </p:spTree>
    <p:extLst>
      <p:ext uri="{BB962C8B-B14F-4D97-AF65-F5344CB8AC3E}">
        <p14:creationId xmlns:p14="http://schemas.microsoft.com/office/powerpoint/2010/main" val="332374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291008D-94D7-F063-60C0-939CA0EB6D04}"/>
              </a:ext>
            </a:extLst>
          </p:cNvPr>
          <p:cNvGraphicFramePr>
            <a:graphicFrameLocks noChangeAspect="1"/>
          </p:cNvGraphicFramePr>
          <p:nvPr>
            <p:custDataLst>
              <p:tags r:id="rId1"/>
            </p:custDataLst>
            <p:extLst>
              <p:ext uri="{D42A27DB-BD31-4B8C-83A1-F6EECF244321}">
                <p14:modId xmlns:p14="http://schemas.microsoft.com/office/powerpoint/2010/main" val="1262118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7" name="think-cell data - do not delete" hidden="1">
                        <a:extLst>
                          <a:ext uri="{FF2B5EF4-FFF2-40B4-BE49-F238E27FC236}">
                            <a16:creationId xmlns:a16="http://schemas.microsoft.com/office/drawing/2014/main" id="{2291008D-94D7-F063-60C0-939CA0EB6D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Inhaltsplatzhalter 1">
            <a:extLst>
              <a:ext uri="{FF2B5EF4-FFF2-40B4-BE49-F238E27FC236}">
                <a16:creationId xmlns:a16="http://schemas.microsoft.com/office/drawing/2014/main" id="{9BE1701C-8A0F-4F23-D68B-C97EE79D63F9}"/>
              </a:ext>
            </a:extLst>
          </p:cNvPr>
          <p:cNvSpPr>
            <a:spLocks noGrp="1"/>
          </p:cNvSpPr>
          <p:nvPr>
            <p:ph idx="1"/>
          </p:nvPr>
        </p:nvSpPr>
        <p:spPr/>
        <p:txBody>
          <a:bodyPr vert="horz" lIns="0" tIns="72000" rIns="72000" bIns="36000" rtlCol="0" anchor="t">
            <a:normAutofit fontScale="70000" lnSpcReduction="20000"/>
          </a:bodyPr>
          <a:lstStyle/>
          <a:p>
            <a:r>
              <a:rPr lang="en-US" dirty="0"/>
              <a:t>Initial situation</a:t>
            </a:r>
          </a:p>
          <a:p>
            <a:pPr lvl="1"/>
            <a:r>
              <a:rPr lang="en-US" dirty="0"/>
              <a:t>Dataspaces in general assume that there are data providers and data consumers, where the data provider has full control over its data offering which he can control via the access rights to ensure that the data offering is accessible for authorized subjects only (see Requirement #12). </a:t>
            </a:r>
          </a:p>
          <a:p>
            <a:pPr lvl="1"/>
            <a:r>
              <a:rPr lang="en-US" dirty="0"/>
              <a:t>But a data provider want to limit the usage rights of this data offering, which is often technically not possible without big effort once the access rights are granted for another subject. (e.g., for manuals which are not allowed to be copied or redistributed to/for other legal entities)</a:t>
            </a:r>
          </a:p>
          <a:p>
            <a:pPr lvl="1"/>
            <a:r>
              <a:rPr lang="en-US" dirty="0"/>
              <a:t>Usage rights are therefore typically defined in product sheets and T&amp;Cs of the involved companies since pure data can’t be legally owned. </a:t>
            </a:r>
          </a:p>
          <a:p>
            <a:r>
              <a:rPr lang="en-US" dirty="0"/>
              <a:t>Problem statement</a:t>
            </a:r>
          </a:p>
          <a:p>
            <a:pPr lvl="1"/>
            <a:r>
              <a:rPr lang="en-US" dirty="0"/>
              <a:t>Each company shall have the sovereignty for its data offering and shall be able to </a:t>
            </a:r>
            <a:r>
              <a:rPr lang="en-US" dirty="0" err="1"/>
              <a:t>to</a:t>
            </a:r>
            <a:r>
              <a:rPr lang="en-US" dirty="0"/>
              <a:t> monitor (legally approve) how subjects are using the data offering.</a:t>
            </a:r>
          </a:p>
          <a:p>
            <a:pPr lvl="1"/>
            <a:r>
              <a:rPr lang="en-US" dirty="0"/>
              <a:t>Based on subjects, the companies shall be able to define usage rights to “their” data which are part of their defined offering. </a:t>
            </a:r>
          </a:p>
          <a:p>
            <a:pPr lvl="1"/>
            <a:r>
              <a:rPr lang="en-US" dirty="0"/>
              <a:t>The models for (role based) usage rights shall be in the responsibility of the data offering companies, the models can be different for each company or business application.</a:t>
            </a:r>
          </a:p>
          <a:p>
            <a:pPr lvl="1"/>
            <a:r>
              <a:rPr lang="en-US" dirty="0"/>
              <a:t>The usage rights are multidimensional. The subject shall be able to consider more than one category of rights (mass operation; storage; sharing, etc.).</a:t>
            </a:r>
          </a:p>
          <a:p>
            <a:r>
              <a:rPr lang="en-US" dirty="0"/>
              <a:t>Boundary conditions</a:t>
            </a:r>
          </a:p>
          <a:p>
            <a:pPr lvl="1"/>
            <a:r>
              <a:rPr lang="en-US" dirty="0"/>
              <a:t>The role-based usage right is multidimensional. A subject can belong to more than one category of roles (human/machine; entity, country, etc..).</a:t>
            </a:r>
          </a:p>
          <a:p>
            <a:pPr lvl="1"/>
            <a:r>
              <a:rPr lang="en-US" dirty="0"/>
              <a:t>The enforcement of usage rights shall not lead to inappropriate complexity or poor usability of authorization in general. It is assumed that a misuse of an authorized usage can’t necessarily be prevented by the solution (e.g., unauthorized usage, copying or forwarding of data to subjects with no access or usage rights). The solution shall therefore focus on monitoring and reporting (and a high risk to be sued) if prevention is technically impossible.</a:t>
            </a:r>
          </a:p>
          <a:p>
            <a:pPr lvl="1"/>
            <a:r>
              <a:rPr lang="en-US" dirty="0"/>
              <a:t>The solution shall be designed in such a way that the usage policies for the data can be set up by the company owning the offering of the data.</a:t>
            </a:r>
          </a:p>
          <a:p>
            <a:pPr lvl="1"/>
            <a:r>
              <a:rPr lang="en-US" dirty="0"/>
              <a:t>The solution shall allow a simple rule-based management of usage rights based on a common model for the criticality of data to be protected (public, restricted, confidential, strictly confidential) and predefined usage categories (e.g. unlimited machine usage and data forwarding, limited machine usage and/or data storage, read only). The owner of the offering is responsible for a correct labeling or rule set which allows to protect the usage of his data offering. The solution shall monitor or report these labels or rules. </a:t>
            </a:r>
          </a:p>
          <a:p>
            <a:pPr lvl="1"/>
            <a:r>
              <a:rPr lang="en-US" dirty="0"/>
              <a:t>The solution should be a generic reuse service which is integrated or linked to the access right service. The owner of the business application may need to add a kind of “soft sensors” which help the solution to monitor misuse of data offerings.</a:t>
            </a:r>
          </a:p>
        </p:txBody>
      </p:sp>
      <p:sp>
        <p:nvSpPr>
          <p:cNvPr id="3" name="Titel 2">
            <a:extLst>
              <a:ext uri="{FF2B5EF4-FFF2-40B4-BE49-F238E27FC236}">
                <a16:creationId xmlns:a16="http://schemas.microsoft.com/office/drawing/2014/main" id="{FDA3FE8C-100B-B304-890E-88C50BFD8F87}"/>
              </a:ext>
            </a:extLst>
          </p:cNvPr>
          <p:cNvSpPr>
            <a:spLocks noGrp="1"/>
          </p:cNvSpPr>
          <p:nvPr>
            <p:ph type="title"/>
          </p:nvPr>
        </p:nvSpPr>
        <p:spPr/>
        <p:txBody>
          <a:bodyPr vert="horz">
            <a:normAutofit/>
          </a:bodyPr>
          <a:lstStyle/>
          <a:p>
            <a:r>
              <a:rPr lang="en-US"/>
              <a:t>Requirement #17: Usage Control</a:t>
            </a:r>
            <a:br>
              <a:rPr lang="en-US"/>
            </a:br>
            <a:r>
              <a:rPr lang="en-US" b="0">
                <a:solidFill>
                  <a:schemeClr val="accent2"/>
                </a:solidFill>
              </a:rPr>
              <a:t>Dealing with usage rights for data offerings</a:t>
            </a:r>
            <a:endParaRPr lang="de-DE" b="0">
              <a:solidFill>
                <a:schemeClr val="accent2"/>
              </a:solidFill>
            </a:endParaRPr>
          </a:p>
        </p:txBody>
      </p:sp>
      <p:sp>
        <p:nvSpPr>
          <p:cNvPr id="4" name="Datumsplatzhalter 3">
            <a:extLst>
              <a:ext uri="{FF2B5EF4-FFF2-40B4-BE49-F238E27FC236}">
                <a16:creationId xmlns:a16="http://schemas.microsoft.com/office/drawing/2014/main" id="{0795E5D9-2A34-B1D7-8C04-D471AE8A1E11}"/>
              </a:ext>
            </a:extLst>
          </p:cNvPr>
          <p:cNvSpPr>
            <a:spLocks noGrp="1"/>
          </p:cNvSpPr>
          <p:nvPr>
            <p:ph type="dt" sz="half" idx="10"/>
          </p:nvPr>
        </p:nvSpPr>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7A97A6C6-8721-7CB8-D3B3-C5D4F7896921}"/>
              </a:ext>
            </a:extLst>
          </p:cNvPr>
          <p:cNvSpPr>
            <a:spLocks noGrp="1"/>
          </p:cNvSpPr>
          <p:nvPr>
            <p:ph type="sldNum" sz="quarter" idx="12"/>
          </p:nvPr>
        </p:nvSpPr>
        <p:spPr/>
        <p:txBody>
          <a:bodyPr/>
          <a:lstStyle/>
          <a:p>
            <a:fld id="{39D3A024-67FB-42E9-9126-3B9701C7D52D}" type="slidenum">
              <a:rPr lang="en-US" smtClean="0"/>
              <a:pPr/>
              <a:t>45</a:t>
            </a:fld>
            <a:endParaRPr lang="en-US"/>
          </a:p>
        </p:txBody>
      </p:sp>
    </p:spTree>
    <p:extLst>
      <p:ext uri="{BB962C8B-B14F-4D97-AF65-F5344CB8AC3E}">
        <p14:creationId xmlns:p14="http://schemas.microsoft.com/office/powerpoint/2010/main" val="3138754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E08DA-7D62-0F4E-6656-A6D764543F35}"/>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790DB1F-082C-974B-B486-64D6AA47E69A}"/>
              </a:ext>
            </a:extLst>
          </p:cNvPr>
          <p:cNvGraphicFramePr>
            <a:graphicFrameLocks noChangeAspect="1"/>
          </p:cNvGraphicFramePr>
          <p:nvPr>
            <p:custDataLst>
              <p:tags r:id="rId1"/>
            </p:custDataLst>
            <p:extLst>
              <p:ext uri="{D42A27DB-BD31-4B8C-83A1-F6EECF244321}">
                <p14:modId xmlns:p14="http://schemas.microsoft.com/office/powerpoint/2010/main" val="3438628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D790DB1F-082C-974B-B486-64D6AA47E6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ECDDAF84-5C36-D86D-553B-74ED479B39F6}"/>
              </a:ext>
            </a:extLst>
          </p:cNvPr>
          <p:cNvSpPr>
            <a:spLocks noGrp="1"/>
          </p:cNvSpPr>
          <p:nvPr>
            <p:ph type="ctrTitle"/>
          </p:nvPr>
        </p:nvSpPr>
        <p:spPr/>
        <p:txBody>
          <a:bodyPr vert="horz"/>
          <a:lstStyle/>
          <a:p>
            <a:pPr fontAlgn="t"/>
            <a:r>
              <a:rPr lang="en-US"/>
              <a:t>Requirement #18</a:t>
            </a:r>
            <a:br>
              <a:rPr lang="en-US"/>
            </a:br>
            <a:br>
              <a:rPr lang="en-US"/>
            </a:br>
            <a:r>
              <a:rPr lang="en-US" sz="2800"/>
              <a:t>Public data – No access control necessary</a:t>
            </a:r>
          </a:p>
        </p:txBody>
      </p:sp>
      <p:sp>
        <p:nvSpPr>
          <p:cNvPr id="2" name="Rechteck 1">
            <a:extLst>
              <a:ext uri="{FF2B5EF4-FFF2-40B4-BE49-F238E27FC236}">
                <a16:creationId xmlns:a16="http://schemas.microsoft.com/office/drawing/2014/main" id="{482C9234-8D35-DAC5-152E-007226ACE941}"/>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a:solidFill>
                  <a:schemeClr val="tx1"/>
                </a:solidFill>
              </a:rPr>
              <a:t>MX Access &amp; Usage Control</a:t>
            </a:r>
          </a:p>
        </p:txBody>
      </p:sp>
    </p:spTree>
    <p:extLst>
      <p:ext uri="{BB962C8B-B14F-4D97-AF65-F5344CB8AC3E}">
        <p14:creationId xmlns:p14="http://schemas.microsoft.com/office/powerpoint/2010/main" val="910623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F7A9A-BF3A-5315-3B85-1E5AAB100A55}"/>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134FCEE-4A0B-B656-18E8-0562C524CF07}"/>
              </a:ext>
            </a:extLst>
          </p:cNvPr>
          <p:cNvGraphicFramePr>
            <a:graphicFrameLocks noChangeAspect="1"/>
          </p:cNvGraphicFramePr>
          <p:nvPr>
            <p:custDataLst>
              <p:tags r:id="rId1"/>
            </p:custDataLst>
            <p:extLst>
              <p:ext uri="{D42A27DB-BD31-4B8C-83A1-F6EECF244321}">
                <p14:modId xmlns:p14="http://schemas.microsoft.com/office/powerpoint/2010/main" val="52896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7" name="think-cell data - do not delete" hidden="1">
                        <a:extLst>
                          <a:ext uri="{FF2B5EF4-FFF2-40B4-BE49-F238E27FC236}">
                            <a16:creationId xmlns:a16="http://schemas.microsoft.com/office/drawing/2014/main" id="{0134FCEE-4A0B-B656-18E8-0562C524CF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Inhaltsplatzhalter 1">
            <a:extLst>
              <a:ext uri="{FF2B5EF4-FFF2-40B4-BE49-F238E27FC236}">
                <a16:creationId xmlns:a16="http://schemas.microsoft.com/office/drawing/2014/main" id="{114126AE-0253-FA9A-ED0F-77C9EAB651EA}"/>
              </a:ext>
            </a:extLst>
          </p:cNvPr>
          <p:cNvSpPr>
            <a:spLocks noGrp="1"/>
          </p:cNvSpPr>
          <p:nvPr>
            <p:ph idx="1"/>
          </p:nvPr>
        </p:nvSpPr>
        <p:spPr/>
        <p:txBody>
          <a:bodyPr>
            <a:normAutofit fontScale="92500" lnSpcReduction="10000"/>
          </a:bodyPr>
          <a:lstStyle/>
          <a:p>
            <a:r>
              <a:rPr lang="en-US" dirty="0"/>
              <a:t>Initial situation</a:t>
            </a:r>
          </a:p>
          <a:p>
            <a:pPr lvl="1"/>
            <a:r>
              <a:rPr lang="en-US" dirty="0"/>
              <a:t>Many use cases exchange public data between different legal entities</a:t>
            </a:r>
          </a:p>
          <a:p>
            <a:pPr lvl="1"/>
            <a:r>
              <a:rPr lang="en-US" dirty="0"/>
              <a:t>Sometimes the legislator requires that certain data be made available free of charge (for example, security patches); there is no additional benefit for the data provider by making this data available, so the data provider will meet these requirements with minimal effort</a:t>
            </a:r>
          </a:p>
          <a:p>
            <a:pPr lvl="1"/>
            <a:r>
              <a:rPr lang="en-US" dirty="0"/>
              <a:t>Data provider and data consumer have agreed on a semantic model of the data to be exchanged (“MX Converter compliant”) and the access mechanisms (“MX Gate compliant”)</a:t>
            </a:r>
          </a:p>
          <a:p>
            <a:r>
              <a:rPr lang="en-US" dirty="0"/>
              <a:t>Problem statement</a:t>
            </a:r>
          </a:p>
          <a:p>
            <a:pPr lvl="1"/>
            <a:r>
              <a:rPr lang="en-US" dirty="0"/>
              <a:t>As a human or software application of a </a:t>
            </a:r>
            <a:r>
              <a:rPr lang="en-US" b="1" dirty="0"/>
              <a:t>data consumer </a:t>
            </a:r>
            <a:r>
              <a:rPr lang="en-US" dirty="0"/>
              <a:t>as legal entity, I shall be able to receive public data from a software application of a data provider without being affected by any access control mechanism</a:t>
            </a:r>
          </a:p>
          <a:p>
            <a:pPr lvl="1"/>
            <a:r>
              <a:rPr lang="en-US" dirty="0"/>
              <a:t>As a software application of a </a:t>
            </a:r>
            <a:r>
              <a:rPr lang="en-US" b="1" dirty="0"/>
              <a:t>data provider </a:t>
            </a:r>
            <a:r>
              <a:rPr lang="en-US" dirty="0"/>
              <a:t>as legal entity, I shall be able to provide public data to a human or software application of a data consumer without being affected by any access control mechanism</a:t>
            </a:r>
          </a:p>
          <a:p>
            <a:pPr lvl="1"/>
            <a:r>
              <a:rPr lang="en-US" dirty="0"/>
              <a:t>As a data provider and data consumer, I shall be able to not be forced to register at any 3</a:t>
            </a:r>
            <a:r>
              <a:rPr lang="en-US" baseline="30000" dirty="0"/>
              <a:t>rd</a:t>
            </a:r>
            <a:r>
              <a:rPr lang="en-US" dirty="0"/>
              <a:t> party entity for data exchange</a:t>
            </a:r>
          </a:p>
          <a:p>
            <a:r>
              <a:rPr lang="en-US" dirty="0"/>
              <a:t>Boundary conditions</a:t>
            </a:r>
          </a:p>
          <a:p>
            <a:pPr lvl="1"/>
            <a:r>
              <a:rPr lang="en-US" dirty="0"/>
              <a:t>Public data can also optionally be linked to usage policies, see Requirement #17</a:t>
            </a:r>
          </a:p>
          <a:p>
            <a:r>
              <a:rPr lang="en-US" dirty="0"/>
              <a:t>Notes</a:t>
            </a:r>
          </a:p>
          <a:p>
            <a:pPr lvl="1"/>
            <a:r>
              <a:rPr lang="en-US" dirty="0"/>
              <a:t>A solution is necessary in which the one-off costs and the costs during operation are as low as possible</a:t>
            </a:r>
          </a:p>
        </p:txBody>
      </p:sp>
      <p:sp>
        <p:nvSpPr>
          <p:cNvPr id="3" name="Titel 2">
            <a:extLst>
              <a:ext uri="{FF2B5EF4-FFF2-40B4-BE49-F238E27FC236}">
                <a16:creationId xmlns:a16="http://schemas.microsoft.com/office/drawing/2014/main" id="{1B161FB1-51C0-CA0A-6411-A0DCAB91DCF9}"/>
              </a:ext>
            </a:extLst>
          </p:cNvPr>
          <p:cNvSpPr>
            <a:spLocks noGrp="1"/>
          </p:cNvSpPr>
          <p:nvPr>
            <p:ph type="title"/>
          </p:nvPr>
        </p:nvSpPr>
        <p:spPr/>
        <p:txBody>
          <a:bodyPr vert="horz">
            <a:normAutofit/>
          </a:bodyPr>
          <a:lstStyle/>
          <a:p>
            <a:r>
              <a:rPr lang="en-US"/>
              <a:t>Requirement #18: Public data</a:t>
            </a:r>
            <a:br>
              <a:rPr lang="de-DE"/>
            </a:br>
            <a:r>
              <a:rPr lang="en-US" b="0">
                <a:solidFill>
                  <a:schemeClr val="accent2"/>
                </a:solidFill>
              </a:rPr>
              <a:t>No access control necessary</a:t>
            </a:r>
            <a:endParaRPr lang="de-DE" b="0">
              <a:solidFill>
                <a:schemeClr val="accent2"/>
              </a:solidFill>
            </a:endParaRPr>
          </a:p>
        </p:txBody>
      </p:sp>
      <p:sp>
        <p:nvSpPr>
          <p:cNvPr id="4" name="Datumsplatzhalter 3">
            <a:extLst>
              <a:ext uri="{FF2B5EF4-FFF2-40B4-BE49-F238E27FC236}">
                <a16:creationId xmlns:a16="http://schemas.microsoft.com/office/drawing/2014/main" id="{9C76B487-10EF-DFEA-E643-1DB56F10D0E3}"/>
              </a:ext>
            </a:extLst>
          </p:cNvPr>
          <p:cNvSpPr>
            <a:spLocks noGrp="1"/>
          </p:cNvSpPr>
          <p:nvPr>
            <p:ph type="dt" sz="half" idx="10"/>
          </p:nvPr>
        </p:nvSpPr>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EEE52DB3-DFE1-A9D1-2D79-A9CEBF62750B}"/>
              </a:ext>
            </a:extLst>
          </p:cNvPr>
          <p:cNvSpPr>
            <a:spLocks noGrp="1"/>
          </p:cNvSpPr>
          <p:nvPr>
            <p:ph type="sldNum" sz="quarter" idx="12"/>
          </p:nvPr>
        </p:nvSpPr>
        <p:spPr/>
        <p:txBody>
          <a:bodyPr/>
          <a:lstStyle/>
          <a:p>
            <a:fld id="{39D3A024-67FB-42E9-9126-3B9701C7D52D}" type="slidenum">
              <a:rPr lang="en-US" smtClean="0"/>
              <a:pPr/>
              <a:t>47</a:t>
            </a:fld>
            <a:endParaRPr lang="en-US"/>
          </a:p>
        </p:txBody>
      </p:sp>
    </p:spTree>
    <p:extLst>
      <p:ext uri="{BB962C8B-B14F-4D97-AF65-F5344CB8AC3E}">
        <p14:creationId xmlns:p14="http://schemas.microsoft.com/office/powerpoint/2010/main" val="3985382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0E5ED-656C-8F8C-3AAD-2C781CE03FA1}"/>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2557B9F-7C23-A26B-8665-63B438D6E1C7}"/>
              </a:ext>
            </a:extLst>
          </p:cNvPr>
          <p:cNvGraphicFramePr>
            <a:graphicFrameLocks noChangeAspect="1"/>
          </p:cNvGraphicFramePr>
          <p:nvPr>
            <p:custDataLst>
              <p:tags r:id="rId1"/>
            </p:custDataLst>
            <p:extLst>
              <p:ext uri="{D42A27DB-BD31-4B8C-83A1-F6EECF244321}">
                <p14:modId xmlns:p14="http://schemas.microsoft.com/office/powerpoint/2010/main" val="261867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A2557B9F-7C23-A26B-8665-63B438D6E1C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FBA5AFD0-28A5-E671-5148-3649D65EDB7E}"/>
              </a:ext>
            </a:extLst>
          </p:cNvPr>
          <p:cNvSpPr>
            <a:spLocks noGrp="1"/>
          </p:cNvSpPr>
          <p:nvPr>
            <p:ph type="ctrTitle"/>
          </p:nvPr>
        </p:nvSpPr>
        <p:spPr/>
        <p:txBody>
          <a:bodyPr vert="horz"/>
          <a:lstStyle/>
          <a:p>
            <a:pPr fontAlgn="t"/>
            <a:r>
              <a:rPr lang="en-US"/>
              <a:t>Requirement #19</a:t>
            </a:r>
            <a:br>
              <a:rPr lang="en-US"/>
            </a:br>
            <a:br>
              <a:rPr lang="en-US"/>
            </a:br>
            <a:r>
              <a:rPr lang="en-US" sz="2800"/>
              <a:t>Restricted data – Protective mechanism defined by data provider</a:t>
            </a:r>
          </a:p>
        </p:txBody>
      </p:sp>
      <p:sp>
        <p:nvSpPr>
          <p:cNvPr id="2" name="Rechteck 1">
            <a:extLst>
              <a:ext uri="{FF2B5EF4-FFF2-40B4-BE49-F238E27FC236}">
                <a16:creationId xmlns:a16="http://schemas.microsoft.com/office/drawing/2014/main" id="{589C47B3-6C3D-0B66-BF6F-5808FD88294A}"/>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a:solidFill>
                  <a:schemeClr val="tx1"/>
                </a:solidFill>
              </a:rPr>
              <a:t>MX Access &amp; Usage Control</a:t>
            </a:r>
          </a:p>
        </p:txBody>
      </p:sp>
    </p:spTree>
    <p:extLst>
      <p:ext uri="{BB962C8B-B14F-4D97-AF65-F5344CB8AC3E}">
        <p14:creationId xmlns:p14="http://schemas.microsoft.com/office/powerpoint/2010/main" val="41401793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D8A6F-1D82-943D-15FD-DFD2ECF5CB8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507C796-8F79-3A84-B4BE-CAFBA7D5CC49}"/>
              </a:ext>
            </a:extLst>
          </p:cNvPr>
          <p:cNvGraphicFramePr>
            <a:graphicFrameLocks noChangeAspect="1"/>
          </p:cNvGraphicFramePr>
          <p:nvPr>
            <p:custDataLst>
              <p:tags r:id="rId1"/>
            </p:custDataLst>
            <p:extLst>
              <p:ext uri="{D42A27DB-BD31-4B8C-83A1-F6EECF244321}">
                <p14:modId xmlns:p14="http://schemas.microsoft.com/office/powerpoint/2010/main" val="4088716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7" name="think-cell data - do not delete" hidden="1">
                        <a:extLst>
                          <a:ext uri="{FF2B5EF4-FFF2-40B4-BE49-F238E27FC236}">
                            <a16:creationId xmlns:a16="http://schemas.microsoft.com/office/drawing/2014/main" id="{D507C796-8F79-3A84-B4BE-CAFBA7D5CC4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Inhaltsplatzhalter 1">
            <a:extLst>
              <a:ext uri="{FF2B5EF4-FFF2-40B4-BE49-F238E27FC236}">
                <a16:creationId xmlns:a16="http://schemas.microsoft.com/office/drawing/2014/main" id="{9EA4D0EA-4833-F033-ED55-C41510FE0718}"/>
              </a:ext>
            </a:extLst>
          </p:cNvPr>
          <p:cNvSpPr>
            <a:spLocks noGrp="1"/>
          </p:cNvSpPr>
          <p:nvPr>
            <p:ph idx="1"/>
          </p:nvPr>
        </p:nvSpPr>
        <p:spPr/>
        <p:txBody>
          <a:bodyPr>
            <a:normAutofit fontScale="92500" lnSpcReduction="10000"/>
          </a:bodyPr>
          <a:lstStyle/>
          <a:p>
            <a:r>
              <a:rPr lang="en-US" dirty="0"/>
              <a:t>Initial situation</a:t>
            </a:r>
          </a:p>
          <a:p>
            <a:pPr lvl="1"/>
            <a:r>
              <a:rPr lang="en-US" dirty="0"/>
              <a:t>There are existing infrastructures where restricted data is already exchanged between legal entities</a:t>
            </a:r>
          </a:p>
          <a:p>
            <a:pPr lvl="1"/>
            <a:r>
              <a:rPr lang="en-US" dirty="0"/>
              <a:t>The data provider provides a mechanism for identification and authentication, and the data consumer uses this mechanism</a:t>
            </a:r>
          </a:p>
          <a:p>
            <a:r>
              <a:rPr lang="en-US" dirty="0"/>
              <a:t>Problem statement</a:t>
            </a:r>
          </a:p>
          <a:p>
            <a:pPr lvl="1"/>
            <a:r>
              <a:rPr lang="en-US" dirty="0"/>
              <a:t>As a human or a software application of a </a:t>
            </a:r>
            <a:r>
              <a:rPr lang="en-US" b="1" dirty="0"/>
              <a:t>data consumer </a:t>
            </a:r>
            <a:r>
              <a:rPr lang="en-US" dirty="0"/>
              <a:t>as legal entity, I shall be able to receive data from a software application of a data provider that is made available to me when I identify myself with an identity provided by the data provider</a:t>
            </a:r>
          </a:p>
          <a:p>
            <a:pPr lvl="1"/>
            <a:r>
              <a:rPr lang="en-US" dirty="0"/>
              <a:t>As a software application of a </a:t>
            </a:r>
            <a:r>
              <a:rPr lang="en-US" b="1" dirty="0"/>
              <a:t>data provider</a:t>
            </a:r>
            <a:r>
              <a:rPr lang="en-US" dirty="0"/>
              <a:t>, I shall be able to provide data to a human or software application of a data consumer, when the human or software application of the data consumer identifies himself with an identity provided by my legal entity</a:t>
            </a:r>
          </a:p>
          <a:p>
            <a:pPr lvl="1"/>
            <a:r>
              <a:rPr lang="en-US" dirty="0"/>
              <a:t>As a data provider and data consumer, I shall be able not to be forced to register at any 3</a:t>
            </a:r>
            <a:r>
              <a:rPr lang="en-US" baseline="30000" dirty="0"/>
              <a:t>rd</a:t>
            </a:r>
            <a:r>
              <a:rPr lang="en-US" dirty="0"/>
              <a:t> party entity for data exchange</a:t>
            </a:r>
          </a:p>
          <a:p>
            <a:r>
              <a:rPr lang="en-US" dirty="0"/>
              <a:t>Boundary conditions</a:t>
            </a:r>
          </a:p>
          <a:p>
            <a:pPr lvl="1"/>
            <a:r>
              <a:rPr lang="en-US" dirty="0"/>
              <a:t>With this approach, a data consumer shall use a specific identification and authentication mechanism for each data provider; as the number of data providers increases, this will no longer be manageable in the future</a:t>
            </a:r>
          </a:p>
          <a:p>
            <a:pPr lvl="1"/>
            <a:r>
              <a:rPr lang="en-US" dirty="0"/>
              <a:t>Restricted data can also optionally be linked to usage policies, see Requirement #17</a:t>
            </a:r>
          </a:p>
          <a:p>
            <a:r>
              <a:rPr lang="en-US" dirty="0"/>
              <a:t>Notes</a:t>
            </a:r>
          </a:p>
          <a:p>
            <a:pPr lvl="1"/>
            <a:r>
              <a:rPr lang="en-US" dirty="0"/>
              <a:t>A solution is necessary in which the one-off costs and the costs during operation are as low as possible</a:t>
            </a:r>
          </a:p>
        </p:txBody>
      </p:sp>
      <p:sp>
        <p:nvSpPr>
          <p:cNvPr id="3" name="Titel 2">
            <a:extLst>
              <a:ext uri="{FF2B5EF4-FFF2-40B4-BE49-F238E27FC236}">
                <a16:creationId xmlns:a16="http://schemas.microsoft.com/office/drawing/2014/main" id="{09AF7ADD-7830-AEB6-8BC1-4202D0405136}"/>
              </a:ext>
            </a:extLst>
          </p:cNvPr>
          <p:cNvSpPr>
            <a:spLocks noGrp="1"/>
          </p:cNvSpPr>
          <p:nvPr>
            <p:ph type="title"/>
          </p:nvPr>
        </p:nvSpPr>
        <p:spPr/>
        <p:txBody>
          <a:bodyPr vert="horz">
            <a:normAutofit/>
          </a:bodyPr>
          <a:lstStyle/>
          <a:p>
            <a:r>
              <a:rPr lang="en-US"/>
              <a:t>Requirement #19: Restricted data</a:t>
            </a:r>
            <a:br>
              <a:rPr lang="de-DE"/>
            </a:br>
            <a:r>
              <a:rPr lang="en-US" b="0">
                <a:solidFill>
                  <a:schemeClr val="accent2"/>
                </a:solidFill>
              </a:rPr>
              <a:t>Protective mechanism defined by data provider</a:t>
            </a:r>
            <a:endParaRPr lang="de-DE" b="0">
              <a:solidFill>
                <a:schemeClr val="accent2"/>
              </a:solidFill>
            </a:endParaRPr>
          </a:p>
        </p:txBody>
      </p:sp>
      <p:sp>
        <p:nvSpPr>
          <p:cNvPr id="4" name="Datumsplatzhalter 3">
            <a:extLst>
              <a:ext uri="{FF2B5EF4-FFF2-40B4-BE49-F238E27FC236}">
                <a16:creationId xmlns:a16="http://schemas.microsoft.com/office/drawing/2014/main" id="{4ABFF9BD-BB4C-C982-8B35-022D12604DE2}"/>
              </a:ext>
            </a:extLst>
          </p:cNvPr>
          <p:cNvSpPr>
            <a:spLocks noGrp="1"/>
          </p:cNvSpPr>
          <p:nvPr>
            <p:ph type="dt" sz="half" idx="10"/>
          </p:nvPr>
        </p:nvSpPr>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1876913E-1A47-8240-0C7A-A30A0BE79733}"/>
              </a:ext>
            </a:extLst>
          </p:cNvPr>
          <p:cNvSpPr>
            <a:spLocks noGrp="1"/>
          </p:cNvSpPr>
          <p:nvPr>
            <p:ph type="sldNum" sz="quarter" idx="12"/>
          </p:nvPr>
        </p:nvSpPr>
        <p:spPr/>
        <p:txBody>
          <a:bodyPr/>
          <a:lstStyle/>
          <a:p>
            <a:fld id="{39D3A024-67FB-42E9-9126-3B9701C7D52D}" type="slidenum">
              <a:rPr lang="en-US" smtClean="0"/>
              <a:pPr/>
              <a:t>49</a:t>
            </a:fld>
            <a:endParaRPr lang="en-US"/>
          </a:p>
        </p:txBody>
      </p:sp>
    </p:spTree>
    <p:extLst>
      <p:ext uri="{BB962C8B-B14F-4D97-AF65-F5344CB8AC3E}">
        <p14:creationId xmlns:p14="http://schemas.microsoft.com/office/powerpoint/2010/main" val="1436197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8BB40-646E-2887-AF80-D228AAFC1446}"/>
              </a:ext>
            </a:extLst>
          </p:cNvPr>
          <p:cNvSpPr>
            <a:spLocks noGrp="1"/>
          </p:cNvSpPr>
          <p:nvPr>
            <p:ph type="title"/>
          </p:nvPr>
        </p:nvSpPr>
        <p:spPr>
          <a:xfrm>
            <a:off x="334962" y="260349"/>
            <a:ext cx="9723438" cy="720725"/>
          </a:xfrm>
        </p:spPr>
        <p:txBody>
          <a:bodyPr>
            <a:normAutofit/>
          </a:bodyPr>
          <a:lstStyle/>
          <a:p>
            <a:r>
              <a:rPr lang="en-US"/>
              <a:t>Requirement #Number: &lt;Title&gt;</a:t>
            </a:r>
            <a:br>
              <a:rPr lang="en-US"/>
            </a:br>
            <a:r>
              <a:rPr lang="en-US" b="0">
                <a:solidFill>
                  <a:schemeClr val="accent2"/>
                </a:solidFill>
              </a:rPr>
              <a:t>&lt;Short Description&gt;</a:t>
            </a:r>
            <a:endParaRPr lang="de-DE" b="0" dirty="0">
              <a:solidFill>
                <a:schemeClr val="accent2"/>
              </a:solidFill>
            </a:endParaRPr>
          </a:p>
        </p:txBody>
      </p:sp>
      <p:sp>
        <p:nvSpPr>
          <p:cNvPr id="24" name="Inhaltsplatzhalter 23">
            <a:extLst>
              <a:ext uri="{FF2B5EF4-FFF2-40B4-BE49-F238E27FC236}">
                <a16:creationId xmlns:a16="http://schemas.microsoft.com/office/drawing/2014/main" id="{69429456-E2E4-B4EA-66B0-057EAA455FE9}"/>
              </a:ext>
            </a:extLst>
          </p:cNvPr>
          <p:cNvSpPr>
            <a:spLocks noGrp="1"/>
          </p:cNvSpPr>
          <p:nvPr>
            <p:ph sz="quarter" idx="37"/>
          </p:nvPr>
        </p:nvSpPr>
        <p:spPr>
          <a:ln>
            <a:noFill/>
          </a:ln>
        </p:spPr>
        <p:txBody>
          <a:bodyPr/>
          <a:lstStyle/>
          <a:p>
            <a:r>
              <a:rPr lang="de-DE"/>
              <a:t>Illustration (optional)</a:t>
            </a:r>
            <a:endParaRPr lang="de-DE" dirty="0"/>
          </a:p>
        </p:txBody>
      </p:sp>
      <p:sp>
        <p:nvSpPr>
          <p:cNvPr id="19" name="Inhaltsplatzhalter 18">
            <a:extLst>
              <a:ext uri="{FF2B5EF4-FFF2-40B4-BE49-F238E27FC236}">
                <a16:creationId xmlns:a16="http://schemas.microsoft.com/office/drawing/2014/main" id="{6891994B-ABD8-2752-18E3-929091D5FCBB}"/>
              </a:ext>
            </a:extLst>
          </p:cNvPr>
          <p:cNvSpPr>
            <a:spLocks noGrp="1"/>
          </p:cNvSpPr>
          <p:nvPr>
            <p:ph sz="quarter" idx="38"/>
          </p:nvPr>
        </p:nvSpPr>
        <p:spPr>
          <a:xfrm>
            <a:off x="6240463" y="1127294"/>
            <a:ext cx="5616577" cy="5109994"/>
          </a:xfrm>
        </p:spPr>
        <p:txBody>
          <a:bodyPr/>
          <a:lstStyle/>
          <a:p>
            <a:r>
              <a:rPr lang="en-US" dirty="0"/>
              <a:t>Initial situation (mandatory)</a:t>
            </a:r>
          </a:p>
          <a:p>
            <a:pPr lvl="1"/>
            <a:r>
              <a:rPr lang="en-US" dirty="0"/>
              <a:t>&lt;informative description – no requirements&gt;</a:t>
            </a:r>
          </a:p>
          <a:p>
            <a:r>
              <a:rPr lang="en-US" dirty="0"/>
              <a:t>Problem statement (mandatory)</a:t>
            </a:r>
          </a:p>
          <a:p>
            <a:pPr lvl="1"/>
            <a:r>
              <a:rPr lang="en-US" dirty="0"/>
              <a:t>&lt;normative description – requirements&gt;</a:t>
            </a:r>
          </a:p>
          <a:p>
            <a:r>
              <a:rPr lang="en-US" dirty="0"/>
              <a:t>Boundary conditions (optional)</a:t>
            </a:r>
          </a:p>
          <a:p>
            <a:pPr lvl="1"/>
            <a:r>
              <a:rPr lang="en-US" dirty="0"/>
              <a:t>&lt;normative description – requirements &gt;</a:t>
            </a:r>
          </a:p>
          <a:p>
            <a:r>
              <a:rPr lang="en-US" dirty="0"/>
              <a:t>Notes (optional)</a:t>
            </a:r>
          </a:p>
          <a:p>
            <a:pPr lvl="1"/>
            <a:r>
              <a:rPr lang="en-US" dirty="0"/>
              <a:t>&lt;</a:t>
            </a:r>
            <a:r>
              <a:rPr lang="en-US"/>
              <a:t>informative description – no </a:t>
            </a:r>
            <a:r>
              <a:rPr lang="en-US" dirty="0"/>
              <a:t>requirements&gt;</a:t>
            </a:r>
          </a:p>
          <a:p>
            <a:pPr lvl="1"/>
            <a:endParaRPr lang="en-US" dirty="0"/>
          </a:p>
          <a:p>
            <a:endParaRPr lang="en-US" dirty="0"/>
          </a:p>
          <a:p>
            <a:r>
              <a:rPr lang="en-US" dirty="0"/>
              <a:t>Backup information on additional pages (optional)</a:t>
            </a:r>
          </a:p>
        </p:txBody>
      </p:sp>
      <p:sp>
        <p:nvSpPr>
          <p:cNvPr id="4" name="Datumsplatzhalter 3">
            <a:extLst>
              <a:ext uri="{FF2B5EF4-FFF2-40B4-BE49-F238E27FC236}">
                <a16:creationId xmlns:a16="http://schemas.microsoft.com/office/drawing/2014/main" id="{9A179368-444F-67D3-BF5D-7AB865250423}"/>
              </a:ext>
            </a:extLst>
          </p:cNvPr>
          <p:cNvSpPr>
            <a:spLocks noGrp="1"/>
          </p:cNvSpPr>
          <p:nvPr>
            <p:ph type="dt" sz="half" idx="39"/>
          </p:nvPr>
        </p:nvSpPr>
        <p:spPr>
          <a:xfrm>
            <a:off x="10164451" y="6381752"/>
            <a:ext cx="1404000" cy="348569"/>
          </a:xfrm>
        </p:spPr>
        <p:txBody>
          <a:bodyPr/>
          <a:lstStyle/>
          <a:p>
            <a:fld id="{C913B0A4-A4D7-450E-A065-EE580ED7B632}" type="datetime3">
              <a:rPr lang="en-US" smtClean="0"/>
              <a:pPr/>
              <a:t>24 March 2026</a:t>
            </a:fld>
            <a:endParaRPr lang="en-US" dirty="0"/>
          </a:p>
        </p:txBody>
      </p:sp>
      <p:sp>
        <p:nvSpPr>
          <p:cNvPr id="5" name="Foliennummernplatzhalter 4">
            <a:extLst>
              <a:ext uri="{FF2B5EF4-FFF2-40B4-BE49-F238E27FC236}">
                <a16:creationId xmlns:a16="http://schemas.microsoft.com/office/drawing/2014/main" id="{C7A41E7D-16DA-99BF-87D4-0599CEE92CA7}"/>
              </a:ext>
            </a:extLst>
          </p:cNvPr>
          <p:cNvSpPr>
            <a:spLocks noGrp="1"/>
          </p:cNvSpPr>
          <p:nvPr>
            <p:ph type="sldNum" sz="quarter" idx="41"/>
          </p:nvPr>
        </p:nvSpPr>
        <p:spPr>
          <a:xfrm>
            <a:off x="11607800" y="6381742"/>
            <a:ext cx="488406" cy="348569"/>
          </a:xfrm>
        </p:spPr>
        <p:txBody>
          <a:bodyPr/>
          <a:lstStyle/>
          <a:p>
            <a:fld id="{39D3A024-67FB-42E9-9126-3B9701C7D52D}" type="slidenum">
              <a:rPr lang="en-US" smtClean="0"/>
              <a:pPr/>
              <a:t>5</a:t>
            </a:fld>
            <a:endParaRPr lang="en-US" dirty="0"/>
          </a:p>
        </p:txBody>
      </p:sp>
      <p:sp>
        <p:nvSpPr>
          <p:cNvPr id="3" name="Textfeld 2">
            <a:extLst>
              <a:ext uri="{FF2B5EF4-FFF2-40B4-BE49-F238E27FC236}">
                <a16:creationId xmlns:a16="http://schemas.microsoft.com/office/drawing/2014/main" id="{CA9BAD53-41FD-8368-5137-0019FBAFA628}"/>
              </a:ext>
            </a:extLst>
          </p:cNvPr>
          <p:cNvSpPr txBox="1"/>
          <p:nvPr/>
        </p:nvSpPr>
        <p:spPr>
          <a:xfrm rot="-2700000">
            <a:off x="1287670" y="3024549"/>
            <a:ext cx="5040000" cy="1440000"/>
          </a:xfrm>
          <a:prstGeom prst="rect">
            <a:avLst/>
          </a:prstGeom>
          <a:noFill/>
        </p:spPr>
        <p:txBody>
          <a:bodyPr wrap="none" lIns="0" tIns="0" rIns="0" bIns="0" rtlCol="0" anchor="ctr" anchorCtr="0">
            <a:noAutofit/>
          </a:bodyPr>
          <a:lstStyle/>
          <a:p>
            <a:pPr algn="ctr"/>
            <a:r>
              <a:rPr lang="de-DE" sz="9600" dirty="0">
                <a:solidFill>
                  <a:schemeClr val="accent1"/>
                </a:solidFill>
              </a:rPr>
              <a:t>Template</a:t>
            </a:r>
          </a:p>
        </p:txBody>
      </p:sp>
    </p:spTree>
    <p:extLst>
      <p:ext uri="{BB962C8B-B14F-4D97-AF65-F5344CB8AC3E}">
        <p14:creationId xmlns:p14="http://schemas.microsoft.com/office/powerpoint/2010/main" val="2063883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30A87-C1AC-0C6D-0651-11DD098E6FDC}"/>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7163443-7A6C-C01D-E545-61E3F62DFE8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57163443-7A6C-C01D-E545-61E3F62DFE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BAB42973-9DC5-9038-3912-F4E59B9C7CDC}"/>
              </a:ext>
            </a:extLst>
          </p:cNvPr>
          <p:cNvSpPr>
            <a:spLocks noGrp="1"/>
          </p:cNvSpPr>
          <p:nvPr>
            <p:ph type="ctrTitle"/>
          </p:nvPr>
        </p:nvSpPr>
        <p:spPr/>
        <p:txBody>
          <a:bodyPr vert="horz"/>
          <a:lstStyle/>
          <a:p>
            <a:pPr fontAlgn="t"/>
            <a:r>
              <a:rPr lang="en-US" dirty="0"/>
              <a:t>Requirement #20</a:t>
            </a:r>
            <a:br>
              <a:rPr lang="en-US" dirty="0"/>
            </a:br>
            <a:br>
              <a:rPr lang="en-US" dirty="0"/>
            </a:br>
            <a:r>
              <a:rPr lang="en-US" sz="2800" dirty="0"/>
              <a:t>Querying of AAS Data – Accessing data by means of queries expressed in a decl. query lang.</a:t>
            </a:r>
          </a:p>
        </p:txBody>
      </p:sp>
      <p:sp>
        <p:nvSpPr>
          <p:cNvPr id="2" name="Rechteck 1">
            <a:extLst>
              <a:ext uri="{FF2B5EF4-FFF2-40B4-BE49-F238E27FC236}">
                <a16:creationId xmlns:a16="http://schemas.microsoft.com/office/drawing/2014/main" id="{8351E1EF-FFFB-18DB-8725-B02FB4156822}"/>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MX Gate</a:t>
            </a:r>
          </a:p>
        </p:txBody>
      </p:sp>
    </p:spTree>
    <p:extLst>
      <p:ext uri="{BB962C8B-B14F-4D97-AF65-F5344CB8AC3E}">
        <p14:creationId xmlns:p14="http://schemas.microsoft.com/office/powerpoint/2010/main" val="37787081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D8A6F-1D82-943D-15FD-DFD2ECF5CB87}"/>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9EA4D0EA-4833-F033-ED55-C41510FE0718}"/>
              </a:ext>
            </a:extLst>
          </p:cNvPr>
          <p:cNvSpPr>
            <a:spLocks noGrp="1"/>
          </p:cNvSpPr>
          <p:nvPr>
            <p:ph idx="1"/>
          </p:nvPr>
        </p:nvSpPr>
        <p:spPr>
          <a:xfrm>
            <a:off x="334963" y="1125538"/>
            <a:ext cx="11522075" cy="5111750"/>
          </a:xfrm>
        </p:spPr>
        <p:txBody>
          <a:bodyPr vert="horz" lIns="0" tIns="72000" rIns="72000" bIns="36000" rtlCol="0" anchor="t">
            <a:normAutofit fontScale="92500" lnSpcReduction="10000"/>
          </a:bodyPr>
          <a:lstStyle/>
          <a:p>
            <a:r>
              <a:rPr lang="en-US" dirty="0"/>
              <a:t>Initial situation</a:t>
            </a:r>
          </a:p>
          <a:p>
            <a:pPr marL="179070" lvl="1" indent="-179070"/>
            <a:r>
              <a:rPr lang="en-US" dirty="0"/>
              <a:t>The current standard way for retrieving AAS data is via the REST API of the AAS</a:t>
            </a:r>
            <a:endParaRPr lang="en-US" dirty="0">
              <a:cs typeface="Arial"/>
            </a:endParaRPr>
          </a:p>
          <a:p>
            <a:pPr marL="179070" lvl="1" indent="-179070"/>
            <a:r>
              <a:rPr lang="en-US" dirty="0"/>
              <a:t>Therefore, navigation in AAS </a:t>
            </a:r>
            <a:r>
              <a:rPr lang="en-US" dirty="0" err="1"/>
              <a:t>Submodel</a:t>
            </a:r>
            <a:r>
              <a:rPr lang="en-US" dirty="0"/>
              <a:t> structures requires implementation of a programmatic access layer</a:t>
            </a:r>
            <a:endParaRPr lang="en-US" dirty="0">
              <a:cs typeface="Arial"/>
            </a:endParaRPr>
          </a:p>
          <a:p>
            <a:pPr marL="179070" lvl="1" indent="-179070"/>
            <a:r>
              <a:rPr lang="en-US" dirty="0">
                <a:cs typeface="Arial"/>
              </a:rPr>
              <a:t>The AAS API endpoint is already known</a:t>
            </a:r>
            <a:endParaRPr lang="en-US" dirty="0"/>
          </a:p>
          <a:p>
            <a:pPr marL="179070" lvl="1" indent="-179070"/>
            <a:r>
              <a:rPr lang="en-US" dirty="0"/>
              <a:t>The programmatic access to more complex </a:t>
            </a:r>
            <a:r>
              <a:rPr lang="en-US" dirty="0" err="1"/>
              <a:t>Submodels</a:t>
            </a:r>
            <a:r>
              <a:rPr lang="en-US" dirty="0"/>
              <a:t> (like Automation Engineering) via REST implies large programming effort and results in hard-coded access logic on client side, which will be hard to maintain over time</a:t>
            </a:r>
            <a:endParaRPr lang="en-US" dirty="0">
              <a:cs typeface="Arial"/>
            </a:endParaRPr>
          </a:p>
          <a:p>
            <a:pPr marL="360045" lvl="2" indent="-179070"/>
            <a:r>
              <a:rPr lang="en-US" dirty="0"/>
              <a:t>Over-fetching: In many cases, more data than required is fetched and then programmatically filtered, resulting in increased network-traffic</a:t>
            </a:r>
            <a:endParaRPr lang="en-US" dirty="0">
              <a:cs typeface="Arial"/>
            </a:endParaRPr>
          </a:p>
          <a:p>
            <a:pPr marL="534670" lvl="3"/>
            <a:r>
              <a:rPr lang="en-US" dirty="0"/>
              <a:t>Example: in case of accessing object dependencies, a whole </a:t>
            </a:r>
            <a:r>
              <a:rPr lang="en-US" dirty="0" err="1"/>
              <a:t>Submodel</a:t>
            </a:r>
            <a:r>
              <a:rPr lang="en-US" dirty="0"/>
              <a:t> needs to be downloaded and then searched through on the client side in a proprietary access logic layer that is hard to maintain and specific to an application</a:t>
            </a:r>
            <a:endParaRPr lang="en-US" dirty="0">
              <a:cs typeface="Arial"/>
            </a:endParaRPr>
          </a:p>
          <a:p>
            <a:pPr marL="360045" lvl="2" indent="-179070"/>
            <a:r>
              <a:rPr lang="en-US" dirty="0"/>
              <a:t>Under-fetching: REST requests are made specifically; these are processed and lead to corresponding further requests. This means that several hundred requests must be made, which decreases performance</a:t>
            </a:r>
          </a:p>
          <a:p>
            <a:pPr indent="-179388"/>
            <a:r>
              <a:rPr lang="en-US" dirty="0"/>
              <a:t>Problem Statement</a:t>
            </a:r>
          </a:p>
          <a:p>
            <a:pPr marL="179070" lvl="1" indent="-179070"/>
            <a:r>
              <a:rPr lang="en-US" dirty="0"/>
              <a:t>It shall be possible to access AAS data by means of queries expressed in a declarative (i.e. not programmatic) query language</a:t>
            </a:r>
            <a:endParaRPr lang="en-US" dirty="0">
              <a:cs typeface="Arial"/>
            </a:endParaRPr>
          </a:p>
          <a:p>
            <a:r>
              <a:rPr lang="en-US" dirty="0"/>
              <a:t>Boundary conditions</a:t>
            </a:r>
            <a:endParaRPr lang="en-US" dirty="0">
              <a:cs typeface="Arial"/>
            </a:endParaRPr>
          </a:p>
          <a:p>
            <a:pPr marL="179070" lvl="1" indent="-179070"/>
            <a:r>
              <a:rPr lang="en-US" dirty="0"/>
              <a:t>Ideally, querying approaches that build on established standards should be utilized for which there is stable and matured tooling available</a:t>
            </a:r>
            <a:endParaRPr lang="en-US" dirty="0">
              <a:cs typeface="Arial"/>
            </a:endParaRPr>
          </a:p>
          <a:p>
            <a:pPr marL="360045" lvl="2"/>
            <a:r>
              <a:rPr lang="en-US" dirty="0"/>
              <a:t>Query languages that are already established on the web can simplify access and solve the over- and under-fetching problem</a:t>
            </a:r>
          </a:p>
        </p:txBody>
      </p:sp>
      <p:sp>
        <p:nvSpPr>
          <p:cNvPr id="3" name="Titel 2">
            <a:extLst>
              <a:ext uri="{FF2B5EF4-FFF2-40B4-BE49-F238E27FC236}">
                <a16:creationId xmlns:a16="http://schemas.microsoft.com/office/drawing/2014/main" id="{09AF7ADD-7830-AEB6-8BC1-4202D0405136}"/>
              </a:ext>
            </a:extLst>
          </p:cNvPr>
          <p:cNvSpPr>
            <a:spLocks noGrp="1"/>
          </p:cNvSpPr>
          <p:nvPr>
            <p:ph type="title"/>
          </p:nvPr>
        </p:nvSpPr>
        <p:spPr>
          <a:xfrm>
            <a:off x="334962" y="260349"/>
            <a:ext cx="9723438" cy="720725"/>
          </a:xfrm>
        </p:spPr>
        <p:txBody>
          <a:bodyPr>
            <a:normAutofit/>
          </a:bodyPr>
          <a:lstStyle/>
          <a:p>
            <a:r>
              <a:rPr lang="en-US" dirty="0"/>
              <a:t>Requirement #20 – Querying of AAS Data</a:t>
            </a:r>
            <a:br>
              <a:rPr lang="en-US" dirty="0"/>
            </a:br>
            <a:r>
              <a:rPr lang="en-US" b="0" dirty="0">
                <a:solidFill>
                  <a:schemeClr val="accent2"/>
                </a:solidFill>
              </a:rPr>
              <a:t>Accessing data by means of queries expressed in a decl. query lang.</a:t>
            </a:r>
            <a:endParaRPr lang="de-DE" b="0" dirty="0">
              <a:solidFill>
                <a:schemeClr val="accent2"/>
              </a:solidFill>
            </a:endParaRPr>
          </a:p>
        </p:txBody>
      </p:sp>
      <p:sp>
        <p:nvSpPr>
          <p:cNvPr id="4" name="Datumsplatzhalter 3">
            <a:extLst>
              <a:ext uri="{FF2B5EF4-FFF2-40B4-BE49-F238E27FC236}">
                <a16:creationId xmlns:a16="http://schemas.microsoft.com/office/drawing/2014/main" id="{4ABFF9BD-BB4C-C982-8B35-022D12604DE2}"/>
              </a:ext>
            </a:extLst>
          </p:cNvPr>
          <p:cNvSpPr>
            <a:spLocks noGrp="1"/>
          </p:cNvSpPr>
          <p:nvPr>
            <p:ph type="dt" sz="half" idx="10"/>
          </p:nvPr>
        </p:nvSpPr>
        <p:spPr>
          <a:xfrm>
            <a:off x="10164451" y="6381752"/>
            <a:ext cx="1404000" cy="348569"/>
          </a:xfrm>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1876913E-1A47-8240-0C7A-A30A0BE79733}"/>
              </a:ext>
            </a:extLst>
          </p:cNvPr>
          <p:cNvSpPr>
            <a:spLocks noGrp="1"/>
          </p:cNvSpPr>
          <p:nvPr>
            <p:ph type="sldNum" sz="quarter" idx="12"/>
          </p:nvPr>
        </p:nvSpPr>
        <p:spPr>
          <a:xfrm>
            <a:off x="11607800" y="6381742"/>
            <a:ext cx="488406" cy="348569"/>
          </a:xfrm>
        </p:spPr>
        <p:txBody>
          <a:bodyPr/>
          <a:lstStyle/>
          <a:p>
            <a:fld id="{39D3A024-67FB-42E9-9126-3B9701C7D52D}" type="slidenum">
              <a:rPr lang="en-US" smtClean="0"/>
              <a:pPr/>
              <a:t>51</a:t>
            </a:fld>
            <a:endParaRPr lang="en-US"/>
          </a:p>
        </p:txBody>
      </p:sp>
    </p:spTree>
    <p:extLst>
      <p:ext uri="{BB962C8B-B14F-4D97-AF65-F5344CB8AC3E}">
        <p14:creationId xmlns:p14="http://schemas.microsoft.com/office/powerpoint/2010/main" val="29174941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5D6D7-0F93-C5B5-0DF7-5570881207EC}"/>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8435493-68D5-7500-BB0C-04C1C833D4F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D8435493-68D5-7500-BB0C-04C1C833D4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B2E17A65-2601-E631-7D06-C3AFA204CEE3}"/>
              </a:ext>
            </a:extLst>
          </p:cNvPr>
          <p:cNvSpPr>
            <a:spLocks noGrp="1"/>
          </p:cNvSpPr>
          <p:nvPr>
            <p:ph type="ctrTitle"/>
          </p:nvPr>
        </p:nvSpPr>
        <p:spPr/>
        <p:txBody>
          <a:bodyPr vert="horz"/>
          <a:lstStyle/>
          <a:p>
            <a:pPr fontAlgn="t"/>
            <a:r>
              <a:rPr lang="en-US" dirty="0"/>
              <a:t>Requirement #21</a:t>
            </a:r>
            <a:br>
              <a:rPr lang="en-US" dirty="0"/>
            </a:br>
            <a:br>
              <a:rPr lang="en-US" dirty="0"/>
            </a:br>
            <a:r>
              <a:rPr lang="en-US" sz="2800" dirty="0"/>
              <a:t>EDC discovery – Provision of EDC discovery service</a:t>
            </a:r>
          </a:p>
        </p:txBody>
      </p:sp>
      <p:sp>
        <p:nvSpPr>
          <p:cNvPr id="2" name="Rechteck 1">
            <a:extLst>
              <a:ext uri="{FF2B5EF4-FFF2-40B4-BE49-F238E27FC236}">
                <a16:creationId xmlns:a16="http://schemas.microsoft.com/office/drawing/2014/main" id="{13167323-5428-8CAE-C684-7B485DFE476E}"/>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Hercules</a:t>
            </a:r>
          </a:p>
        </p:txBody>
      </p:sp>
      <p:sp>
        <p:nvSpPr>
          <p:cNvPr id="3" name="Rechteck 2">
            <a:extLst>
              <a:ext uri="{FF2B5EF4-FFF2-40B4-BE49-F238E27FC236}">
                <a16:creationId xmlns:a16="http://schemas.microsoft.com/office/drawing/2014/main" id="{A32F866F-4F85-5629-BD2C-C676D4E88B5D}"/>
              </a:ext>
            </a:extLst>
          </p:cNvPr>
          <p:cNvSpPr/>
          <p:nvPr/>
        </p:nvSpPr>
        <p:spPr>
          <a:xfrm>
            <a:off x="3404680" y="5229280"/>
            <a:ext cx="5760000" cy="64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2000" dirty="0">
                <a:solidFill>
                  <a:schemeClr val="tx1"/>
                </a:solidFill>
              </a:rPr>
              <a:t>requirements specific for a MX-Port configuration are consolidated outside TP2</a:t>
            </a:r>
          </a:p>
        </p:txBody>
      </p:sp>
    </p:spTree>
    <p:extLst>
      <p:ext uri="{BB962C8B-B14F-4D97-AF65-F5344CB8AC3E}">
        <p14:creationId xmlns:p14="http://schemas.microsoft.com/office/powerpoint/2010/main" val="9831566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E1FE-578B-F934-BFC1-0B336D67CA0E}"/>
            </a:ext>
          </a:extLst>
        </p:cNvPr>
        <p:cNvGrpSpPr/>
        <p:nvPr/>
      </p:nvGrpSpPr>
      <p:grpSpPr>
        <a:xfrm>
          <a:off x="0" y="0"/>
          <a:ext cx="0" cy="0"/>
          <a:chOff x="0" y="0"/>
          <a:chExt cx="0" cy="0"/>
        </a:xfrm>
      </p:grpSpPr>
      <p:sp>
        <p:nvSpPr>
          <p:cNvPr id="3" name="Rechteck 2">
            <a:extLst>
              <a:ext uri="{FF2B5EF4-FFF2-40B4-BE49-F238E27FC236}">
                <a16:creationId xmlns:a16="http://schemas.microsoft.com/office/drawing/2014/main" id="{EA060D1C-92F8-D263-3ABB-80A69A8E2D45}"/>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clarification request</a:t>
            </a:r>
          </a:p>
        </p:txBody>
      </p:sp>
      <p:graphicFrame>
        <p:nvGraphicFramePr>
          <p:cNvPr id="4" name="think-cell data - do not delete" hidden="1">
            <a:extLst>
              <a:ext uri="{FF2B5EF4-FFF2-40B4-BE49-F238E27FC236}">
                <a16:creationId xmlns:a16="http://schemas.microsoft.com/office/drawing/2014/main" id="{96E28A69-BBEB-B84F-F9CD-8B5EAA4E3BA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96E28A69-BBEB-B84F-F9CD-8B5EAA4E3B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FF91233D-E222-3203-1A3E-6CB3B6F9033C}"/>
              </a:ext>
            </a:extLst>
          </p:cNvPr>
          <p:cNvSpPr>
            <a:spLocks noGrp="1"/>
          </p:cNvSpPr>
          <p:nvPr>
            <p:ph type="ctrTitle"/>
          </p:nvPr>
        </p:nvSpPr>
        <p:spPr/>
        <p:txBody>
          <a:bodyPr vert="horz"/>
          <a:lstStyle/>
          <a:p>
            <a:pPr fontAlgn="t"/>
            <a:r>
              <a:rPr lang="en-US" dirty="0"/>
              <a:t>Requirement #22</a:t>
            </a:r>
            <a:br>
              <a:rPr lang="en-US" dirty="0"/>
            </a:br>
            <a:br>
              <a:rPr lang="en-US" dirty="0"/>
            </a:br>
            <a:r>
              <a:rPr lang="en-US" sz="2800" dirty="0"/>
              <a:t>Timeline – Timeline for MX-Port Leo and MX-Port Orion</a:t>
            </a:r>
          </a:p>
        </p:txBody>
      </p:sp>
      <p:sp>
        <p:nvSpPr>
          <p:cNvPr id="5" name="Rechteck 4">
            <a:extLst>
              <a:ext uri="{FF2B5EF4-FFF2-40B4-BE49-F238E27FC236}">
                <a16:creationId xmlns:a16="http://schemas.microsoft.com/office/drawing/2014/main" id="{1905AFE9-0847-8606-6641-C06CDF4964C1}"/>
              </a:ext>
            </a:extLst>
          </p:cNvPr>
          <p:cNvSpPr/>
          <p:nvPr/>
        </p:nvSpPr>
        <p:spPr>
          <a:xfrm>
            <a:off x="3404680" y="5229280"/>
            <a:ext cx="5760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2000" dirty="0">
                <a:solidFill>
                  <a:schemeClr val="tx1"/>
                </a:solidFill>
              </a:rPr>
              <a:t>clarification requests are not published externally</a:t>
            </a:r>
          </a:p>
        </p:txBody>
      </p:sp>
    </p:spTree>
    <p:extLst>
      <p:ext uri="{BB962C8B-B14F-4D97-AF65-F5344CB8AC3E}">
        <p14:creationId xmlns:p14="http://schemas.microsoft.com/office/powerpoint/2010/main" val="33998313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51090-8A3E-55CE-BB8C-73C2B28EA190}"/>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B9D134B-2F80-B92E-2884-1767C872332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0B9D134B-2F80-B92E-2884-1767C87233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8B99F08F-64AC-3DAD-16A4-0B74D9CDE097}"/>
              </a:ext>
            </a:extLst>
          </p:cNvPr>
          <p:cNvSpPr>
            <a:spLocks noGrp="1"/>
          </p:cNvSpPr>
          <p:nvPr>
            <p:ph type="ctrTitle"/>
          </p:nvPr>
        </p:nvSpPr>
        <p:spPr/>
        <p:txBody>
          <a:bodyPr vert="horz"/>
          <a:lstStyle/>
          <a:p>
            <a:pPr marL="0" algn="l" rtl="0" eaLnBrk="1" fontAlgn="t" latinLnBrk="0" hangingPunct="1">
              <a:buNone/>
            </a:pPr>
            <a:r>
              <a:rPr lang="en-US" dirty="0"/>
              <a:t>Requirement #23</a:t>
            </a:r>
            <a:br>
              <a:rPr lang="en-US" dirty="0"/>
            </a:br>
            <a:br>
              <a:rPr lang="en-US" dirty="0"/>
            </a:br>
            <a:r>
              <a:rPr lang="en-US" sz="2800" dirty="0"/>
              <a:t>Compatibility – Compatibility between MX-Port Hercules and Catena-X EDC</a:t>
            </a:r>
          </a:p>
        </p:txBody>
      </p:sp>
      <p:sp>
        <p:nvSpPr>
          <p:cNvPr id="2" name="Rechteck 1">
            <a:extLst>
              <a:ext uri="{FF2B5EF4-FFF2-40B4-BE49-F238E27FC236}">
                <a16:creationId xmlns:a16="http://schemas.microsoft.com/office/drawing/2014/main" id="{79416524-9700-76E7-3F08-A2A8B5550A25}"/>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Hercules</a:t>
            </a:r>
          </a:p>
        </p:txBody>
      </p:sp>
      <p:sp>
        <p:nvSpPr>
          <p:cNvPr id="3" name="Rechteck 2">
            <a:extLst>
              <a:ext uri="{FF2B5EF4-FFF2-40B4-BE49-F238E27FC236}">
                <a16:creationId xmlns:a16="http://schemas.microsoft.com/office/drawing/2014/main" id="{E53282D4-87A3-21D8-4EF0-FEA666808AB1}"/>
              </a:ext>
            </a:extLst>
          </p:cNvPr>
          <p:cNvSpPr/>
          <p:nvPr/>
        </p:nvSpPr>
        <p:spPr>
          <a:xfrm>
            <a:off x="3404680" y="5229280"/>
            <a:ext cx="5760000" cy="64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2000" dirty="0">
                <a:solidFill>
                  <a:schemeClr val="tx1"/>
                </a:solidFill>
              </a:rPr>
              <a:t>requirements specific for a MX-Port configuration are consolidated outside TP2</a:t>
            </a:r>
          </a:p>
        </p:txBody>
      </p:sp>
    </p:spTree>
    <p:extLst>
      <p:ext uri="{BB962C8B-B14F-4D97-AF65-F5344CB8AC3E}">
        <p14:creationId xmlns:p14="http://schemas.microsoft.com/office/powerpoint/2010/main" val="13297312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956CF-D6A5-200B-AD98-C0B880383FA4}"/>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EBFEBB9-EFFE-F48B-EFF6-EC0030A583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5EBFEBB9-EFFE-F48B-EFF6-EC0030A583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C3A3CAD8-11CE-9737-3DB5-74F4A03262BB}"/>
              </a:ext>
            </a:extLst>
          </p:cNvPr>
          <p:cNvSpPr>
            <a:spLocks noGrp="1"/>
          </p:cNvSpPr>
          <p:nvPr>
            <p:ph type="ctrTitle"/>
          </p:nvPr>
        </p:nvSpPr>
        <p:spPr/>
        <p:txBody>
          <a:bodyPr vert="horz"/>
          <a:lstStyle/>
          <a:p>
            <a:pPr fontAlgn="t"/>
            <a:r>
              <a:rPr lang="en-US" dirty="0"/>
              <a:t>Requirement #24</a:t>
            </a:r>
            <a:br>
              <a:rPr lang="en-US" dirty="0"/>
            </a:br>
            <a:br>
              <a:rPr lang="en-US" dirty="0"/>
            </a:br>
            <a:r>
              <a:rPr lang="en-US" sz="2800" dirty="0"/>
              <a:t>Interoperability of MX-Port – </a:t>
            </a:r>
            <a:br>
              <a:rPr lang="de-DE" sz="2800" dirty="0"/>
            </a:br>
            <a:r>
              <a:rPr lang="en-US" sz="2800" dirty="0"/>
              <a:t>Interop. </a:t>
            </a:r>
            <a:r>
              <a:rPr lang="en-US" sz="2800" dirty="0" err="1"/>
              <a:t>betw</a:t>
            </a:r>
            <a:r>
              <a:rPr lang="en-US" sz="2800" dirty="0"/>
              <a:t>. different vendors' implement. of MX-Port or MX-Port layer</a:t>
            </a:r>
          </a:p>
        </p:txBody>
      </p:sp>
      <p:sp>
        <p:nvSpPr>
          <p:cNvPr id="2" name="Rechteck 1">
            <a:extLst>
              <a:ext uri="{FF2B5EF4-FFF2-40B4-BE49-F238E27FC236}">
                <a16:creationId xmlns:a16="http://schemas.microsoft.com/office/drawing/2014/main" id="{3209A154-2063-85C6-3062-565BDC8F39DF}"/>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quality requirements</a:t>
            </a:r>
          </a:p>
        </p:txBody>
      </p:sp>
    </p:spTree>
    <p:extLst>
      <p:ext uri="{BB962C8B-B14F-4D97-AF65-F5344CB8AC3E}">
        <p14:creationId xmlns:p14="http://schemas.microsoft.com/office/powerpoint/2010/main" val="9268327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8BB40-646E-2887-AF80-D228AAFC1446}"/>
              </a:ext>
            </a:extLst>
          </p:cNvPr>
          <p:cNvSpPr>
            <a:spLocks noGrp="1"/>
          </p:cNvSpPr>
          <p:nvPr>
            <p:ph type="title"/>
          </p:nvPr>
        </p:nvSpPr>
        <p:spPr>
          <a:xfrm>
            <a:off x="334962" y="260349"/>
            <a:ext cx="9723438" cy="720725"/>
          </a:xfrm>
        </p:spPr>
        <p:txBody>
          <a:bodyPr>
            <a:normAutofit fontScale="90000"/>
          </a:bodyPr>
          <a:lstStyle/>
          <a:p>
            <a:r>
              <a:rPr lang="en-US" dirty="0"/>
              <a:t>Requirement #24 – Interoperability of MX-Port</a:t>
            </a:r>
            <a:br>
              <a:rPr lang="en-US" b="0" dirty="0"/>
            </a:br>
            <a:r>
              <a:rPr lang="en-US" b="0" dirty="0">
                <a:solidFill>
                  <a:schemeClr val="accent2"/>
                </a:solidFill>
              </a:rPr>
              <a:t>Interop. </a:t>
            </a:r>
            <a:r>
              <a:rPr lang="en-US" b="0" dirty="0" err="1">
                <a:solidFill>
                  <a:schemeClr val="accent2"/>
                </a:solidFill>
              </a:rPr>
              <a:t>betw</a:t>
            </a:r>
            <a:r>
              <a:rPr lang="en-US" b="0" dirty="0">
                <a:solidFill>
                  <a:schemeClr val="accent2"/>
                </a:solidFill>
              </a:rPr>
              <a:t>. different vendors' implement. of MX-Port or MX-Port layer</a:t>
            </a:r>
            <a:endParaRPr lang="de-DE" b="0" dirty="0">
              <a:solidFill>
                <a:schemeClr val="accent2"/>
              </a:solidFill>
            </a:endParaRPr>
          </a:p>
        </p:txBody>
      </p:sp>
      <p:sp>
        <p:nvSpPr>
          <p:cNvPr id="24" name="Inhaltsplatzhalter 23">
            <a:extLst>
              <a:ext uri="{FF2B5EF4-FFF2-40B4-BE49-F238E27FC236}">
                <a16:creationId xmlns:a16="http://schemas.microsoft.com/office/drawing/2014/main" id="{69429456-E2E4-B4EA-66B0-057EAA455FE9}"/>
              </a:ext>
            </a:extLst>
          </p:cNvPr>
          <p:cNvSpPr>
            <a:spLocks noGrp="1"/>
          </p:cNvSpPr>
          <p:nvPr>
            <p:ph sz="quarter" idx="37"/>
          </p:nvPr>
        </p:nvSpPr>
        <p:spPr>
          <a:ln>
            <a:noFill/>
          </a:ln>
        </p:spPr>
        <p:txBody>
          <a:bodyPr/>
          <a:lstStyle/>
          <a:p>
            <a:r>
              <a:rPr lang="de-DE" dirty="0"/>
              <a:t>Illustration</a:t>
            </a:r>
          </a:p>
          <a:p>
            <a:pPr lvl="1"/>
            <a:r>
              <a:rPr lang="en-US" dirty="0"/>
              <a:t>Example: IMX Demonstrator Connectivity at HM25</a:t>
            </a:r>
          </a:p>
          <a:p>
            <a:pPr lvl="1"/>
            <a:r>
              <a:rPr lang="en-US" dirty="0"/>
              <a:t>Implemented by supplier &amp; customer EDC from the same vendor, due to inability to interconnect, which is a consequence of a lack in the Catena-X specification/certification</a:t>
            </a:r>
          </a:p>
          <a:p>
            <a:endParaRPr lang="de-DE" dirty="0"/>
          </a:p>
        </p:txBody>
      </p:sp>
      <p:sp>
        <p:nvSpPr>
          <p:cNvPr id="19" name="Inhaltsplatzhalter 18">
            <a:extLst>
              <a:ext uri="{FF2B5EF4-FFF2-40B4-BE49-F238E27FC236}">
                <a16:creationId xmlns:a16="http://schemas.microsoft.com/office/drawing/2014/main" id="{6891994B-ABD8-2752-18E3-929091D5FCBB}"/>
              </a:ext>
            </a:extLst>
          </p:cNvPr>
          <p:cNvSpPr>
            <a:spLocks noGrp="1"/>
          </p:cNvSpPr>
          <p:nvPr>
            <p:ph sz="quarter" idx="38"/>
          </p:nvPr>
        </p:nvSpPr>
        <p:spPr>
          <a:xfrm>
            <a:off x="6240463" y="1127294"/>
            <a:ext cx="5616577" cy="5109994"/>
          </a:xfrm>
        </p:spPr>
        <p:txBody>
          <a:bodyPr vert="horz" lIns="0" tIns="72000" rIns="72000" bIns="36000" rtlCol="0" anchor="t">
            <a:noAutofit/>
          </a:bodyPr>
          <a:lstStyle/>
          <a:p>
            <a:r>
              <a:rPr lang="en-US" dirty="0"/>
              <a:t>Initial situation</a:t>
            </a:r>
          </a:p>
          <a:p>
            <a:pPr lvl="1"/>
            <a:r>
              <a:rPr lang="en-US" dirty="0"/>
              <a:t>Two product implementations of Catena-X EDC are not interoperable (lessons learned from the IMX Demonstrator Connectivity at HM25)</a:t>
            </a:r>
          </a:p>
          <a:p>
            <a:pPr lvl="2"/>
            <a:r>
              <a:rPr lang="en-US" dirty="0"/>
              <a:t>Incompatibility because of different C-X use case implementations</a:t>
            </a:r>
          </a:p>
          <a:p>
            <a:pPr lvl="2"/>
            <a:r>
              <a:rPr lang="en-US" dirty="0"/>
              <a:t>Incompatibility because of rejecting not-</a:t>
            </a:r>
            <a:r>
              <a:rPr lang="en-US" dirty="0" err="1"/>
              <a:t>parseable</a:t>
            </a:r>
            <a:r>
              <a:rPr lang="en-US" dirty="0"/>
              <a:t> payload</a:t>
            </a:r>
          </a:p>
          <a:p>
            <a:r>
              <a:rPr lang="en-US" dirty="0"/>
              <a:t>Problem statement</a:t>
            </a:r>
          </a:p>
          <a:p>
            <a:pPr lvl="1"/>
            <a:r>
              <a:rPr lang="en-US" dirty="0"/>
              <a:t>Interoperability between different vendors' implementation of the particular MX-Port or MX-Port layer shall be mandatory and shall be checked</a:t>
            </a:r>
          </a:p>
          <a:p>
            <a:pPr lvl="1"/>
            <a:r>
              <a:rPr lang="en-US" dirty="0"/>
              <a:t>Clear specification of the interoperability of an MX-Port implementation shall be provided and shall be part of the tests and certification</a:t>
            </a:r>
          </a:p>
        </p:txBody>
      </p:sp>
      <p:sp>
        <p:nvSpPr>
          <p:cNvPr id="4" name="Datumsplatzhalter 3">
            <a:extLst>
              <a:ext uri="{FF2B5EF4-FFF2-40B4-BE49-F238E27FC236}">
                <a16:creationId xmlns:a16="http://schemas.microsoft.com/office/drawing/2014/main" id="{9A179368-444F-67D3-BF5D-7AB865250423}"/>
              </a:ext>
            </a:extLst>
          </p:cNvPr>
          <p:cNvSpPr>
            <a:spLocks noGrp="1"/>
          </p:cNvSpPr>
          <p:nvPr>
            <p:ph type="dt" sz="half" idx="39"/>
          </p:nvPr>
        </p:nvSpPr>
        <p:spPr>
          <a:xfrm>
            <a:off x="10164451" y="6381752"/>
            <a:ext cx="1404000" cy="348569"/>
          </a:xfrm>
        </p:spPr>
        <p:txBody>
          <a:bodyPr/>
          <a:lstStyle/>
          <a:p>
            <a:fld id="{C913B0A4-A4D7-450E-A065-EE580ED7B632}" type="datetime3">
              <a:rPr lang="en-US" smtClean="0"/>
              <a:pPr/>
              <a:t>24 March 2026</a:t>
            </a:fld>
            <a:endParaRPr lang="en-US" dirty="0"/>
          </a:p>
        </p:txBody>
      </p:sp>
      <p:sp>
        <p:nvSpPr>
          <p:cNvPr id="5" name="Foliennummernplatzhalter 4">
            <a:extLst>
              <a:ext uri="{FF2B5EF4-FFF2-40B4-BE49-F238E27FC236}">
                <a16:creationId xmlns:a16="http://schemas.microsoft.com/office/drawing/2014/main" id="{C7A41E7D-16DA-99BF-87D4-0599CEE92CA7}"/>
              </a:ext>
            </a:extLst>
          </p:cNvPr>
          <p:cNvSpPr>
            <a:spLocks noGrp="1"/>
          </p:cNvSpPr>
          <p:nvPr>
            <p:ph type="sldNum" sz="quarter" idx="41"/>
          </p:nvPr>
        </p:nvSpPr>
        <p:spPr>
          <a:xfrm>
            <a:off x="11607800" y="6381742"/>
            <a:ext cx="488406" cy="348569"/>
          </a:xfrm>
        </p:spPr>
        <p:txBody>
          <a:bodyPr/>
          <a:lstStyle/>
          <a:p>
            <a:fld id="{39D3A024-67FB-42E9-9126-3B9701C7D52D}" type="slidenum">
              <a:rPr lang="en-US" smtClean="0"/>
              <a:pPr/>
              <a:t>56</a:t>
            </a:fld>
            <a:endParaRPr lang="en-US" dirty="0"/>
          </a:p>
        </p:txBody>
      </p:sp>
      <p:pic>
        <p:nvPicPr>
          <p:cNvPr id="6" name="Picture 5">
            <a:extLst>
              <a:ext uri="{FF2B5EF4-FFF2-40B4-BE49-F238E27FC236}">
                <a16:creationId xmlns:a16="http://schemas.microsoft.com/office/drawing/2014/main" id="{CB62DFC9-855D-4767-8C2D-142711354671}"/>
              </a:ext>
            </a:extLst>
          </p:cNvPr>
          <p:cNvPicPr>
            <a:picLocks noChangeAspect="1"/>
          </p:cNvPicPr>
          <p:nvPr/>
        </p:nvPicPr>
        <p:blipFill>
          <a:blip r:embed="rId2"/>
          <a:stretch>
            <a:fillRect/>
          </a:stretch>
        </p:blipFill>
        <p:spPr>
          <a:xfrm>
            <a:off x="355447" y="3005354"/>
            <a:ext cx="5272080" cy="2763196"/>
          </a:xfrm>
          <a:prstGeom prst="rect">
            <a:avLst/>
          </a:prstGeom>
        </p:spPr>
      </p:pic>
    </p:spTree>
    <p:extLst>
      <p:ext uri="{BB962C8B-B14F-4D97-AF65-F5344CB8AC3E}">
        <p14:creationId xmlns:p14="http://schemas.microsoft.com/office/powerpoint/2010/main" val="3900213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1B4D4-12B9-8CB8-867E-23FA776C8742}"/>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C1A0868-1467-AD6E-B03E-AB5595C5573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5C1A0868-1467-AD6E-B03E-AB5595C5573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4885E478-0924-6B6D-1261-EEBAB2BE8CF6}"/>
              </a:ext>
            </a:extLst>
          </p:cNvPr>
          <p:cNvSpPr>
            <a:spLocks noGrp="1"/>
          </p:cNvSpPr>
          <p:nvPr>
            <p:ph type="ctrTitle"/>
          </p:nvPr>
        </p:nvSpPr>
        <p:spPr/>
        <p:txBody>
          <a:bodyPr vert="horz"/>
          <a:lstStyle/>
          <a:p>
            <a:pPr marL="0" algn="l" rtl="0" eaLnBrk="1" fontAlgn="t" latinLnBrk="0" hangingPunct="1">
              <a:buNone/>
            </a:pPr>
            <a:r>
              <a:rPr lang="en-US" dirty="0"/>
              <a:t>Requirement #25</a:t>
            </a:r>
            <a:br>
              <a:rPr lang="en-US" dirty="0"/>
            </a:br>
            <a:br>
              <a:rPr lang="en-US" dirty="0"/>
            </a:br>
            <a:r>
              <a:rPr lang="en-US" sz="2800" i="0" u="none" strike="noStrike" kern="1200" dirty="0">
                <a:effectLst/>
                <a:latin typeface="Arial" panose="020B0604020202020204" pitchFamily="34" charset="0"/>
                <a:cs typeface="Arial" panose="020B0604020202020204" pitchFamily="34" charset="0"/>
              </a:rPr>
              <a:t>Multiple / federated trust – MX-Port Hercules must be able to trust more than one trust provider</a:t>
            </a:r>
            <a:endParaRPr lang="en-US" sz="2800" dirty="0"/>
          </a:p>
        </p:txBody>
      </p:sp>
      <p:sp>
        <p:nvSpPr>
          <p:cNvPr id="2" name="Rechteck 1">
            <a:extLst>
              <a:ext uri="{FF2B5EF4-FFF2-40B4-BE49-F238E27FC236}">
                <a16:creationId xmlns:a16="http://schemas.microsoft.com/office/drawing/2014/main" id="{F55B5E35-5691-5F19-3317-1BA9E8A570AE}"/>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Hercules</a:t>
            </a:r>
          </a:p>
        </p:txBody>
      </p:sp>
      <p:sp>
        <p:nvSpPr>
          <p:cNvPr id="3" name="Rechteck 2">
            <a:extLst>
              <a:ext uri="{FF2B5EF4-FFF2-40B4-BE49-F238E27FC236}">
                <a16:creationId xmlns:a16="http://schemas.microsoft.com/office/drawing/2014/main" id="{AF17496B-0332-0D65-714C-347255E670FB}"/>
              </a:ext>
            </a:extLst>
          </p:cNvPr>
          <p:cNvSpPr/>
          <p:nvPr/>
        </p:nvSpPr>
        <p:spPr>
          <a:xfrm>
            <a:off x="3404680" y="5229280"/>
            <a:ext cx="5760000" cy="64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2000" dirty="0">
                <a:solidFill>
                  <a:schemeClr val="tx1"/>
                </a:solidFill>
              </a:rPr>
              <a:t>requirements specific for a MX-Port configuration are consolidated outside TP2</a:t>
            </a:r>
          </a:p>
        </p:txBody>
      </p:sp>
    </p:spTree>
    <p:extLst>
      <p:ext uri="{BB962C8B-B14F-4D97-AF65-F5344CB8AC3E}">
        <p14:creationId xmlns:p14="http://schemas.microsoft.com/office/powerpoint/2010/main" val="15231023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9D9C3-8D89-7D12-4CD6-11AA595476C4}"/>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3429E9D-6CED-080C-4F75-ADA65AC941B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E3429E9D-6CED-080C-4F75-ADA65AC941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54524628-F009-EE05-14D7-E8F01A75EE2B}"/>
              </a:ext>
            </a:extLst>
          </p:cNvPr>
          <p:cNvSpPr>
            <a:spLocks noGrp="1"/>
          </p:cNvSpPr>
          <p:nvPr>
            <p:ph type="ctrTitle"/>
          </p:nvPr>
        </p:nvSpPr>
        <p:spPr/>
        <p:txBody>
          <a:bodyPr vert="horz"/>
          <a:lstStyle/>
          <a:p>
            <a:pPr marL="0" marR="0" indent="0" algn="l" rtl="0" eaLnBrk="1" fontAlgn="auto" latinLnBrk="0" hangingPunct="1">
              <a:buNone/>
            </a:pPr>
            <a:r>
              <a:rPr lang="en-US" dirty="0"/>
              <a:t>Requirement #26</a:t>
            </a:r>
            <a:br>
              <a:rPr lang="en-US" dirty="0"/>
            </a:br>
            <a:br>
              <a:rPr lang="en-US" dirty="0"/>
            </a:br>
            <a:r>
              <a:rPr lang="en-US" sz="2800" b="1" i="0" u="none" strike="noStrike" kern="1200" dirty="0">
                <a:effectLst/>
                <a:latin typeface="Arial" panose="020B0604020202020204" pitchFamily="34" charset="0"/>
              </a:rPr>
              <a:t>Streaming – MX-Port Video-Streaming compatibility</a:t>
            </a:r>
            <a:endParaRPr lang="en-US" sz="2800" dirty="0"/>
          </a:p>
        </p:txBody>
      </p:sp>
      <p:sp>
        <p:nvSpPr>
          <p:cNvPr id="2" name="Rechteck 1">
            <a:extLst>
              <a:ext uri="{FF2B5EF4-FFF2-40B4-BE49-F238E27FC236}">
                <a16:creationId xmlns:a16="http://schemas.microsoft.com/office/drawing/2014/main" id="{4C06AFF2-E559-61B0-D646-3E8961B31AB2}"/>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Hercules</a:t>
            </a:r>
          </a:p>
        </p:txBody>
      </p:sp>
      <p:sp>
        <p:nvSpPr>
          <p:cNvPr id="3" name="Rechteck 2">
            <a:extLst>
              <a:ext uri="{FF2B5EF4-FFF2-40B4-BE49-F238E27FC236}">
                <a16:creationId xmlns:a16="http://schemas.microsoft.com/office/drawing/2014/main" id="{9766F85B-84A5-FAFE-CB98-8355D5B33216}"/>
              </a:ext>
            </a:extLst>
          </p:cNvPr>
          <p:cNvSpPr/>
          <p:nvPr/>
        </p:nvSpPr>
        <p:spPr>
          <a:xfrm>
            <a:off x="3404680" y="5229280"/>
            <a:ext cx="5760000" cy="64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2000" dirty="0">
                <a:solidFill>
                  <a:schemeClr val="tx1"/>
                </a:solidFill>
              </a:rPr>
              <a:t>requirements specific for a MX-Port configuration are consolidated outside TP2</a:t>
            </a:r>
          </a:p>
        </p:txBody>
      </p:sp>
    </p:spTree>
    <p:extLst>
      <p:ext uri="{BB962C8B-B14F-4D97-AF65-F5344CB8AC3E}">
        <p14:creationId xmlns:p14="http://schemas.microsoft.com/office/powerpoint/2010/main" val="3923953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6111D-B599-0897-2671-5E06F6CEB97D}"/>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E7C8650-12D1-F19C-86EA-812F5E9190F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9E7C8650-12D1-F19C-86EA-812F5E9190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B474CA3C-73DF-0A55-B4A4-B3704B7A34AD}"/>
              </a:ext>
            </a:extLst>
          </p:cNvPr>
          <p:cNvSpPr>
            <a:spLocks noGrp="1"/>
          </p:cNvSpPr>
          <p:nvPr>
            <p:ph type="ctrTitle"/>
          </p:nvPr>
        </p:nvSpPr>
        <p:spPr/>
        <p:txBody>
          <a:bodyPr vert="horz">
            <a:normAutofit/>
          </a:bodyPr>
          <a:lstStyle/>
          <a:p>
            <a:r>
              <a:rPr lang="en-US" dirty="0"/>
              <a:t>Requirement #27</a:t>
            </a:r>
            <a:br>
              <a:rPr lang="en-US" dirty="0"/>
            </a:br>
            <a:br>
              <a:rPr lang="en-US" dirty="0"/>
            </a:br>
            <a:r>
              <a:rPr lang="en-US" sz="2800" dirty="0"/>
              <a:t>Integrity and authenticity of data – Uniform solution approach required to sign content of an AAS </a:t>
            </a:r>
            <a:r>
              <a:rPr lang="en-US" sz="2800" dirty="0" err="1"/>
              <a:t>Submodel</a:t>
            </a:r>
            <a:endParaRPr lang="en-US" sz="2800" dirty="0"/>
          </a:p>
        </p:txBody>
      </p:sp>
      <p:sp>
        <p:nvSpPr>
          <p:cNvPr id="2" name="Rechteck 1">
            <a:extLst>
              <a:ext uri="{FF2B5EF4-FFF2-40B4-BE49-F238E27FC236}">
                <a16:creationId xmlns:a16="http://schemas.microsoft.com/office/drawing/2014/main" id="{8CE5D5E3-26B4-CA1B-335B-20FF053BC0D4}"/>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MX Gate</a:t>
            </a:r>
          </a:p>
        </p:txBody>
      </p:sp>
    </p:spTree>
    <p:extLst>
      <p:ext uri="{BB962C8B-B14F-4D97-AF65-F5344CB8AC3E}">
        <p14:creationId xmlns:p14="http://schemas.microsoft.com/office/powerpoint/2010/main" val="2365869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C196366-5E79-B56B-5C32-0D1A0FB55898}"/>
              </a:ext>
            </a:extLst>
          </p:cNvPr>
          <p:cNvGraphicFramePr>
            <a:graphicFrameLocks noChangeAspect="1"/>
          </p:cNvGraphicFramePr>
          <p:nvPr>
            <p:custDataLst>
              <p:tags r:id="rId1"/>
            </p:custDataLst>
            <p:extLst>
              <p:ext uri="{D42A27DB-BD31-4B8C-83A1-F6EECF244321}">
                <p14:modId xmlns:p14="http://schemas.microsoft.com/office/powerpoint/2010/main" val="204799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3" name="think-cell data - do not delete" hidden="1">
                        <a:extLst>
                          <a:ext uri="{FF2B5EF4-FFF2-40B4-BE49-F238E27FC236}">
                            <a16:creationId xmlns:a16="http://schemas.microsoft.com/office/drawing/2014/main" id="{6C196366-5E79-B56B-5C32-0D1A0FB558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el 7">
            <a:extLst>
              <a:ext uri="{FF2B5EF4-FFF2-40B4-BE49-F238E27FC236}">
                <a16:creationId xmlns:a16="http://schemas.microsoft.com/office/drawing/2014/main" id="{2D844F94-77A9-A91B-4A2E-C8F8AC6B1D6D}"/>
              </a:ext>
            </a:extLst>
          </p:cNvPr>
          <p:cNvSpPr>
            <a:spLocks noGrp="1"/>
          </p:cNvSpPr>
          <p:nvPr>
            <p:ph type="ctrTitle"/>
          </p:nvPr>
        </p:nvSpPr>
        <p:spPr/>
        <p:txBody>
          <a:bodyPr vert="horz"/>
          <a:lstStyle/>
          <a:p>
            <a:r>
              <a:rPr lang="en-US" noProof="0"/>
              <a:t>MX Access and Usage Control</a:t>
            </a:r>
            <a:br>
              <a:rPr lang="en-US" noProof="0"/>
            </a:br>
            <a:r>
              <a:rPr lang="en-US" noProof="0"/>
              <a:t>Overall considerations</a:t>
            </a:r>
          </a:p>
        </p:txBody>
      </p:sp>
    </p:spTree>
    <p:extLst>
      <p:ext uri="{BB962C8B-B14F-4D97-AF65-F5344CB8AC3E}">
        <p14:creationId xmlns:p14="http://schemas.microsoft.com/office/powerpoint/2010/main" val="36889753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8BB40-646E-2887-AF80-D228AAFC1446}"/>
              </a:ext>
            </a:extLst>
          </p:cNvPr>
          <p:cNvSpPr>
            <a:spLocks noGrp="1"/>
          </p:cNvSpPr>
          <p:nvPr>
            <p:ph type="title"/>
          </p:nvPr>
        </p:nvSpPr>
        <p:spPr>
          <a:xfrm>
            <a:off x="334962" y="260349"/>
            <a:ext cx="9723438" cy="720725"/>
          </a:xfrm>
        </p:spPr>
        <p:txBody>
          <a:bodyPr>
            <a:normAutofit fontScale="90000"/>
          </a:bodyPr>
          <a:lstStyle/>
          <a:p>
            <a:pPr marL="0" marR="0" indent="0" algn="l" rtl="0" eaLnBrk="1" fontAlgn="auto" latinLnBrk="0" hangingPunct="1">
              <a:buNone/>
            </a:pPr>
            <a:r>
              <a:rPr lang="en-US" dirty="0"/>
              <a:t>Requirement #27 – </a:t>
            </a:r>
            <a:r>
              <a:rPr lang="en-US" sz="2400" b="1" i="0" u="none" strike="noStrike" kern="1200" dirty="0">
                <a:effectLst/>
                <a:latin typeface="Arial" panose="020B0604020202020204" pitchFamily="34" charset="0"/>
              </a:rPr>
              <a:t>Integrity and authenticity of data</a:t>
            </a:r>
            <a:br>
              <a:rPr lang="en-US" sz="2400" b="1" i="0" u="none" strike="noStrike" kern="1200" dirty="0">
                <a:solidFill>
                  <a:srgbClr val="FF0000"/>
                </a:solidFill>
                <a:effectLst/>
                <a:latin typeface="Arial" panose="020B0604020202020204" pitchFamily="34" charset="0"/>
              </a:rPr>
            </a:br>
            <a:r>
              <a:rPr lang="en-US" sz="2400" b="0" i="0" u="none" strike="noStrike" kern="1200" dirty="0">
                <a:solidFill>
                  <a:schemeClr val="accent2"/>
                </a:solidFill>
                <a:effectLst/>
                <a:latin typeface="Arial" panose="020B0604020202020204" pitchFamily="34" charset="0"/>
              </a:rPr>
              <a:t>Uniform solution approach required to sign content of an AAS </a:t>
            </a:r>
            <a:r>
              <a:rPr lang="en-US" sz="2400" b="0" i="0" u="none" strike="noStrike" kern="1200" dirty="0" err="1">
                <a:solidFill>
                  <a:schemeClr val="accent2"/>
                </a:solidFill>
                <a:effectLst/>
                <a:latin typeface="Arial" panose="020B0604020202020204" pitchFamily="34" charset="0"/>
              </a:rPr>
              <a:t>Submodel</a:t>
            </a:r>
            <a:br>
              <a:rPr lang="de-DE" sz="4800" b="0" i="0" u="none" strike="noStrike" dirty="0">
                <a:effectLst/>
                <a:latin typeface="Arial" panose="020B0604020202020204" pitchFamily="34" charset="0"/>
              </a:rPr>
            </a:br>
            <a:br>
              <a:rPr lang="en-US" dirty="0"/>
            </a:br>
            <a:r>
              <a:rPr lang="en-US" dirty="0">
                <a:cs typeface="Arial"/>
              </a:rPr>
              <a:t>Integrity and authenticity of AAS(x) data</a:t>
            </a:r>
          </a:p>
        </p:txBody>
      </p:sp>
      <p:sp>
        <p:nvSpPr>
          <p:cNvPr id="24" name="Inhaltsplatzhalter 23">
            <a:extLst>
              <a:ext uri="{FF2B5EF4-FFF2-40B4-BE49-F238E27FC236}">
                <a16:creationId xmlns:a16="http://schemas.microsoft.com/office/drawing/2014/main" id="{69429456-E2E4-B4EA-66B0-057EAA455FE9}"/>
              </a:ext>
            </a:extLst>
          </p:cNvPr>
          <p:cNvSpPr>
            <a:spLocks noGrp="1"/>
          </p:cNvSpPr>
          <p:nvPr>
            <p:ph sz="quarter" idx="37"/>
          </p:nvPr>
        </p:nvSpPr>
        <p:spPr>
          <a:ln>
            <a:noFill/>
          </a:ln>
        </p:spPr>
        <p:txBody>
          <a:bodyPr vert="horz" lIns="0" tIns="72000" rIns="72000" bIns="36000" rtlCol="0" anchor="t">
            <a:noAutofit/>
          </a:bodyPr>
          <a:lstStyle/>
          <a:p>
            <a:r>
              <a:rPr lang="de-DE">
                <a:cs typeface="Arial"/>
              </a:rPr>
              <a:t> </a:t>
            </a:r>
          </a:p>
        </p:txBody>
      </p:sp>
      <p:sp>
        <p:nvSpPr>
          <p:cNvPr id="19" name="Inhaltsplatzhalter 18">
            <a:extLst>
              <a:ext uri="{FF2B5EF4-FFF2-40B4-BE49-F238E27FC236}">
                <a16:creationId xmlns:a16="http://schemas.microsoft.com/office/drawing/2014/main" id="{6891994B-ABD8-2752-18E3-929091D5FCBB}"/>
              </a:ext>
            </a:extLst>
          </p:cNvPr>
          <p:cNvSpPr>
            <a:spLocks noGrp="1"/>
          </p:cNvSpPr>
          <p:nvPr>
            <p:ph sz="quarter" idx="38"/>
          </p:nvPr>
        </p:nvSpPr>
        <p:spPr>
          <a:xfrm>
            <a:off x="6240463" y="1127294"/>
            <a:ext cx="5616577" cy="5109994"/>
          </a:xfrm>
        </p:spPr>
        <p:txBody>
          <a:bodyPr vert="horz" lIns="0" tIns="72000" rIns="72000" bIns="36000" rtlCol="0" anchor="t">
            <a:noAutofit/>
          </a:bodyPr>
          <a:lstStyle/>
          <a:p>
            <a:r>
              <a:rPr lang="en-US" dirty="0"/>
              <a:t>Initial situation</a:t>
            </a:r>
          </a:p>
          <a:p>
            <a:pPr marL="179070" lvl="1" indent="-179070"/>
            <a:r>
              <a:rPr lang="en-US" dirty="0"/>
              <a:t>The integrity and authenticity of </a:t>
            </a:r>
            <a:r>
              <a:rPr lang="en-US" dirty="0" err="1"/>
              <a:t>AASx</a:t>
            </a:r>
            <a:r>
              <a:rPr lang="en-US" dirty="0"/>
              <a:t> files and </a:t>
            </a:r>
            <a:r>
              <a:rPr lang="en-US" dirty="0" err="1"/>
              <a:t>Submodels</a:t>
            </a:r>
            <a:r>
              <a:rPr lang="en-US" dirty="0"/>
              <a:t> exchanged between companies needs to be ensured.</a:t>
            </a:r>
            <a:endParaRPr lang="en-US" dirty="0">
              <a:cs typeface="Arial"/>
            </a:endParaRPr>
          </a:p>
          <a:p>
            <a:pPr marL="360045" lvl="2" indent="-179070"/>
            <a:r>
              <a:rPr lang="en-US" dirty="0">
                <a:cs typeface="Arial"/>
              </a:rPr>
              <a:t>Integrity: any modification of the </a:t>
            </a:r>
            <a:r>
              <a:rPr lang="en-US" dirty="0" err="1">
                <a:cs typeface="Arial"/>
              </a:rPr>
              <a:t>AASx</a:t>
            </a:r>
            <a:r>
              <a:rPr lang="en-US" dirty="0">
                <a:cs typeface="Arial"/>
              </a:rPr>
              <a:t> file or </a:t>
            </a:r>
            <a:r>
              <a:rPr lang="en-US" dirty="0" err="1">
                <a:cs typeface="Arial"/>
              </a:rPr>
              <a:t>submodel</a:t>
            </a:r>
            <a:r>
              <a:rPr lang="en-US" dirty="0">
                <a:cs typeface="Arial"/>
              </a:rPr>
              <a:t> can be detected, its integrity verified by the receiving application.</a:t>
            </a:r>
            <a:endParaRPr lang="en-US" dirty="0"/>
          </a:p>
          <a:p>
            <a:pPr marL="360045" lvl="2" indent="-179070"/>
            <a:r>
              <a:rPr lang="en-US" dirty="0">
                <a:cs typeface="Arial"/>
              </a:rPr>
              <a:t>Authenticity: the creator of the file or </a:t>
            </a:r>
            <a:r>
              <a:rPr lang="en-US" dirty="0" err="1">
                <a:cs typeface="Arial"/>
              </a:rPr>
              <a:t>submodel</a:t>
            </a:r>
            <a:r>
              <a:rPr lang="en-US" dirty="0">
                <a:cs typeface="Arial"/>
              </a:rPr>
              <a:t> can be verified by the receiving application.</a:t>
            </a:r>
          </a:p>
          <a:p>
            <a:r>
              <a:rPr lang="en-US" dirty="0"/>
              <a:t>Problem statement</a:t>
            </a:r>
            <a:endParaRPr lang="en-US" dirty="0">
              <a:cs typeface="Arial"/>
            </a:endParaRPr>
          </a:p>
          <a:p>
            <a:pPr marL="179070" lvl="1" indent="-179070"/>
            <a:r>
              <a:rPr lang="en-US" dirty="0">
                <a:cs typeface="Arial"/>
              </a:rPr>
              <a:t>It shall be possible to transfer the </a:t>
            </a:r>
            <a:r>
              <a:rPr lang="en-US" dirty="0" err="1">
                <a:cs typeface="Arial"/>
              </a:rPr>
              <a:t>AASx</a:t>
            </a:r>
            <a:r>
              <a:rPr lang="en-US" dirty="0">
                <a:cs typeface="Arial"/>
              </a:rPr>
              <a:t> file or </a:t>
            </a:r>
            <a:r>
              <a:rPr lang="en-US" dirty="0" err="1">
                <a:cs typeface="Arial"/>
              </a:rPr>
              <a:t>Submodel</a:t>
            </a:r>
            <a:r>
              <a:rPr lang="en-US" dirty="0">
                <a:cs typeface="Arial"/>
              </a:rPr>
              <a:t> several times and its integrity and authenticity can still be verified.</a:t>
            </a:r>
          </a:p>
          <a:p>
            <a:pPr marL="179070" lvl="1" indent="-179070"/>
            <a:r>
              <a:rPr lang="en-US" dirty="0"/>
              <a:t>As an information provider  I shall be able to make sure that the data I provide is not manipulated or changed on the way to the recipient.</a:t>
            </a:r>
            <a:endParaRPr lang="en-US" dirty="0">
              <a:cs typeface="Arial"/>
            </a:endParaRPr>
          </a:p>
        </p:txBody>
      </p:sp>
      <p:sp>
        <p:nvSpPr>
          <p:cNvPr id="4" name="Datumsplatzhalter 3">
            <a:extLst>
              <a:ext uri="{FF2B5EF4-FFF2-40B4-BE49-F238E27FC236}">
                <a16:creationId xmlns:a16="http://schemas.microsoft.com/office/drawing/2014/main" id="{9A179368-444F-67D3-BF5D-7AB865250423}"/>
              </a:ext>
            </a:extLst>
          </p:cNvPr>
          <p:cNvSpPr>
            <a:spLocks noGrp="1"/>
          </p:cNvSpPr>
          <p:nvPr>
            <p:ph type="dt" sz="half" idx="39"/>
          </p:nvPr>
        </p:nvSpPr>
        <p:spPr>
          <a:xfrm>
            <a:off x="10164451" y="6381752"/>
            <a:ext cx="1404000" cy="348569"/>
          </a:xfrm>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C7A41E7D-16DA-99BF-87D4-0599CEE92CA7}"/>
              </a:ext>
            </a:extLst>
          </p:cNvPr>
          <p:cNvSpPr>
            <a:spLocks noGrp="1"/>
          </p:cNvSpPr>
          <p:nvPr>
            <p:ph type="sldNum" sz="quarter" idx="41"/>
          </p:nvPr>
        </p:nvSpPr>
        <p:spPr>
          <a:xfrm>
            <a:off x="11607800" y="6381742"/>
            <a:ext cx="488406" cy="348569"/>
          </a:xfrm>
        </p:spPr>
        <p:txBody>
          <a:bodyPr/>
          <a:lstStyle/>
          <a:p>
            <a:fld id="{39D3A024-67FB-42E9-9126-3B9701C7D52D}" type="slidenum">
              <a:rPr lang="en-US" smtClean="0"/>
              <a:pPr/>
              <a:t>60</a:t>
            </a:fld>
            <a:endParaRPr lang="en-US"/>
          </a:p>
        </p:txBody>
      </p:sp>
      <p:pic>
        <p:nvPicPr>
          <p:cNvPr id="3" name="Picture 2" descr="A diagram of a machine&#10;&#10;AI-generated content may be incorrect.">
            <a:extLst>
              <a:ext uri="{FF2B5EF4-FFF2-40B4-BE49-F238E27FC236}">
                <a16:creationId xmlns:a16="http://schemas.microsoft.com/office/drawing/2014/main" id="{0F6DE784-3374-4D9C-D722-3B8582A32D33}"/>
              </a:ext>
            </a:extLst>
          </p:cNvPr>
          <p:cNvPicPr>
            <a:picLocks noChangeAspect="1"/>
          </p:cNvPicPr>
          <p:nvPr/>
        </p:nvPicPr>
        <p:blipFill>
          <a:blip r:embed="rId2"/>
          <a:stretch>
            <a:fillRect/>
          </a:stretch>
        </p:blipFill>
        <p:spPr>
          <a:xfrm>
            <a:off x="250893" y="1765773"/>
            <a:ext cx="5448300" cy="3829050"/>
          </a:xfrm>
          <a:prstGeom prst="rect">
            <a:avLst/>
          </a:prstGeom>
        </p:spPr>
      </p:pic>
    </p:spTree>
    <p:extLst>
      <p:ext uri="{BB962C8B-B14F-4D97-AF65-F5344CB8AC3E}">
        <p14:creationId xmlns:p14="http://schemas.microsoft.com/office/powerpoint/2010/main" val="20635229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6A626-03D8-989A-89B4-B5970B3EFAE0}"/>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01E1FF6-C8D7-12DF-50C8-DFFC6D961FD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001E1FF6-C8D7-12DF-50C8-DFFC6D961FD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34B2C1F2-3DB4-9FB3-1D39-95FA23F2F23D}"/>
              </a:ext>
            </a:extLst>
          </p:cNvPr>
          <p:cNvSpPr>
            <a:spLocks noGrp="1"/>
          </p:cNvSpPr>
          <p:nvPr>
            <p:ph type="ctrTitle"/>
          </p:nvPr>
        </p:nvSpPr>
        <p:spPr/>
        <p:txBody>
          <a:bodyPr vert="horz"/>
          <a:lstStyle/>
          <a:p>
            <a:pPr marL="0" algn="l" rtl="0" eaLnBrk="1" fontAlgn="t" latinLnBrk="0" hangingPunct="1">
              <a:buNone/>
            </a:pPr>
            <a:r>
              <a:rPr lang="en-US" dirty="0"/>
              <a:t>Requirement #28</a:t>
            </a:r>
            <a:br>
              <a:rPr lang="en-US" dirty="0"/>
            </a:br>
            <a:br>
              <a:rPr lang="en-US" dirty="0"/>
            </a:br>
            <a:r>
              <a:rPr lang="en-US" sz="2800" b="1" i="0" u="none" strike="noStrike" kern="1200" dirty="0">
                <a:effectLst/>
                <a:latin typeface="Arial" panose="020B0604020202020204" pitchFamily="34" charset="0"/>
              </a:rPr>
              <a:t>MX Gate “south” interface – How to provide payload to MX Gate</a:t>
            </a:r>
            <a:endParaRPr lang="en-US" sz="2800" dirty="0"/>
          </a:p>
        </p:txBody>
      </p:sp>
      <p:sp>
        <p:nvSpPr>
          <p:cNvPr id="2" name="Rechteck 1">
            <a:extLst>
              <a:ext uri="{FF2B5EF4-FFF2-40B4-BE49-F238E27FC236}">
                <a16:creationId xmlns:a16="http://schemas.microsoft.com/office/drawing/2014/main" id="{B79F9EB1-4B6E-052A-EF49-AF5038809C2C}"/>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clarification request</a:t>
            </a:r>
          </a:p>
        </p:txBody>
      </p:sp>
      <p:sp>
        <p:nvSpPr>
          <p:cNvPr id="3" name="Rechteck 2">
            <a:extLst>
              <a:ext uri="{FF2B5EF4-FFF2-40B4-BE49-F238E27FC236}">
                <a16:creationId xmlns:a16="http://schemas.microsoft.com/office/drawing/2014/main" id="{5143BB5A-87FC-7982-FC54-080686DDF611}"/>
              </a:ext>
            </a:extLst>
          </p:cNvPr>
          <p:cNvSpPr/>
          <p:nvPr/>
        </p:nvSpPr>
        <p:spPr>
          <a:xfrm>
            <a:off x="3404680" y="5229280"/>
            <a:ext cx="5760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2000" dirty="0">
                <a:solidFill>
                  <a:schemeClr val="tx1"/>
                </a:solidFill>
              </a:rPr>
              <a:t>clarification requests are not published externally</a:t>
            </a:r>
          </a:p>
        </p:txBody>
      </p:sp>
    </p:spTree>
    <p:extLst>
      <p:ext uri="{BB962C8B-B14F-4D97-AF65-F5344CB8AC3E}">
        <p14:creationId xmlns:p14="http://schemas.microsoft.com/office/powerpoint/2010/main" val="15331929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F7939-4D8D-65ED-DD6D-85854D6CDB4A}"/>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19ECE06-51E0-25D5-D5A6-B5A4A7EA2B3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D19ECE06-51E0-25D5-D5A6-B5A4A7EA2B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152FD195-3972-D383-C821-FF9D550A754E}"/>
              </a:ext>
            </a:extLst>
          </p:cNvPr>
          <p:cNvSpPr>
            <a:spLocks noGrp="1"/>
          </p:cNvSpPr>
          <p:nvPr>
            <p:ph type="ctrTitle"/>
          </p:nvPr>
        </p:nvSpPr>
        <p:spPr/>
        <p:txBody>
          <a:bodyPr vert="horz"/>
          <a:lstStyle/>
          <a:p>
            <a:pPr marL="0" algn="l" rtl="0" eaLnBrk="1" fontAlgn="t" latinLnBrk="0" hangingPunct="1">
              <a:buNone/>
            </a:pPr>
            <a:r>
              <a:rPr lang="en-US" dirty="0"/>
              <a:t>Requirement #29</a:t>
            </a:r>
            <a:br>
              <a:rPr lang="en-US" dirty="0"/>
            </a:br>
            <a:br>
              <a:rPr lang="en-US" dirty="0"/>
            </a:br>
            <a:r>
              <a:rPr lang="en-US" sz="2800" b="1" i="0" u="none" strike="noStrike" kern="1200" dirty="0">
                <a:effectLst/>
                <a:latin typeface="Arial" panose="020B0604020202020204" pitchFamily="34" charset="0"/>
              </a:rPr>
              <a:t>Information representations – Integration of AAS with external information representations</a:t>
            </a:r>
            <a:endParaRPr lang="en-US" sz="2800" dirty="0"/>
          </a:p>
        </p:txBody>
      </p:sp>
      <p:sp>
        <p:nvSpPr>
          <p:cNvPr id="2" name="Rechteck 1">
            <a:extLst>
              <a:ext uri="{FF2B5EF4-FFF2-40B4-BE49-F238E27FC236}">
                <a16:creationId xmlns:a16="http://schemas.microsoft.com/office/drawing/2014/main" id="{2CF11A09-F8A5-4252-0703-323C3EC9923C}"/>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MX Converter</a:t>
            </a:r>
          </a:p>
        </p:txBody>
      </p:sp>
    </p:spTree>
    <p:extLst>
      <p:ext uri="{BB962C8B-B14F-4D97-AF65-F5344CB8AC3E}">
        <p14:creationId xmlns:p14="http://schemas.microsoft.com/office/powerpoint/2010/main" val="39178976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D8A6F-1D82-943D-15FD-DFD2ECF5CB87}"/>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9EA4D0EA-4833-F033-ED55-C41510FE0718}"/>
              </a:ext>
            </a:extLst>
          </p:cNvPr>
          <p:cNvSpPr>
            <a:spLocks noGrp="1"/>
          </p:cNvSpPr>
          <p:nvPr>
            <p:ph idx="1"/>
          </p:nvPr>
        </p:nvSpPr>
        <p:spPr>
          <a:xfrm>
            <a:off x="334963" y="1125538"/>
            <a:ext cx="11522075" cy="5111750"/>
          </a:xfrm>
        </p:spPr>
        <p:txBody>
          <a:bodyPr vert="horz" lIns="0" tIns="72000" rIns="72000" bIns="36000" rtlCol="0" anchor="t">
            <a:normAutofit fontScale="85000" lnSpcReduction="10000"/>
          </a:bodyPr>
          <a:lstStyle/>
          <a:p>
            <a:r>
              <a:rPr lang="en-US" dirty="0"/>
              <a:t>Initial situation</a:t>
            </a:r>
          </a:p>
          <a:p>
            <a:pPr lvl="1"/>
            <a:r>
              <a:rPr lang="en-US" dirty="0"/>
              <a:t>The MX-Port configurations Leo and Hercules (and also Factory-X as a project) suggest to utilize an AAS-based representation of information about assets exchanged between business applications</a:t>
            </a:r>
          </a:p>
          <a:p>
            <a:pPr lvl="2"/>
            <a:r>
              <a:rPr lang="en-US" dirty="0"/>
              <a:t>For a harmonization of data exchange agreed AAS SMTs are used (for example those standardized by IDTA or any other organization)</a:t>
            </a:r>
          </a:p>
          <a:p>
            <a:pPr lvl="1"/>
            <a:r>
              <a:rPr lang="en-US" dirty="0"/>
              <a:t>But there are use-case specific community standards available for information representation and data exchange that are more established than AAS SMTs (for example STEP AP242 for kinematics)</a:t>
            </a:r>
          </a:p>
          <a:p>
            <a:pPr lvl="1"/>
            <a:r>
              <a:rPr lang="en-US" dirty="0"/>
              <a:t>In data integration scenarios the combined use of multiple AAS SMTs should provide an integrative view on all relevant information objects within the AAS framework</a:t>
            </a:r>
          </a:p>
          <a:p>
            <a:pPr lvl="1"/>
            <a:r>
              <a:rPr lang="en-US" dirty="0"/>
              <a:t>Not for all relevant data domains there is an AAS SMT available in sufficient maturity, quality and/or coverage. Therefore, data representation and exchange purely based on AAS with predefined SMTs is not easily possible</a:t>
            </a:r>
          </a:p>
          <a:p>
            <a:r>
              <a:rPr lang="en-US" dirty="0"/>
              <a:t>Problem statement</a:t>
            </a:r>
          </a:p>
          <a:p>
            <a:pPr lvl="1"/>
            <a:r>
              <a:rPr lang="en-US" dirty="0"/>
              <a:t>The MX port configurations building on AAS shall enable the combined use of AAS-based information models and established community standards for information representation and data exchange</a:t>
            </a:r>
          </a:p>
          <a:p>
            <a:r>
              <a:rPr lang="en-US" dirty="0"/>
              <a:t>Boundary conditions</a:t>
            </a:r>
          </a:p>
          <a:p>
            <a:pPr lvl="1"/>
            <a:r>
              <a:rPr lang="en-US" dirty="0"/>
              <a:t>When embedding community standards in AAS (“gray box” approach), sufficient information should be (re-)modeled within the AAS framework for integrating with related AAS SMTs by means of cross-references within the AAS meta model</a:t>
            </a:r>
          </a:p>
          <a:p>
            <a:pPr lvl="1"/>
            <a:r>
              <a:rPr lang="en-US" dirty="0"/>
              <a:t>It should not be required to look up such cross-references in AAS-external information objects (for example  </a:t>
            </a:r>
            <a:r>
              <a:rPr lang="en-US" dirty="0" err="1"/>
              <a:t>ithin</a:t>
            </a:r>
            <a:r>
              <a:rPr lang="en-US" dirty="0"/>
              <a:t> a STEP file)</a:t>
            </a:r>
          </a:p>
          <a:p>
            <a:r>
              <a:rPr lang="en-US" dirty="0"/>
              <a:t>Notes</a:t>
            </a:r>
          </a:p>
          <a:p>
            <a:pPr lvl="1"/>
            <a:r>
              <a:rPr lang="en-US" dirty="0"/>
              <a:t>Typical forms of embedding external information are distinguished in “white box”, “gray box” or “black box” approaches</a:t>
            </a:r>
          </a:p>
          <a:p>
            <a:pPr lvl="1"/>
            <a:endParaRPr lang="en-US" dirty="0"/>
          </a:p>
        </p:txBody>
      </p:sp>
      <p:sp>
        <p:nvSpPr>
          <p:cNvPr id="3" name="Titel 2">
            <a:extLst>
              <a:ext uri="{FF2B5EF4-FFF2-40B4-BE49-F238E27FC236}">
                <a16:creationId xmlns:a16="http://schemas.microsoft.com/office/drawing/2014/main" id="{09AF7ADD-7830-AEB6-8BC1-4202D0405136}"/>
              </a:ext>
            </a:extLst>
          </p:cNvPr>
          <p:cNvSpPr>
            <a:spLocks noGrp="1"/>
          </p:cNvSpPr>
          <p:nvPr>
            <p:ph type="title"/>
          </p:nvPr>
        </p:nvSpPr>
        <p:spPr>
          <a:xfrm>
            <a:off x="334962" y="260349"/>
            <a:ext cx="9723438" cy="720725"/>
          </a:xfrm>
        </p:spPr>
        <p:txBody>
          <a:bodyPr>
            <a:normAutofit/>
          </a:bodyPr>
          <a:lstStyle/>
          <a:p>
            <a:r>
              <a:rPr lang="en-US" dirty="0"/>
              <a:t>Requirement #29 – Information Representations</a:t>
            </a:r>
            <a:br>
              <a:rPr lang="en-US" dirty="0"/>
            </a:br>
            <a:r>
              <a:rPr lang="en-US" b="0" dirty="0">
                <a:solidFill>
                  <a:schemeClr val="accent2"/>
                </a:solidFill>
              </a:rPr>
              <a:t>Integration of AAS with external information representations</a:t>
            </a:r>
            <a:endParaRPr lang="de-DE" b="0" dirty="0">
              <a:solidFill>
                <a:schemeClr val="accent2"/>
              </a:solidFill>
            </a:endParaRPr>
          </a:p>
        </p:txBody>
      </p:sp>
      <p:sp>
        <p:nvSpPr>
          <p:cNvPr id="4" name="Datumsplatzhalter 3">
            <a:extLst>
              <a:ext uri="{FF2B5EF4-FFF2-40B4-BE49-F238E27FC236}">
                <a16:creationId xmlns:a16="http://schemas.microsoft.com/office/drawing/2014/main" id="{4ABFF9BD-BB4C-C982-8B35-022D12604DE2}"/>
              </a:ext>
            </a:extLst>
          </p:cNvPr>
          <p:cNvSpPr>
            <a:spLocks noGrp="1"/>
          </p:cNvSpPr>
          <p:nvPr>
            <p:ph type="dt" sz="half" idx="10"/>
          </p:nvPr>
        </p:nvSpPr>
        <p:spPr>
          <a:xfrm>
            <a:off x="9762837" y="6381743"/>
            <a:ext cx="1802248" cy="348560"/>
          </a:xfrm>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1876913E-1A47-8240-0C7A-A30A0BE79733}"/>
              </a:ext>
            </a:extLst>
          </p:cNvPr>
          <p:cNvSpPr>
            <a:spLocks noGrp="1"/>
          </p:cNvSpPr>
          <p:nvPr>
            <p:ph type="sldNum" sz="quarter" idx="12"/>
          </p:nvPr>
        </p:nvSpPr>
        <p:spPr>
          <a:xfrm>
            <a:off x="11607800" y="6381742"/>
            <a:ext cx="488406" cy="348569"/>
          </a:xfrm>
        </p:spPr>
        <p:txBody>
          <a:bodyPr/>
          <a:lstStyle/>
          <a:p>
            <a:fld id="{39D3A024-67FB-42E9-9126-3B9701C7D52D}" type="slidenum">
              <a:rPr lang="en-US" smtClean="0"/>
              <a:pPr/>
              <a:t>63</a:t>
            </a:fld>
            <a:endParaRPr lang="en-US"/>
          </a:p>
        </p:txBody>
      </p:sp>
    </p:spTree>
    <p:extLst>
      <p:ext uri="{BB962C8B-B14F-4D97-AF65-F5344CB8AC3E}">
        <p14:creationId xmlns:p14="http://schemas.microsoft.com/office/powerpoint/2010/main" val="34384666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19880-34DC-4F10-C7AE-8300CD40F411}"/>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C06A893-BDF6-B5EE-377F-AB61F5632AD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6C06A893-BDF6-B5EE-377F-AB61F5632A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049C4AB4-C0A3-909B-8995-A333843A81C8}"/>
              </a:ext>
            </a:extLst>
          </p:cNvPr>
          <p:cNvSpPr>
            <a:spLocks noGrp="1"/>
          </p:cNvSpPr>
          <p:nvPr>
            <p:ph type="ctrTitle"/>
          </p:nvPr>
        </p:nvSpPr>
        <p:spPr/>
        <p:txBody>
          <a:bodyPr vert="horz"/>
          <a:lstStyle/>
          <a:p>
            <a:pPr fontAlgn="t"/>
            <a:r>
              <a:rPr lang="en-US" dirty="0"/>
              <a:t>Requirement #30</a:t>
            </a:r>
            <a:br>
              <a:rPr lang="en-US" dirty="0"/>
            </a:br>
            <a:br>
              <a:rPr lang="en-US" dirty="0"/>
            </a:br>
            <a:r>
              <a:rPr lang="en-US" sz="2800" dirty="0"/>
              <a:t>Communication Security – Communication Security and Trust Management</a:t>
            </a:r>
          </a:p>
        </p:txBody>
      </p:sp>
      <p:sp>
        <p:nvSpPr>
          <p:cNvPr id="2" name="Rechteck 1">
            <a:extLst>
              <a:ext uri="{FF2B5EF4-FFF2-40B4-BE49-F238E27FC236}">
                <a16:creationId xmlns:a16="http://schemas.microsoft.com/office/drawing/2014/main" id="{D51D3AFF-7051-6B60-90F6-0794CA4B8E31}"/>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quality requirement</a:t>
            </a:r>
          </a:p>
        </p:txBody>
      </p:sp>
    </p:spTree>
    <p:extLst>
      <p:ext uri="{BB962C8B-B14F-4D97-AF65-F5344CB8AC3E}">
        <p14:creationId xmlns:p14="http://schemas.microsoft.com/office/powerpoint/2010/main" val="37693776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Inhaltsplatzhalter 23">
            <a:extLst>
              <a:ext uri="{FF2B5EF4-FFF2-40B4-BE49-F238E27FC236}">
                <a16:creationId xmlns:a16="http://schemas.microsoft.com/office/drawing/2014/main" id="{69429456-E2E4-B4EA-66B0-057EAA455FE9}"/>
              </a:ext>
            </a:extLst>
          </p:cNvPr>
          <p:cNvSpPr>
            <a:spLocks noGrp="1"/>
          </p:cNvSpPr>
          <p:nvPr>
            <p:ph idx="1"/>
          </p:nvPr>
        </p:nvSpPr>
        <p:spPr>
          <a:ln>
            <a:noFill/>
          </a:ln>
        </p:spPr>
        <p:txBody>
          <a:bodyPr vert="horz" lIns="0" tIns="72000" rIns="72000" bIns="36000" rtlCol="0" anchor="t">
            <a:noAutofit/>
          </a:bodyPr>
          <a:lstStyle/>
          <a:p>
            <a:r>
              <a:rPr lang="en-US" dirty="0"/>
              <a:t>Initial situation</a:t>
            </a:r>
          </a:p>
          <a:p>
            <a:pPr lvl="1"/>
            <a:r>
              <a:rPr lang="en-US" dirty="0"/>
              <a:t>Two companies want to share data for processing in corresponding business applications</a:t>
            </a:r>
          </a:p>
          <a:p>
            <a:pPr lvl="1"/>
            <a:r>
              <a:rPr lang="en-US" dirty="0"/>
              <a:t>Shared data is transmitted between the companies via publicly accessible internet communication lines</a:t>
            </a:r>
          </a:p>
          <a:p>
            <a:endParaRPr lang="en-US" dirty="0"/>
          </a:p>
          <a:p>
            <a:r>
              <a:rPr lang="en-US" dirty="0"/>
              <a:t>Problem statement</a:t>
            </a:r>
          </a:p>
          <a:p>
            <a:pPr lvl="1"/>
            <a:r>
              <a:rPr lang="en-US" dirty="0"/>
              <a:t>Data should be protected against unallowed read-out and non-intended / intended manipulation (i.e., confidentiality and authenticity of data should be ensured) during transmission </a:t>
            </a:r>
          </a:p>
          <a:p>
            <a:pPr lvl="1"/>
            <a:r>
              <a:rPr lang="en-US" dirty="0"/>
              <a:t>A suitable security protocol for data transport should be activated when data is shared cross-company </a:t>
            </a:r>
          </a:p>
          <a:p>
            <a:pPr lvl="1"/>
            <a:r>
              <a:rPr lang="en-US" dirty="0"/>
              <a:t>For this purpose, the standard internet protocol Transport Layer Security (TLS) should be used. Correspondingly, TLS certificate generation and management must be specified such that companies sharing data can have trust into the used certificates</a:t>
            </a:r>
          </a:p>
          <a:p>
            <a:pPr lvl="1"/>
            <a:endParaRPr lang="en-US" dirty="0"/>
          </a:p>
          <a:p>
            <a:r>
              <a:rPr lang="en-US" dirty="0"/>
              <a:t>Notes</a:t>
            </a:r>
          </a:p>
          <a:p>
            <a:pPr lvl="1"/>
            <a:r>
              <a:rPr lang="en-US" dirty="0"/>
              <a:t>Developers of communication components are addressed here</a:t>
            </a:r>
          </a:p>
          <a:p>
            <a:pPr lvl="1"/>
            <a:r>
              <a:rPr lang="en-US" dirty="0"/>
              <a:t>This is more a requirement for the basis architecture than a requirement from the use cases</a:t>
            </a:r>
          </a:p>
        </p:txBody>
      </p:sp>
      <p:sp>
        <p:nvSpPr>
          <p:cNvPr id="2" name="Titel 1">
            <a:extLst>
              <a:ext uri="{FF2B5EF4-FFF2-40B4-BE49-F238E27FC236}">
                <a16:creationId xmlns:a16="http://schemas.microsoft.com/office/drawing/2014/main" id="{DAE8BB40-646E-2887-AF80-D228AAFC1446}"/>
              </a:ext>
            </a:extLst>
          </p:cNvPr>
          <p:cNvSpPr>
            <a:spLocks noGrp="1"/>
          </p:cNvSpPr>
          <p:nvPr>
            <p:ph type="title"/>
          </p:nvPr>
        </p:nvSpPr>
        <p:spPr/>
        <p:txBody>
          <a:bodyPr>
            <a:normAutofit/>
          </a:bodyPr>
          <a:lstStyle/>
          <a:p>
            <a:r>
              <a:rPr lang="en-US" dirty="0"/>
              <a:t>Requirement #30: Communication Security</a:t>
            </a:r>
            <a:br>
              <a:rPr lang="en-US" dirty="0"/>
            </a:br>
            <a:r>
              <a:rPr lang="en-US" b="0" dirty="0">
                <a:solidFill>
                  <a:schemeClr val="accent2"/>
                </a:solidFill>
              </a:rPr>
              <a:t>Communication Security and Trust Management</a:t>
            </a:r>
            <a:endParaRPr lang="de-DE" b="0" dirty="0">
              <a:solidFill>
                <a:schemeClr val="accent2"/>
              </a:solidFill>
            </a:endParaRPr>
          </a:p>
        </p:txBody>
      </p:sp>
      <p:sp>
        <p:nvSpPr>
          <p:cNvPr id="4" name="Datumsplatzhalter 3">
            <a:extLst>
              <a:ext uri="{FF2B5EF4-FFF2-40B4-BE49-F238E27FC236}">
                <a16:creationId xmlns:a16="http://schemas.microsoft.com/office/drawing/2014/main" id="{9A179368-444F-67D3-BF5D-7AB865250423}"/>
              </a:ext>
            </a:extLst>
          </p:cNvPr>
          <p:cNvSpPr>
            <a:spLocks noGrp="1"/>
          </p:cNvSpPr>
          <p:nvPr>
            <p:ph type="dt" sz="half" idx="10"/>
          </p:nvPr>
        </p:nvSpPr>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C7A41E7D-16DA-99BF-87D4-0599CEE92CA7}"/>
              </a:ext>
            </a:extLst>
          </p:cNvPr>
          <p:cNvSpPr>
            <a:spLocks noGrp="1"/>
          </p:cNvSpPr>
          <p:nvPr>
            <p:ph type="sldNum" sz="quarter" idx="12"/>
          </p:nvPr>
        </p:nvSpPr>
        <p:spPr/>
        <p:txBody>
          <a:bodyPr/>
          <a:lstStyle/>
          <a:p>
            <a:fld id="{39D3A024-67FB-42E9-9126-3B9701C7D52D}" type="slidenum">
              <a:rPr lang="en-US" smtClean="0"/>
              <a:pPr/>
              <a:t>65</a:t>
            </a:fld>
            <a:endParaRPr lang="en-US"/>
          </a:p>
        </p:txBody>
      </p:sp>
    </p:spTree>
    <p:extLst>
      <p:ext uri="{BB962C8B-B14F-4D97-AF65-F5344CB8AC3E}">
        <p14:creationId xmlns:p14="http://schemas.microsoft.com/office/powerpoint/2010/main" val="40836672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8E31D-9D55-18B2-3786-BE927F074FFD}"/>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86CA824-C464-AED8-5809-8A72CDE8C5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586CA824-C464-AED8-5809-8A72CDE8C5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8A365A3C-F42E-B5BD-A5E3-AB27A7BC4900}"/>
              </a:ext>
            </a:extLst>
          </p:cNvPr>
          <p:cNvSpPr>
            <a:spLocks noGrp="1"/>
          </p:cNvSpPr>
          <p:nvPr>
            <p:ph type="ctrTitle"/>
          </p:nvPr>
        </p:nvSpPr>
        <p:spPr/>
        <p:txBody>
          <a:bodyPr vert="horz"/>
          <a:lstStyle/>
          <a:p>
            <a:pPr fontAlgn="t"/>
            <a:r>
              <a:rPr lang="en-US" dirty="0"/>
              <a:t>Requirement #31</a:t>
            </a:r>
            <a:br>
              <a:rPr lang="en-US" dirty="0"/>
            </a:br>
            <a:br>
              <a:rPr lang="en-US" dirty="0"/>
            </a:br>
            <a:r>
              <a:rPr lang="en-US" sz="2800" dirty="0"/>
              <a:t>End-2-End Security – End-2-End Security, also for Mediated Communication</a:t>
            </a:r>
          </a:p>
        </p:txBody>
      </p:sp>
      <p:sp>
        <p:nvSpPr>
          <p:cNvPr id="2" name="Rechteck 1">
            <a:extLst>
              <a:ext uri="{FF2B5EF4-FFF2-40B4-BE49-F238E27FC236}">
                <a16:creationId xmlns:a16="http://schemas.microsoft.com/office/drawing/2014/main" id="{5030157F-1419-90B5-8FE5-C1C8BD90A19B}"/>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quality requirement</a:t>
            </a:r>
          </a:p>
        </p:txBody>
      </p:sp>
    </p:spTree>
    <p:extLst>
      <p:ext uri="{BB962C8B-B14F-4D97-AF65-F5344CB8AC3E}">
        <p14:creationId xmlns:p14="http://schemas.microsoft.com/office/powerpoint/2010/main" val="36826099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73797-845A-6AB8-3E44-C3D7A6BDEDD7}"/>
            </a:ext>
          </a:extLst>
        </p:cNvPr>
        <p:cNvGrpSpPr/>
        <p:nvPr/>
      </p:nvGrpSpPr>
      <p:grpSpPr>
        <a:xfrm>
          <a:off x="0" y="0"/>
          <a:ext cx="0" cy="0"/>
          <a:chOff x="0" y="0"/>
          <a:chExt cx="0" cy="0"/>
        </a:xfrm>
      </p:grpSpPr>
      <p:sp>
        <p:nvSpPr>
          <p:cNvPr id="9" name="Inhaltsplatzhalter 23">
            <a:extLst>
              <a:ext uri="{FF2B5EF4-FFF2-40B4-BE49-F238E27FC236}">
                <a16:creationId xmlns:a16="http://schemas.microsoft.com/office/drawing/2014/main" id="{30C05016-24A4-65F0-E7AC-A4380BDFB282}"/>
              </a:ext>
            </a:extLst>
          </p:cNvPr>
          <p:cNvSpPr>
            <a:spLocks noGrp="1"/>
          </p:cNvSpPr>
          <p:nvPr>
            <p:ph idx="1"/>
          </p:nvPr>
        </p:nvSpPr>
        <p:spPr>
          <a:ln>
            <a:noFill/>
          </a:ln>
        </p:spPr>
        <p:txBody>
          <a:bodyPr vert="horz" lIns="0" tIns="72000" rIns="72000" bIns="36000" rtlCol="0" anchor="t">
            <a:noAutofit/>
          </a:bodyPr>
          <a:lstStyle/>
          <a:p>
            <a:r>
              <a:rPr lang="en-US" dirty="0"/>
              <a:t>Initial situation</a:t>
            </a:r>
          </a:p>
          <a:p>
            <a:pPr marL="179070" lvl="1" indent="-179070"/>
            <a:r>
              <a:rPr lang="en-US" dirty="0"/>
              <a:t>Two companies want to share data for processing in corresponding business applications</a:t>
            </a:r>
            <a:endParaRPr lang="en-US" dirty="0">
              <a:cs typeface="Arial"/>
            </a:endParaRPr>
          </a:p>
          <a:p>
            <a:pPr marL="179070" lvl="1" indent="-179070"/>
            <a:r>
              <a:rPr lang="en-US" dirty="0"/>
              <a:t>Shared data is transmitted between the companies via publicly accessible internet communication lines</a:t>
            </a:r>
          </a:p>
          <a:p>
            <a:pPr marL="179070" lvl="1" indent="-179070"/>
            <a:r>
              <a:rPr lang="en-US" dirty="0"/>
              <a:t>Companies sharing data </a:t>
            </a:r>
            <a:r>
              <a:rPr lang="en-US" dirty="0">
                <a:cs typeface="Arial"/>
              </a:rPr>
              <a:t>want to be sure that data is protected and do not want to delegate the protection to the underlying technical communication security measures</a:t>
            </a:r>
          </a:p>
          <a:p>
            <a:endParaRPr lang="en-US" dirty="0"/>
          </a:p>
          <a:p>
            <a:r>
              <a:rPr lang="en-US" dirty="0"/>
              <a:t>Problem statement</a:t>
            </a:r>
            <a:endParaRPr lang="en-US" dirty="0">
              <a:solidFill>
                <a:srgbClr val="FF0000"/>
              </a:solidFill>
            </a:endParaRPr>
          </a:p>
          <a:p>
            <a:pPr marL="179070" lvl="1" indent="-179070"/>
            <a:r>
              <a:rPr lang="en-US" dirty="0"/>
              <a:t>A data provider shall be sure that the confidentiality and authenticity of the data is ensured from the source business / legacy application to its intended destination business / legacy application</a:t>
            </a:r>
            <a:endParaRPr lang="en-US" dirty="0">
              <a:cs typeface="Arial"/>
            </a:endParaRPr>
          </a:p>
          <a:p>
            <a:pPr marL="179070" lvl="1" indent="-179070"/>
            <a:endParaRPr lang="en-US" dirty="0">
              <a:cs typeface="Arial"/>
            </a:endParaRPr>
          </a:p>
          <a:p>
            <a:r>
              <a:rPr lang="en-US" dirty="0"/>
              <a:t>Notes</a:t>
            </a:r>
          </a:p>
          <a:p>
            <a:pPr marL="179070" lvl="1" indent="-179070"/>
            <a:r>
              <a:rPr lang="en-US" dirty="0"/>
              <a:t>Technical measures, e.g., by using standard security protocols for data transport, protect the data against unallowed read-out and non-intended / intended manipulation during transmission, but only during one hop</a:t>
            </a:r>
            <a:endParaRPr lang="en-US" dirty="0">
              <a:cs typeface="Arial"/>
            </a:endParaRPr>
          </a:p>
          <a:p>
            <a:pPr lvl="1"/>
            <a:r>
              <a:rPr lang="en-US" dirty="0"/>
              <a:t>If data is not protected from the source to the destination, the data consumer cannot be sure that the received data is the same as the sent data. The data provider also can deny having sent this data</a:t>
            </a:r>
          </a:p>
        </p:txBody>
      </p:sp>
      <p:sp>
        <p:nvSpPr>
          <p:cNvPr id="2" name="Titel 1">
            <a:extLst>
              <a:ext uri="{FF2B5EF4-FFF2-40B4-BE49-F238E27FC236}">
                <a16:creationId xmlns:a16="http://schemas.microsoft.com/office/drawing/2014/main" id="{3DA15E4F-0A59-F44D-E35A-823946D4DE7A}"/>
              </a:ext>
            </a:extLst>
          </p:cNvPr>
          <p:cNvSpPr>
            <a:spLocks noGrp="1"/>
          </p:cNvSpPr>
          <p:nvPr>
            <p:ph type="title"/>
          </p:nvPr>
        </p:nvSpPr>
        <p:spPr/>
        <p:txBody>
          <a:bodyPr/>
          <a:lstStyle/>
          <a:p>
            <a:r>
              <a:rPr lang="en-US" dirty="0"/>
              <a:t>Requirement #31: End-2-End Security</a:t>
            </a:r>
            <a:br>
              <a:rPr lang="en-US" dirty="0"/>
            </a:br>
            <a:r>
              <a:rPr lang="en-US" b="0" dirty="0">
                <a:solidFill>
                  <a:schemeClr val="accent2"/>
                </a:solidFill>
              </a:rPr>
              <a:t>End-2-End Security, also for Mediated Communication</a:t>
            </a:r>
            <a:endParaRPr lang="de-DE" b="0" dirty="0">
              <a:solidFill>
                <a:schemeClr val="accent2"/>
              </a:solidFill>
              <a:cs typeface="Arial"/>
            </a:endParaRPr>
          </a:p>
        </p:txBody>
      </p:sp>
      <p:sp>
        <p:nvSpPr>
          <p:cNvPr id="4" name="Datumsplatzhalter 3">
            <a:extLst>
              <a:ext uri="{FF2B5EF4-FFF2-40B4-BE49-F238E27FC236}">
                <a16:creationId xmlns:a16="http://schemas.microsoft.com/office/drawing/2014/main" id="{2D229358-2940-5C46-CAAC-C28930E88593}"/>
              </a:ext>
            </a:extLst>
          </p:cNvPr>
          <p:cNvSpPr>
            <a:spLocks noGrp="1"/>
          </p:cNvSpPr>
          <p:nvPr>
            <p:ph type="dt" sz="half" idx="10"/>
          </p:nvPr>
        </p:nvSpPr>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B1EBCD4C-0B9B-2A12-1677-7328E9E4ADCA}"/>
              </a:ext>
            </a:extLst>
          </p:cNvPr>
          <p:cNvSpPr>
            <a:spLocks noGrp="1"/>
          </p:cNvSpPr>
          <p:nvPr>
            <p:ph type="sldNum" sz="quarter" idx="12"/>
          </p:nvPr>
        </p:nvSpPr>
        <p:spPr/>
        <p:txBody>
          <a:bodyPr/>
          <a:lstStyle/>
          <a:p>
            <a:fld id="{39D3A024-67FB-42E9-9126-3B9701C7D52D}" type="slidenum">
              <a:rPr lang="en-US" smtClean="0"/>
              <a:pPr/>
              <a:t>67</a:t>
            </a:fld>
            <a:endParaRPr lang="en-US"/>
          </a:p>
        </p:txBody>
      </p:sp>
    </p:spTree>
    <p:extLst>
      <p:ext uri="{BB962C8B-B14F-4D97-AF65-F5344CB8AC3E}">
        <p14:creationId xmlns:p14="http://schemas.microsoft.com/office/powerpoint/2010/main" val="26848331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F3F58-660A-0705-D2B9-EF64BB0F4280}"/>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8ECEA02-E111-EE51-D44B-95C58C86D22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08ECEA02-E111-EE51-D44B-95C58C86D22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B4B8B0BE-0EB7-DB09-8642-991C7A9E2AA4}"/>
              </a:ext>
            </a:extLst>
          </p:cNvPr>
          <p:cNvSpPr>
            <a:spLocks noGrp="1"/>
          </p:cNvSpPr>
          <p:nvPr>
            <p:ph type="ctrTitle"/>
          </p:nvPr>
        </p:nvSpPr>
        <p:spPr/>
        <p:txBody>
          <a:bodyPr vert="horz"/>
          <a:lstStyle/>
          <a:p>
            <a:pPr fontAlgn="t"/>
            <a:r>
              <a:rPr lang="en-US" dirty="0"/>
              <a:t>Requirement #32</a:t>
            </a:r>
            <a:br>
              <a:rPr lang="en-US" dirty="0"/>
            </a:br>
            <a:br>
              <a:rPr lang="en-US" dirty="0"/>
            </a:br>
            <a:r>
              <a:rPr lang="en-US" sz="2800" dirty="0"/>
              <a:t>Security Hardening – Security Hardening of Network Infrastructure and Components</a:t>
            </a:r>
          </a:p>
        </p:txBody>
      </p:sp>
      <p:sp>
        <p:nvSpPr>
          <p:cNvPr id="2" name="Rechteck 1">
            <a:extLst>
              <a:ext uri="{FF2B5EF4-FFF2-40B4-BE49-F238E27FC236}">
                <a16:creationId xmlns:a16="http://schemas.microsoft.com/office/drawing/2014/main" id="{840F1D6A-30F7-2A36-D314-2FD9C34BC968}"/>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quality requirement</a:t>
            </a:r>
          </a:p>
        </p:txBody>
      </p:sp>
    </p:spTree>
    <p:extLst>
      <p:ext uri="{BB962C8B-B14F-4D97-AF65-F5344CB8AC3E}">
        <p14:creationId xmlns:p14="http://schemas.microsoft.com/office/powerpoint/2010/main" val="40619945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5CA5A-D08B-7C15-B5D2-A4FBDB6FA5F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90AB181-50C4-470F-64E7-2EB00F37E7A8}"/>
              </a:ext>
            </a:extLst>
          </p:cNvPr>
          <p:cNvSpPr>
            <a:spLocks noGrp="1"/>
          </p:cNvSpPr>
          <p:nvPr>
            <p:ph type="title"/>
          </p:nvPr>
        </p:nvSpPr>
        <p:spPr>
          <a:xfrm>
            <a:off x="334962" y="260349"/>
            <a:ext cx="9723438" cy="720725"/>
          </a:xfrm>
        </p:spPr>
        <p:txBody>
          <a:bodyPr>
            <a:normAutofit/>
          </a:bodyPr>
          <a:lstStyle/>
          <a:p>
            <a:r>
              <a:rPr lang="en-US" dirty="0"/>
              <a:t>Requirement #32: Security Hardening</a:t>
            </a:r>
            <a:br>
              <a:rPr lang="en-US" dirty="0"/>
            </a:br>
            <a:r>
              <a:rPr lang="en-US" b="0" dirty="0">
                <a:solidFill>
                  <a:schemeClr val="accent2"/>
                </a:solidFill>
              </a:rPr>
              <a:t>Security Hardening of Network Infrastructure and Components</a:t>
            </a:r>
            <a:endParaRPr lang="de-DE" b="0" dirty="0">
              <a:solidFill>
                <a:schemeClr val="accent2"/>
              </a:solidFill>
            </a:endParaRPr>
          </a:p>
        </p:txBody>
      </p:sp>
      <p:sp>
        <p:nvSpPr>
          <p:cNvPr id="4" name="Datumsplatzhalter 3">
            <a:extLst>
              <a:ext uri="{FF2B5EF4-FFF2-40B4-BE49-F238E27FC236}">
                <a16:creationId xmlns:a16="http://schemas.microsoft.com/office/drawing/2014/main" id="{F08133DC-E436-AC58-F531-826B1DEBD3C8}"/>
              </a:ext>
            </a:extLst>
          </p:cNvPr>
          <p:cNvSpPr>
            <a:spLocks noGrp="1"/>
          </p:cNvSpPr>
          <p:nvPr>
            <p:ph type="dt" sz="half" idx="39"/>
          </p:nvPr>
        </p:nvSpPr>
        <p:spPr>
          <a:xfrm>
            <a:off x="10164451" y="6381752"/>
            <a:ext cx="1404000" cy="348569"/>
          </a:xfrm>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5BE350E0-93EB-8A28-F667-F3EDCC076388}"/>
              </a:ext>
            </a:extLst>
          </p:cNvPr>
          <p:cNvSpPr>
            <a:spLocks noGrp="1"/>
          </p:cNvSpPr>
          <p:nvPr>
            <p:ph type="sldNum" sz="quarter" idx="41"/>
          </p:nvPr>
        </p:nvSpPr>
        <p:spPr>
          <a:xfrm>
            <a:off x="11607800" y="6381742"/>
            <a:ext cx="488406" cy="348569"/>
          </a:xfrm>
        </p:spPr>
        <p:txBody>
          <a:bodyPr/>
          <a:lstStyle/>
          <a:p>
            <a:fld id="{39D3A024-67FB-42E9-9126-3B9701C7D52D}" type="slidenum">
              <a:rPr lang="en-US" smtClean="0"/>
              <a:pPr/>
              <a:t>69</a:t>
            </a:fld>
            <a:endParaRPr lang="en-US"/>
          </a:p>
        </p:txBody>
      </p:sp>
      <p:sp>
        <p:nvSpPr>
          <p:cNvPr id="9" name="Inhaltsplatzhalter 23">
            <a:extLst>
              <a:ext uri="{FF2B5EF4-FFF2-40B4-BE49-F238E27FC236}">
                <a16:creationId xmlns:a16="http://schemas.microsoft.com/office/drawing/2014/main" id="{95DC7DF4-44C9-A722-C48A-72B3D059E62D}"/>
              </a:ext>
            </a:extLst>
          </p:cNvPr>
          <p:cNvSpPr>
            <a:spLocks noGrp="1"/>
          </p:cNvSpPr>
          <p:nvPr>
            <p:ph sz="quarter" idx="37"/>
          </p:nvPr>
        </p:nvSpPr>
        <p:spPr>
          <a:xfrm>
            <a:off x="334962" y="1127294"/>
            <a:ext cx="11272838" cy="5109994"/>
          </a:xfrm>
          <a:ln>
            <a:noFill/>
          </a:ln>
        </p:spPr>
        <p:txBody>
          <a:bodyPr/>
          <a:lstStyle/>
          <a:p>
            <a:r>
              <a:rPr lang="en-US" dirty="0"/>
              <a:t>Initial situation</a:t>
            </a:r>
          </a:p>
          <a:p>
            <a:pPr lvl="1"/>
            <a:r>
              <a:rPr lang="en-US" dirty="0"/>
              <a:t>The network infrastructure and components which are intended to be used by companies sharing data are exposed to the internet not only for legitimate these companies</a:t>
            </a:r>
          </a:p>
          <a:p>
            <a:pPr lvl="1"/>
            <a:r>
              <a:rPr lang="en-US" dirty="0"/>
              <a:t>The network infrastructure and components can be easily attacked by malicious attackers</a:t>
            </a:r>
          </a:p>
          <a:p>
            <a:pPr lvl="1"/>
            <a:r>
              <a:rPr lang="en-US" dirty="0"/>
              <a:t>Attackers can compromise these components due to security weaknesses or disturb them by DoS or DDoS attacks such that they are not available anymore for data sharing</a:t>
            </a:r>
          </a:p>
          <a:p>
            <a:endParaRPr lang="en-US" dirty="0"/>
          </a:p>
          <a:p>
            <a:r>
              <a:rPr lang="en-US" dirty="0"/>
              <a:t>Problem statement</a:t>
            </a:r>
            <a:endParaRPr lang="en-US" dirty="0">
              <a:solidFill>
                <a:srgbClr val="FF0000"/>
              </a:solidFill>
            </a:endParaRPr>
          </a:p>
          <a:p>
            <a:pPr lvl="1"/>
            <a:r>
              <a:rPr lang="en-US" dirty="0"/>
              <a:t>Suitable hardening measures should be implemented to make the network infrastructure and components robust against the described attacks</a:t>
            </a:r>
          </a:p>
          <a:p>
            <a:pPr lvl="2"/>
            <a:endParaRPr lang="en-US" dirty="0"/>
          </a:p>
          <a:p>
            <a:r>
              <a:rPr lang="en-US" dirty="0"/>
              <a:t>Notes</a:t>
            </a:r>
          </a:p>
          <a:p>
            <a:pPr marL="179070" lvl="1" indent="-179070"/>
            <a:r>
              <a:rPr lang="en-US" dirty="0"/>
              <a:t>Developers and users of network infrastructure and shared services are addressed here</a:t>
            </a:r>
          </a:p>
          <a:p>
            <a:pPr marL="179070" lvl="1" indent="-179070"/>
            <a:r>
              <a:rPr lang="en-US" dirty="0"/>
              <a:t>This is more a requirement for the basis architecture than a requirement from the use cases</a:t>
            </a:r>
          </a:p>
          <a:p>
            <a:pPr marL="0" lvl="1" indent="0">
              <a:buNone/>
            </a:pPr>
            <a:endParaRPr lang="en-US" dirty="0"/>
          </a:p>
        </p:txBody>
      </p:sp>
    </p:spTree>
    <p:extLst>
      <p:ext uri="{BB962C8B-B14F-4D97-AF65-F5344CB8AC3E}">
        <p14:creationId xmlns:p14="http://schemas.microsoft.com/office/powerpoint/2010/main" val="1873908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B4AEA8D-1F86-67CA-CF79-FE19B8637A7D}"/>
              </a:ext>
            </a:extLst>
          </p:cNvPr>
          <p:cNvGraphicFramePr>
            <a:graphicFrameLocks noChangeAspect="1"/>
          </p:cNvGraphicFramePr>
          <p:nvPr>
            <p:custDataLst>
              <p:tags r:id="rId1"/>
            </p:custDataLst>
            <p:extLst>
              <p:ext uri="{D42A27DB-BD31-4B8C-83A1-F6EECF244321}">
                <p14:modId xmlns:p14="http://schemas.microsoft.com/office/powerpoint/2010/main" val="2405299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3" name="think-cell data - do not delete" hidden="1">
                        <a:extLst>
                          <a:ext uri="{FF2B5EF4-FFF2-40B4-BE49-F238E27FC236}">
                            <a16:creationId xmlns:a16="http://schemas.microsoft.com/office/drawing/2014/main" id="{2B4AEA8D-1F86-67CA-CF79-FE19B8637A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Inhaltsplatzhalter 7">
            <a:extLst>
              <a:ext uri="{FF2B5EF4-FFF2-40B4-BE49-F238E27FC236}">
                <a16:creationId xmlns:a16="http://schemas.microsoft.com/office/drawing/2014/main" id="{A0E8DE47-8754-3E8E-5662-64D6CE5EB0FC}"/>
              </a:ext>
            </a:extLst>
          </p:cNvPr>
          <p:cNvSpPr>
            <a:spLocks noGrp="1"/>
          </p:cNvSpPr>
          <p:nvPr>
            <p:ph idx="1"/>
          </p:nvPr>
        </p:nvSpPr>
        <p:spPr/>
        <p:txBody>
          <a:bodyPr>
            <a:normAutofit/>
          </a:bodyPr>
          <a:lstStyle/>
          <a:p>
            <a:pPr lvl="1"/>
            <a:r>
              <a:rPr lang="en-US" dirty="0"/>
              <a:t>Each company shall be able to operate its own system in which it manages its own identities</a:t>
            </a:r>
            <a:r>
              <a:rPr lang="en-US" baseline="30000" dirty="0"/>
              <a:t>*)</a:t>
            </a:r>
          </a:p>
          <a:p>
            <a:pPr lvl="2"/>
            <a:r>
              <a:rPr lang="en-US" dirty="0"/>
              <a:t>Scalability: Continue to use existing infrastructures and established procedures, to the extent possible</a:t>
            </a:r>
          </a:p>
          <a:p>
            <a:pPr lvl="2"/>
            <a:r>
              <a:rPr lang="en-US" sz="1600" dirty="0"/>
              <a:t>Scalability: Secure my investment in the installed base</a:t>
            </a:r>
          </a:p>
          <a:p>
            <a:pPr lvl="2"/>
            <a:r>
              <a:rPr lang="en-US" dirty="0"/>
              <a:t>Scalability: Be able to access and use the data ecosystem, appropriate (cost, time &amp; quality) to my company structure (size, product, market, …)</a:t>
            </a:r>
          </a:p>
          <a:p>
            <a:pPr lvl="2"/>
            <a:r>
              <a:rPr lang="en-US" dirty="0"/>
              <a:t>Interoperability: Set and use the standards that are relevant for me</a:t>
            </a:r>
          </a:p>
          <a:p>
            <a:pPr lvl="1"/>
            <a:r>
              <a:rPr lang="en-US" dirty="0"/>
              <a:t>A solution shall be designed in such a way that the identities</a:t>
            </a:r>
            <a:r>
              <a:rPr lang="en-US" baseline="30000" dirty="0"/>
              <a:t>*)</a:t>
            </a:r>
            <a:r>
              <a:rPr lang="en-US" dirty="0"/>
              <a:t> managed in the systems of the individual companies should not be duplicated</a:t>
            </a:r>
          </a:p>
          <a:p>
            <a:pPr lvl="2"/>
            <a:r>
              <a:rPr lang="en-US" dirty="0"/>
              <a:t>Scalability: Be able to access and use the data ecosystem, appropriate (cost, time &amp; quality) to my company structure (size, product, market, …)</a:t>
            </a:r>
          </a:p>
          <a:p>
            <a:pPr lvl="1"/>
            <a:r>
              <a:rPr lang="en-US" dirty="0"/>
              <a:t>The access to a solution shall be as open as possible, a lock-in by a commercial 3</a:t>
            </a:r>
            <a:r>
              <a:rPr lang="en-US" baseline="30000" dirty="0"/>
              <a:t>rd</a:t>
            </a:r>
            <a:r>
              <a:rPr lang="en-US" dirty="0"/>
              <a:t> party legal entity should be avoided</a:t>
            </a:r>
          </a:p>
          <a:p>
            <a:pPr lvl="2"/>
            <a:r>
              <a:rPr lang="en-US" dirty="0"/>
              <a:t>Interoperability: Be not locked-in by a specific operating company</a:t>
            </a:r>
          </a:p>
          <a:p>
            <a:pPr lvl="2"/>
            <a:r>
              <a:rPr lang="en-US" dirty="0"/>
              <a:t>Scalability: Have no restriction on access by </a:t>
            </a:r>
            <a:r>
              <a:rPr lang="en-US" sz="1600" dirty="0"/>
              <a:t>application</a:t>
            </a:r>
            <a:r>
              <a:rPr lang="en-US" dirty="0"/>
              <a:t> providers</a:t>
            </a:r>
          </a:p>
          <a:p>
            <a:pPr lvl="1"/>
            <a:r>
              <a:rPr lang="en-US" dirty="0"/>
              <a:t>The costs for integration and operation of a solution shall not be higher than the benefit it provides (this is a matter of course)</a:t>
            </a:r>
          </a:p>
          <a:p>
            <a:r>
              <a:rPr lang="en-US" sz="1400" b="0" dirty="0"/>
              <a:t>*) subject of identities can be legal entities, humans or technical systems (for example a machine or a software service)</a:t>
            </a:r>
          </a:p>
          <a:p>
            <a:endParaRPr lang="en-US" dirty="0"/>
          </a:p>
          <a:p>
            <a:pPr lvl="2"/>
            <a:endParaRPr lang="en-US" dirty="0"/>
          </a:p>
        </p:txBody>
      </p:sp>
      <p:sp>
        <p:nvSpPr>
          <p:cNvPr id="7" name="Titel 6">
            <a:extLst>
              <a:ext uri="{FF2B5EF4-FFF2-40B4-BE49-F238E27FC236}">
                <a16:creationId xmlns:a16="http://schemas.microsoft.com/office/drawing/2014/main" id="{8FABAC58-E7A7-3E39-5E4B-5BC066716FEB}"/>
              </a:ext>
            </a:extLst>
          </p:cNvPr>
          <p:cNvSpPr>
            <a:spLocks noGrp="1"/>
          </p:cNvSpPr>
          <p:nvPr>
            <p:ph type="title"/>
          </p:nvPr>
        </p:nvSpPr>
        <p:spPr/>
        <p:txBody>
          <a:bodyPr vert="horz"/>
          <a:lstStyle/>
          <a:p>
            <a:r>
              <a:rPr lang="en-US"/>
              <a:t>Overall business requirements</a:t>
            </a:r>
            <a:br>
              <a:rPr lang="en-US"/>
            </a:br>
            <a:r>
              <a:rPr lang="en-US"/>
              <a:t>Justified by Factory X North Star</a:t>
            </a:r>
          </a:p>
        </p:txBody>
      </p:sp>
      <p:sp>
        <p:nvSpPr>
          <p:cNvPr id="5" name="Datumsplatzhalter 4">
            <a:extLst>
              <a:ext uri="{FF2B5EF4-FFF2-40B4-BE49-F238E27FC236}">
                <a16:creationId xmlns:a16="http://schemas.microsoft.com/office/drawing/2014/main" id="{0C8984FD-10F8-4D3A-1121-569AEB3B22D4}"/>
              </a:ext>
            </a:extLst>
          </p:cNvPr>
          <p:cNvSpPr>
            <a:spLocks noGrp="1"/>
          </p:cNvSpPr>
          <p:nvPr>
            <p:ph type="dt" sz="half" idx="10"/>
          </p:nvPr>
        </p:nvSpPr>
        <p:spPr/>
        <p:txBody>
          <a:bodyPr/>
          <a:lstStyle/>
          <a:p>
            <a:pPr>
              <a:defRPr/>
            </a:pPr>
            <a:fld id="{7683FF2C-E727-4FAA-945C-BF5DBB1344B1}" type="datetime3">
              <a:rPr lang="en-US" smtClean="0"/>
              <a:t>24 March 2026</a:t>
            </a:fld>
            <a:endParaRPr lang="en-US"/>
          </a:p>
        </p:txBody>
      </p:sp>
      <p:sp>
        <p:nvSpPr>
          <p:cNvPr id="6" name="Foliennummernplatzhalter 5">
            <a:extLst>
              <a:ext uri="{FF2B5EF4-FFF2-40B4-BE49-F238E27FC236}">
                <a16:creationId xmlns:a16="http://schemas.microsoft.com/office/drawing/2014/main" id="{B4F4C298-A8D2-A820-9D74-D17D1485952C}"/>
              </a:ext>
            </a:extLst>
          </p:cNvPr>
          <p:cNvSpPr>
            <a:spLocks noGrp="1"/>
          </p:cNvSpPr>
          <p:nvPr>
            <p:ph type="sldNum" sz="quarter" idx="12"/>
          </p:nvPr>
        </p:nvSpPr>
        <p:spPr/>
        <p:txBody>
          <a:bodyPr/>
          <a:lstStyle/>
          <a:p>
            <a:pPr>
              <a:defRPr/>
            </a:pPr>
            <a:fld id="{39D3A024-67FB-42E9-9126-3B9701C7D52D}" type="slidenum">
              <a:rPr lang="en-US" smtClean="0"/>
              <a:pPr>
                <a:defRPr/>
              </a:pPr>
              <a:t>7</a:t>
            </a:fld>
            <a:endParaRPr lang="en-US"/>
          </a:p>
        </p:txBody>
      </p:sp>
    </p:spTree>
    <p:extLst>
      <p:ext uri="{BB962C8B-B14F-4D97-AF65-F5344CB8AC3E}">
        <p14:creationId xmlns:p14="http://schemas.microsoft.com/office/powerpoint/2010/main" val="21624851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57BB3-8EBB-9A3A-740F-4FD6691864AC}"/>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83272C8-FE39-0E85-4F4E-F2F4CA5638C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283272C8-FE39-0E85-4F4E-F2F4CA5638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63BD5BD2-94F0-5644-847D-24CDC94A5471}"/>
              </a:ext>
            </a:extLst>
          </p:cNvPr>
          <p:cNvSpPr>
            <a:spLocks noGrp="1"/>
          </p:cNvSpPr>
          <p:nvPr>
            <p:ph type="ctrTitle"/>
          </p:nvPr>
        </p:nvSpPr>
        <p:spPr/>
        <p:txBody>
          <a:bodyPr vert="horz"/>
          <a:lstStyle/>
          <a:p>
            <a:pPr fontAlgn="t"/>
            <a:r>
              <a:rPr lang="en-US" dirty="0"/>
              <a:t>Requirement #33</a:t>
            </a:r>
            <a:br>
              <a:rPr lang="en-US" dirty="0"/>
            </a:br>
            <a:br>
              <a:rPr lang="en-US" dirty="0"/>
            </a:br>
            <a:r>
              <a:rPr lang="en-US" sz="2800" dirty="0"/>
              <a:t>Audit-Safe Logging – Audit-Safe Logging and Signed Receipts</a:t>
            </a:r>
          </a:p>
        </p:txBody>
      </p:sp>
      <p:sp>
        <p:nvSpPr>
          <p:cNvPr id="2" name="Rechteck 1">
            <a:extLst>
              <a:ext uri="{FF2B5EF4-FFF2-40B4-BE49-F238E27FC236}">
                <a16:creationId xmlns:a16="http://schemas.microsoft.com/office/drawing/2014/main" id="{9D0556E4-1F86-44CA-BBC8-9B62D7CE2845}"/>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MX Gate</a:t>
            </a:r>
          </a:p>
        </p:txBody>
      </p:sp>
    </p:spTree>
    <p:extLst>
      <p:ext uri="{BB962C8B-B14F-4D97-AF65-F5344CB8AC3E}">
        <p14:creationId xmlns:p14="http://schemas.microsoft.com/office/powerpoint/2010/main" val="41674262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77EC2-3DFE-572A-EA5D-55A258BE64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25B1F1-64EF-92F4-5502-135D65D0A21B}"/>
              </a:ext>
            </a:extLst>
          </p:cNvPr>
          <p:cNvSpPr>
            <a:spLocks noGrp="1"/>
          </p:cNvSpPr>
          <p:nvPr>
            <p:ph type="title"/>
          </p:nvPr>
        </p:nvSpPr>
        <p:spPr>
          <a:xfrm>
            <a:off x="334962" y="260349"/>
            <a:ext cx="9723438" cy="720725"/>
          </a:xfrm>
        </p:spPr>
        <p:txBody>
          <a:bodyPr/>
          <a:lstStyle/>
          <a:p>
            <a:r>
              <a:rPr lang="en-US" dirty="0"/>
              <a:t>Requirement #33: Audit-Safe Logging</a:t>
            </a:r>
            <a:br>
              <a:rPr lang="en-US" dirty="0"/>
            </a:br>
            <a:r>
              <a:rPr lang="en-US" b="0" dirty="0">
                <a:solidFill>
                  <a:schemeClr val="accent2"/>
                </a:solidFill>
              </a:rPr>
              <a:t>Audit-Safe Logging and Signed Receipts</a:t>
            </a:r>
            <a:endParaRPr lang="de-DE" b="0" dirty="0">
              <a:solidFill>
                <a:schemeClr val="accent2"/>
              </a:solidFill>
              <a:cs typeface="Arial"/>
            </a:endParaRPr>
          </a:p>
        </p:txBody>
      </p:sp>
      <p:sp>
        <p:nvSpPr>
          <p:cNvPr id="4" name="Datumsplatzhalter 3">
            <a:extLst>
              <a:ext uri="{FF2B5EF4-FFF2-40B4-BE49-F238E27FC236}">
                <a16:creationId xmlns:a16="http://schemas.microsoft.com/office/drawing/2014/main" id="{C92F177F-1154-CF29-F0B2-ECE81DC384B3}"/>
              </a:ext>
            </a:extLst>
          </p:cNvPr>
          <p:cNvSpPr>
            <a:spLocks noGrp="1"/>
          </p:cNvSpPr>
          <p:nvPr>
            <p:ph type="dt" sz="half" idx="39"/>
          </p:nvPr>
        </p:nvSpPr>
        <p:spPr>
          <a:xfrm>
            <a:off x="10164451" y="6381752"/>
            <a:ext cx="1404000" cy="348569"/>
          </a:xfrm>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BBAFF257-F93B-D88E-BEBE-E7E45694F854}"/>
              </a:ext>
            </a:extLst>
          </p:cNvPr>
          <p:cNvSpPr>
            <a:spLocks noGrp="1"/>
          </p:cNvSpPr>
          <p:nvPr>
            <p:ph type="sldNum" sz="quarter" idx="41"/>
          </p:nvPr>
        </p:nvSpPr>
        <p:spPr>
          <a:xfrm>
            <a:off x="11607800" y="6381742"/>
            <a:ext cx="488406" cy="348569"/>
          </a:xfrm>
        </p:spPr>
        <p:txBody>
          <a:bodyPr/>
          <a:lstStyle/>
          <a:p>
            <a:fld id="{39D3A024-67FB-42E9-9126-3B9701C7D52D}" type="slidenum">
              <a:rPr lang="en-US" smtClean="0"/>
              <a:pPr/>
              <a:t>71</a:t>
            </a:fld>
            <a:endParaRPr lang="en-US"/>
          </a:p>
        </p:txBody>
      </p:sp>
      <p:sp>
        <p:nvSpPr>
          <p:cNvPr id="9" name="Inhaltsplatzhalter 23">
            <a:extLst>
              <a:ext uri="{FF2B5EF4-FFF2-40B4-BE49-F238E27FC236}">
                <a16:creationId xmlns:a16="http://schemas.microsoft.com/office/drawing/2014/main" id="{F6FE2CB3-B64F-D1BA-D937-91A6F6008D0A}"/>
              </a:ext>
            </a:extLst>
          </p:cNvPr>
          <p:cNvSpPr>
            <a:spLocks noGrp="1"/>
          </p:cNvSpPr>
          <p:nvPr>
            <p:ph sz="quarter" idx="37"/>
          </p:nvPr>
        </p:nvSpPr>
        <p:spPr>
          <a:xfrm>
            <a:off x="334962" y="1127294"/>
            <a:ext cx="11665694" cy="5109994"/>
          </a:xfrm>
          <a:ln>
            <a:noFill/>
          </a:ln>
        </p:spPr>
        <p:txBody>
          <a:bodyPr vert="horz" lIns="0" tIns="72000" rIns="72000" bIns="36000" rtlCol="0" anchor="t">
            <a:noAutofit/>
          </a:bodyPr>
          <a:lstStyle/>
          <a:p>
            <a:r>
              <a:rPr lang="en-US" sz="1800" dirty="0"/>
              <a:t>Initial situation</a:t>
            </a:r>
          </a:p>
          <a:p>
            <a:pPr lvl="1"/>
            <a:r>
              <a:rPr lang="en-US" sz="1600" dirty="0"/>
              <a:t>Example: A machine builder as data consumer has the obligation to analyze data for a factory operator</a:t>
            </a:r>
          </a:p>
          <a:p>
            <a:pPr lvl="2"/>
            <a:r>
              <a:rPr lang="en-US" dirty="0"/>
              <a:t>Monitoring data is sent from the factory operator to the machine builder without audit-safe logging, such that</a:t>
            </a:r>
          </a:p>
          <a:p>
            <a:pPr lvl="3"/>
            <a:r>
              <a:rPr lang="en-US" sz="1600" dirty="0"/>
              <a:t>The factory operator can deny having sent the data to the machine builder or can claim having sent data</a:t>
            </a:r>
          </a:p>
          <a:p>
            <a:pPr lvl="3"/>
            <a:r>
              <a:rPr lang="en-US" sz="1600" dirty="0"/>
              <a:t>The machine builder can claim having received any or different monitoring data from the factory operator</a:t>
            </a:r>
          </a:p>
          <a:p>
            <a:pPr lvl="1"/>
            <a:r>
              <a:rPr lang="en-US" sz="1600" dirty="0"/>
              <a:t>The lack of audit-safe logging makes it difficult to prevent such conflicts and comply with audit requirements</a:t>
            </a:r>
          </a:p>
          <a:p>
            <a:r>
              <a:rPr lang="en-US" sz="1800" dirty="0"/>
              <a:t>Problem statement</a:t>
            </a:r>
            <a:endParaRPr lang="en-US" sz="1800" dirty="0">
              <a:solidFill>
                <a:srgbClr val="FF0000"/>
              </a:solidFill>
            </a:endParaRPr>
          </a:p>
          <a:p>
            <a:pPr marL="179070" lvl="1" indent="-179070"/>
            <a:r>
              <a:rPr lang="en-US" sz="1600" dirty="0"/>
              <a:t>To prevent repudiation issues, a process for audit-safe logging shall be defined which is also compliant to legal aspects </a:t>
            </a:r>
          </a:p>
          <a:p>
            <a:pPr marL="179070" lvl="1" indent="-179070"/>
            <a:r>
              <a:rPr lang="en-US" sz="1600" dirty="0"/>
              <a:t>Audit-safe logging shall be provided by MX-Port implementations</a:t>
            </a:r>
          </a:p>
          <a:p>
            <a:pPr marL="179070" lvl="1" indent="-179070"/>
            <a:r>
              <a:rPr lang="en-US" sz="1600" dirty="0">
                <a:cs typeface="Arial"/>
              </a:rPr>
              <a:t>For data sharing activities signed receipts shall be issued for data consumer and provider</a:t>
            </a:r>
          </a:p>
          <a:p>
            <a:r>
              <a:rPr lang="en-US" sz="1800" dirty="0"/>
              <a:t>Boundary conditions</a:t>
            </a:r>
          </a:p>
          <a:p>
            <a:pPr lvl="1"/>
            <a:r>
              <a:rPr lang="en-US" sz="1600" dirty="0"/>
              <a:t>The audit-safe log shall be complete and immutable</a:t>
            </a:r>
          </a:p>
          <a:p>
            <a:pPr indent="-179388"/>
            <a:r>
              <a:rPr lang="en-US" sz="1800" dirty="0"/>
              <a:t>Notes</a:t>
            </a:r>
          </a:p>
          <a:p>
            <a:pPr lvl="1"/>
            <a:r>
              <a:rPr lang="en-US" sz="1600" dirty="0"/>
              <a:t>Scope of this requirement is MX Gate to MX Gate (see also Requirement #17)</a:t>
            </a:r>
          </a:p>
          <a:p>
            <a:pPr lvl="1"/>
            <a:r>
              <a:rPr lang="en-US" sz="1600" dirty="0"/>
              <a:t>Business / legacy applications are integrated with MX-Port in an initial system integration; the business application operator is responsible for system integration</a:t>
            </a:r>
          </a:p>
        </p:txBody>
      </p:sp>
    </p:spTree>
    <p:extLst>
      <p:ext uri="{BB962C8B-B14F-4D97-AF65-F5344CB8AC3E}">
        <p14:creationId xmlns:p14="http://schemas.microsoft.com/office/powerpoint/2010/main" val="38352884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33147-DADA-3018-CEE9-579440CBC53F}"/>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5ECA38E-B72C-6467-FFC2-67B93ACD0EF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75ECA38E-B72C-6467-FFC2-67B93ACD0E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BB787BD0-2CD5-1555-6D7A-4EC63736D4E8}"/>
              </a:ext>
            </a:extLst>
          </p:cNvPr>
          <p:cNvSpPr>
            <a:spLocks noGrp="1"/>
          </p:cNvSpPr>
          <p:nvPr>
            <p:ph type="ctrTitle"/>
          </p:nvPr>
        </p:nvSpPr>
        <p:spPr/>
        <p:txBody>
          <a:bodyPr vert="horz"/>
          <a:lstStyle/>
          <a:p>
            <a:pPr fontAlgn="t"/>
            <a:r>
              <a:rPr lang="en-US" dirty="0"/>
              <a:t>Requirement #34</a:t>
            </a:r>
            <a:br>
              <a:rPr lang="en-US" dirty="0"/>
            </a:br>
            <a:br>
              <a:rPr lang="en-US" dirty="0"/>
            </a:br>
            <a:r>
              <a:rPr lang="en-US" sz="2800" dirty="0"/>
              <a:t>Sharing Metadata – Transfer technical data with units of measures</a:t>
            </a:r>
          </a:p>
        </p:txBody>
      </p:sp>
      <p:sp>
        <p:nvSpPr>
          <p:cNvPr id="2" name="Rechteck 1">
            <a:extLst>
              <a:ext uri="{FF2B5EF4-FFF2-40B4-BE49-F238E27FC236}">
                <a16:creationId xmlns:a16="http://schemas.microsoft.com/office/drawing/2014/main" id="{2CD71ADE-2806-12A3-5303-B035DE7495DF}"/>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MX Converter</a:t>
            </a:r>
          </a:p>
        </p:txBody>
      </p:sp>
    </p:spTree>
    <p:extLst>
      <p:ext uri="{BB962C8B-B14F-4D97-AF65-F5344CB8AC3E}">
        <p14:creationId xmlns:p14="http://schemas.microsoft.com/office/powerpoint/2010/main" val="29053942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77EC2-3DFE-572A-EA5D-55A258BE640A}"/>
            </a:ext>
          </a:extLst>
        </p:cNvPr>
        <p:cNvGrpSpPr/>
        <p:nvPr/>
      </p:nvGrpSpPr>
      <p:grpSpPr>
        <a:xfrm>
          <a:off x="0" y="0"/>
          <a:ext cx="0" cy="0"/>
          <a:chOff x="0" y="0"/>
          <a:chExt cx="0" cy="0"/>
        </a:xfrm>
      </p:grpSpPr>
      <p:sp>
        <p:nvSpPr>
          <p:cNvPr id="9" name="Inhaltsplatzhalter 23">
            <a:extLst>
              <a:ext uri="{FF2B5EF4-FFF2-40B4-BE49-F238E27FC236}">
                <a16:creationId xmlns:a16="http://schemas.microsoft.com/office/drawing/2014/main" id="{F6FE2CB3-B64F-D1BA-D937-91A6F6008D0A}"/>
              </a:ext>
            </a:extLst>
          </p:cNvPr>
          <p:cNvSpPr>
            <a:spLocks noGrp="1"/>
          </p:cNvSpPr>
          <p:nvPr>
            <p:ph idx="1"/>
          </p:nvPr>
        </p:nvSpPr>
        <p:spPr>
          <a:ln>
            <a:noFill/>
          </a:ln>
        </p:spPr>
        <p:txBody>
          <a:bodyPr vert="horz" lIns="0" tIns="72000" rIns="72000" bIns="36000" rtlCol="0" anchor="t">
            <a:normAutofit fontScale="92500" lnSpcReduction="10000"/>
          </a:bodyPr>
          <a:lstStyle/>
          <a:p>
            <a:r>
              <a:rPr lang="en-US" dirty="0"/>
              <a:t>Initial situation</a:t>
            </a:r>
          </a:p>
          <a:p>
            <a:pPr lvl="1"/>
            <a:r>
              <a:rPr lang="en-US" dirty="0"/>
              <a:t>When sharing data, this can involve not only concrete values ​​but also metadata</a:t>
            </a:r>
          </a:p>
          <a:p>
            <a:pPr lvl="1"/>
            <a:r>
              <a:rPr lang="en-US" dirty="0"/>
              <a:t>Example for metadata: units</a:t>
            </a:r>
          </a:p>
          <a:p>
            <a:pPr lvl="2"/>
            <a:r>
              <a:rPr lang="en-US" dirty="0"/>
              <a:t>When data is shared between two companies this data includes a value and typically a unit</a:t>
            </a:r>
          </a:p>
          <a:p>
            <a:pPr lvl="2"/>
            <a:r>
              <a:rPr lang="en-US" dirty="0"/>
              <a:t>The data provider can use different units than the data consumer, so appropriate conversions are necessary</a:t>
            </a:r>
          </a:p>
          <a:p>
            <a:pPr lvl="1"/>
            <a:r>
              <a:rPr lang="en-US" dirty="0"/>
              <a:t>It is possible that, for efficiency reasons, only the values ​​without any metadata are transmitted during the concrete exchange of data</a:t>
            </a:r>
          </a:p>
          <a:p>
            <a:r>
              <a:rPr lang="en-US" dirty="0"/>
              <a:t>Problem statement</a:t>
            </a:r>
          </a:p>
          <a:p>
            <a:pPr lvl="1"/>
            <a:r>
              <a:rPr lang="en-US" dirty="0"/>
              <a:t>In any data transfer, the relevant metadata of a specific transferred value shall be unambiguously clear to both the data provider and the data consumer</a:t>
            </a:r>
          </a:p>
          <a:p>
            <a:pPr lvl="1"/>
            <a:r>
              <a:rPr lang="en-US" dirty="0"/>
              <a:t>Various mechanisms for unambiguity should be provided to meet other requirements as needed, such as efficient data transfer without metadata</a:t>
            </a:r>
          </a:p>
          <a:p>
            <a:pPr lvl="1"/>
            <a:r>
              <a:rPr lang="en-US" dirty="0"/>
              <a:t>The solution should provide a uniform representation of metadata</a:t>
            </a:r>
          </a:p>
          <a:p>
            <a:r>
              <a:rPr lang="en-US" dirty="0"/>
              <a:t>Notes</a:t>
            </a:r>
          </a:p>
          <a:p>
            <a:pPr lvl="1"/>
            <a:r>
              <a:rPr lang="en-US" dirty="0"/>
              <a:t>The unambiguity of the underlying metadata can be achieved, for example, by</a:t>
            </a:r>
          </a:p>
          <a:p>
            <a:pPr lvl="2"/>
            <a:r>
              <a:rPr lang="en-US" dirty="0"/>
              <a:t>Adding the metadata along with the transferred dataset</a:t>
            </a:r>
          </a:p>
          <a:p>
            <a:pPr lvl="2"/>
            <a:r>
              <a:rPr lang="en-US" dirty="0"/>
              <a:t>Embedding the metadata in the underlying information model using semantic modeling</a:t>
            </a:r>
          </a:p>
          <a:p>
            <a:pPr lvl="1"/>
            <a:r>
              <a:rPr lang="en-US" dirty="0"/>
              <a:t>Concept repositories can be used for the uniform representation of metadata</a:t>
            </a:r>
          </a:p>
        </p:txBody>
      </p:sp>
      <p:sp>
        <p:nvSpPr>
          <p:cNvPr id="2" name="Titel 1">
            <a:extLst>
              <a:ext uri="{FF2B5EF4-FFF2-40B4-BE49-F238E27FC236}">
                <a16:creationId xmlns:a16="http://schemas.microsoft.com/office/drawing/2014/main" id="{4825B1F1-64EF-92F4-5502-135D65D0A21B}"/>
              </a:ext>
            </a:extLst>
          </p:cNvPr>
          <p:cNvSpPr>
            <a:spLocks noGrp="1"/>
          </p:cNvSpPr>
          <p:nvPr>
            <p:ph type="title"/>
          </p:nvPr>
        </p:nvSpPr>
        <p:spPr/>
        <p:txBody>
          <a:bodyPr>
            <a:normAutofit/>
          </a:bodyPr>
          <a:lstStyle/>
          <a:p>
            <a:r>
              <a:rPr lang="en-US" dirty="0"/>
              <a:t>Requirement #34: Sharing Metadata</a:t>
            </a:r>
            <a:br>
              <a:rPr lang="en-US" dirty="0"/>
            </a:br>
            <a:r>
              <a:rPr lang="en-US" b="0" dirty="0">
                <a:solidFill>
                  <a:schemeClr val="accent2"/>
                </a:solidFill>
              </a:rPr>
              <a:t>Transfer technical data with units of measures</a:t>
            </a:r>
            <a:endParaRPr lang="de-DE" b="0" dirty="0">
              <a:solidFill>
                <a:schemeClr val="accent2"/>
              </a:solidFill>
            </a:endParaRPr>
          </a:p>
        </p:txBody>
      </p:sp>
      <p:sp>
        <p:nvSpPr>
          <p:cNvPr id="4" name="Datumsplatzhalter 3">
            <a:extLst>
              <a:ext uri="{FF2B5EF4-FFF2-40B4-BE49-F238E27FC236}">
                <a16:creationId xmlns:a16="http://schemas.microsoft.com/office/drawing/2014/main" id="{C92F177F-1154-CF29-F0B2-ECE81DC384B3}"/>
              </a:ext>
            </a:extLst>
          </p:cNvPr>
          <p:cNvSpPr>
            <a:spLocks noGrp="1"/>
          </p:cNvSpPr>
          <p:nvPr>
            <p:ph type="dt" sz="half" idx="10"/>
          </p:nvPr>
        </p:nvSpPr>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BBAFF257-F93B-D88E-BEBE-E7E45694F854}"/>
              </a:ext>
            </a:extLst>
          </p:cNvPr>
          <p:cNvSpPr>
            <a:spLocks noGrp="1"/>
          </p:cNvSpPr>
          <p:nvPr>
            <p:ph type="sldNum" sz="quarter" idx="12"/>
          </p:nvPr>
        </p:nvSpPr>
        <p:spPr/>
        <p:txBody>
          <a:bodyPr/>
          <a:lstStyle/>
          <a:p>
            <a:fld id="{39D3A024-67FB-42E9-9126-3B9701C7D52D}" type="slidenum">
              <a:rPr lang="en-US" smtClean="0"/>
              <a:pPr/>
              <a:t>73</a:t>
            </a:fld>
            <a:endParaRPr lang="en-US"/>
          </a:p>
        </p:txBody>
      </p:sp>
    </p:spTree>
    <p:extLst>
      <p:ext uri="{BB962C8B-B14F-4D97-AF65-F5344CB8AC3E}">
        <p14:creationId xmlns:p14="http://schemas.microsoft.com/office/powerpoint/2010/main" val="2538029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59FBD-F526-EC30-A378-F27D8EEEF1D2}"/>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E7A8AEC-1D57-76B2-4168-2F3789717C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EE7A8AEC-1D57-76B2-4168-2F3789717C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41C72367-EAAF-4303-5A2D-28452DCF494C}"/>
              </a:ext>
            </a:extLst>
          </p:cNvPr>
          <p:cNvSpPr>
            <a:spLocks noGrp="1"/>
          </p:cNvSpPr>
          <p:nvPr>
            <p:ph type="ctrTitle"/>
          </p:nvPr>
        </p:nvSpPr>
        <p:spPr/>
        <p:txBody>
          <a:bodyPr vert="horz"/>
          <a:lstStyle/>
          <a:p>
            <a:pPr fontAlgn="t"/>
            <a:r>
              <a:rPr lang="en-US" dirty="0"/>
              <a:t>Requirement #35</a:t>
            </a:r>
            <a:br>
              <a:rPr lang="en-US" dirty="0"/>
            </a:br>
            <a:br>
              <a:rPr lang="en-US" dirty="0"/>
            </a:br>
            <a:r>
              <a:rPr lang="en-US" sz="2800" dirty="0"/>
              <a:t>Data Sharing Transparency – Dashboard for data transactions</a:t>
            </a:r>
          </a:p>
        </p:txBody>
      </p:sp>
      <p:sp>
        <p:nvSpPr>
          <p:cNvPr id="2" name="Rechteck 1">
            <a:extLst>
              <a:ext uri="{FF2B5EF4-FFF2-40B4-BE49-F238E27FC236}">
                <a16:creationId xmlns:a16="http://schemas.microsoft.com/office/drawing/2014/main" id="{F727405B-9371-3FFC-D0F0-DC945B3CCD5F}"/>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MX Gate</a:t>
            </a:r>
          </a:p>
        </p:txBody>
      </p:sp>
    </p:spTree>
    <p:extLst>
      <p:ext uri="{BB962C8B-B14F-4D97-AF65-F5344CB8AC3E}">
        <p14:creationId xmlns:p14="http://schemas.microsoft.com/office/powerpoint/2010/main" val="1184003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4D557492-55FA-4892-EA8C-68BA7585CA11}"/>
              </a:ext>
            </a:extLst>
          </p:cNvPr>
          <p:cNvSpPr>
            <a:spLocks noGrp="1"/>
          </p:cNvSpPr>
          <p:nvPr>
            <p:ph idx="1"/>
          </p:nvPr>
        </p:nvSpPr>
        <p:spPr>
          <a:xfrm>
            <a:off x="334963" y="1125538"/>
            <a:ext cx="11522075" cy="5111750"/>
          </a:xfrm>
        </p:spPr>
        <p:txBody>
          <a:bodyPr>
            <a:normAutofit fontScale="85000" lnSpcReduction="10000"/>
          </a:bodyPr>
          <a:lstStyle/>
          <a:p>
            <a:r>
              <a:rPr lang="en-US" dirty="0"/>
              <a:t>Initial situation</a:t>
            </a:r>
          </a:p>
          <a:p>
            <a:pPr lvl="1"/>
            <a:r>
              <a:rPr lang="en-US" dirty="0"/>
              <a:t>Currently, there is no unified way to view existing data sharing agreements and their status </a:t>
            </a:r>
          </a:p>
          <a:p>
            <a:pPr lvl="1"/>
            <a:r>
              <a:rPr lang="en-US" dirty="0"/>
              <a:t>Users (both data providers and data consumers) cannot immediately identify current or past transactions</a:t>
            </a:r>
          </a:p>
          <a:p>
            <a:pPr lvl="1"/>
            <a:r>
              <a:rPr lang="en-US" dirty="0"/>
              <a:t>The lack of visibility and traceability of data sharing makes it difficult to monitor and troubleshoot; also, the lack of transparency will limit the acceptance of cross-company data sharing. </a:t>
            </a:r>
          </a:p>
          <a:p>
            <a:r>
              <a:rPr lang="en-US" dirty="0"/>
              <a:t>Problem statement</a:t>
            </a:r>
          </a:p>
          <a:p>
            <a:pPr lvl="1"/>
            <a:r>
              <a:rPr lang="en-US" dirty="0"/>
              <a:t>It should be possible to see which partners are able to get the own data (right now), for example for using it, within a dashboard</a:t>
            </a:r>
          </a:p>
          <a:p>
            <a:pPr lvl="1"/>
            <a:r>
              <a:rPr lang="en-US" dirty="0"/>
              <a:t>The data provider and data consumer shall get a status of the current sharing connections; this could be connected to some event mechanism to inform the human operators</a:t>
            </a:r>
          </a:p>
          <a:p>
            <a:pPr lvl="1"/>
            <a:r>
              <a:rPr lang="en-US" dirty="0"/>
              <a:t>I as a human operator shall be able to see a log of previous data transactions like:</a:t>
            </a:r>
          </a:p>
          <a:p>
            <a:pPr lvl="2"/>
            <a:r>
              <a:rPr lang="en-US" dirty="0"/>
              <a:t>Initiating trigger or identification of requesting party</a:t>
            </a:r>
          </a:p>
          <a:p>
            <a:pPr lvl="2"/>
            <a:r>
              <a:rPr lang="en-US" dirty="0"/>
              <a:t>Scope of shared data: what data was shared?</a:t>
            </a:r>
          </a:p>
          <a:p>
            <a:pPr lvl="2"/>
            <a:r>
              <a:rPr lang="en-US" dirty="0"/>
              <a:t>Time stamp of transmission</a:t>
            </a:r>
          </a:p>
          <a:p>
            <a:pPr lvl="2"/>
            <a:r>
              <a:rPr lang="en-US" dirty="0"/>
              <a:t>Outcome: success or failure?</a:t>
            </a:r>
          </a:p>
          <a:p>
            <a:pPr lvl="2"/>
            <a:r>
              <a:rPr lang="en-US" dirty="0"/>
              <a:t>Data source</a:t>
            </a:r>
          </a:p>
          <a:p>
            <a:pPr lvl="2"/>
            <a:r>
              <a:rPr lang="en-US" dirty="0"/>
              <a:t>And more</a:t>
            </a:r>
          </a:p>
          <a:p>
            <a:r>
              <a:rPr lang="en-US" dirty="0"/>
              <a:t>Boundary conditions</a:t>
            </a:r>
          </a:p>
          <a:p>
            <a:pPr lvl="1"/>
            <a:r>
              <a:rPr lang="en-US" dirty="0"/>
              <a:t>The history log shall be complete and comply with the requirement for audit-safe logging, see requirement #33</a:t>
            </a:r>
          </a:p>
          <a:p>
            <a:pPr lvl="1"/>
            <a:r>
              <a:rPr lang="en-US" dirty="0"/>
              <a:t>Transparency information shall be limited to generic information and shall not require a semantic understanding of the payload</a:t>
            </a:r>
          </a:p>
          <a:p>
            <a:pPr lvl="1"/>
            <a:r>
              <a:rPr lang="en-US" dirty="0"/>
              <a:t>Information about shared data shall only be accessible by data consumer and data provider</a:t>
            </a:r>
          </a:p>
        </p:txBody>
      </p:sp>
      <p:sp>
        <p:nvSpPr>
          <p:cNvPr id="2" name="Titel 1">
            <a:extLst>
              <a:ext uri="{FF2B5EF4-FFF2-40B4-BE49-F238E27FC236}">
                <a16:creationId xmlns:a16="http://schemas.microsoft.com/office/drawing/2014/main" id="{B497AC00-EC57-9813-7DD6-027C5FABAA65}"/>
              </a:ext>
            </a:extLst>
          </p:cNvPr>
          <p:cNvSpPr>
            <a:spLocks noGrp="1"/>
          </p:cNvSpPr>
          <p:nvPr>
            <p:ph type="title"/>
          </p:nvPr>
        </p:nvSpPr>
        <p:spPr>
          <a:xfrm>
            <a:off x="334962" y="260349"/>
            <a:ext cx="9723438" cy="720725"/>
          </a:xfrm>
        </p:spPr>
        <p:txBody>
          <a:bodyPr>
            <a:normAutofit/>
          </a:bodyPr>
          <a:lstStyle/>
          <a:p>
            <a:r>
              <a:rPr lang="en-US" dirty="0"/>
              <a:t>Requirement #35: Data Sharing Transparency</a:t>
            </a:r>
            <a:br>
              <a:rPr lang="en-US" dirty="0"/>
            </a:br>
            <a:r>
              <a:rPr lang="en-US" b="0" dirty="0">
                <a:solidFill>
                  <a:schemeClr val="accent2"/>
                </a:solidFill>
                <a:latin typeface="Arial" panose="020B0604020202020204" pitchFamily="34" charset="0"/>
              </a:rPr>
              <a:t>Dashboard for data transactions</a:t>
            </a:r>
            <a:endParaRPr lang="de-DE" dirty="0">
              <a:solidFill>
                <a:schemeClr val="accent2"/>
              </a:solidFill>
            </a:endParaRPr>
          </a:p>
        </p:txBody>
      </p:sp>
      <p:sp>
        <p:nvSpPr>
          <p:cNvPr id="5" name="Datumsplatzhalter 4">
            <a:extLst>
              <a:ext uri="{FF2B5EF4-FFF2-40B4-BE49-F238E27FC236}">
                <a16:creationId xmlns:a16="http://schemas.microsoft.com/office/drawing/2014/main" id="{6B37AE7E-4982-919A-C27B-DE90AF7ED745}"/>
              </a:ext>
            </a:extLst>
          </p:cNvPr>
          <p:cNvSpPr>
            <a:spLocks noGrp="1"/>
          </p:cNvSpPr>
          <p:nvPr>
            <p:ph type="dt" sz="half" idx="10"/>
          </p:nvPr>
        </p:nvSpPr>
        <p:spPr>
          <a:xfrm>
            <a:off x="10164451" y="6381752"/>
            <a:ext cx="1404000" cy="348569"/>
          </a:xfrm>
        </p:spPr>
        <p:txBody>
          <a:bodyPr/>
          <a:lstStyle/>
          <a:p>
            <a:fld id="{7683FF2C-E727-4FAA-945C-BF5DBB1344B1}" type="datetime3">
              <a:rPr lang="en-US" smtClean="0"/>
              <a:pPr/>
              <a:t>24 March 2026</a:t>
            </a:fld>
            <a:endParaRPr lang="en-US" dirty="0"/>
          </a:p>
        </p:txBody>
      </p:sp>
      <p:sp>
        <p:nvSpPr>
          <p:cNvPr id="6" name="Foliennummernplatzhalter 5">
            <a:extLst>
              <a:ext uri="{FF2B5EF4-FFF2-40B4-BE49-F238E27FC236}">
                <a16:creationId xmlns:a16="http://schemas.microsoft.com/office/drawing/2014/main" id="{170DCDB7-5412-7D2B-249F-7E268D95491A}"/>
              </a:ext>
            </a:extLst>
          </p:cNvPr>
          <p:cNvSpPr>
            <a:spLocks noGrp="1"/>
          </p:cNvSpPr>
          <p:nvPr>
            <p:ph type="sldNum" sz="quarter" idx="12"/>
          </p:nvPr>
        </p:nvSpPr>
        <p:spPr>
          <a:xfrm>
            <a:off x="11607800" y="6381742"/>
            <a:ext cx="488406" cy="348569"/>
          </a:xfrm>
        </p:spPr>
        <p:txBody>
          <a:bodyPr/>
          <a:lstStyle/>
          <a:p>
            <a:fld id="{39D3A024-67FB-42E9-9126-3B9701C7D52D}" type="slidenum">
              <a:rPr lang="en-US" smtClean="0"/>
              <a:pPr/>
              <a:t>75</a:t>
            </a:fld>
            <a:endParaRPr lang="en-US" dirty="0"/>
          </a:p>
        </p:txBody>
      </p:sp>
    </p:spTree>
    <p:extLst>
      <p:ext uri="{BB962C8B-B14F-4D97-AF65-F5344CB8AC3E}">
        <p14:creationId xmlns:p14="http://schemas.microsoft.com/office/powerpoint/2010/main" val="26824234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BC014-E50B-13FB-C6A3-D41545B84542}"/>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2667764-2C5D-B7CF-36A1-F57E7EDC32E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62667764-2C5D-B7CF-36A1-F57E7EDC32E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F83F91F2-2E90-8A7F-281B-D8E2A3EAB8CB}"/>
              </a:ext>
            </a:extLst>
          </p:cNvPr>
          <p:cNvSpPr>
            <a:spLocks noGrp="1"/>
          </p:cNvSpPr>
          <p:nvPr>
            <p:ph type="ctrTitle"/>
          </p:nvPr>
        </p:nvSpPr>
        <p:spPr>
          <a:xfrm>
            <a:off x="3404681" y="1125538"/>
            <a:ext cx="8452357" cy="2577781"/>
          </a:xfrm>
        </p:spPr>
        <p:txBody>
          <a:bodyPr vert="horz"/>
          <a:lstStyle/>
          <a:p>
            <a:r>
              <a:rPr lang="en-US" dirty="0"/>
              <a:t>Requirement #36</a:t>
            </a:r>
            <a:br>
              <a:rPr lang="en-US" dirty="0"/>
            </a:br>
            <a:br>
              <a:rPr lang="en-US" dirty="0"/>
            </a:br>
            <a:r>
              <a:rPr lang="en-US" sz="2800" dirty="0"/>
              <a:t>OPC/UA based MX-Port without​ DCP/DSP – </a:t>
            </a:r>
            <a:br>
              <a:rPr lang="en-US" sz="2800" dirty="0"/>
            </a:br>
            <a:r>
              <a:rPr lang="en-US" sz="2800" dirty="0"/>
              <a:t>A request for “Orion light” aka “Taurus”</a:t>
            </a:r>
            <a:endParaRPr lang="en-US" dirty="0"/>
          </a:p>
        </p:txBody>
      </p:sp>
      <p:sp>
        <p:nvSpPr>
          <p:cNvPr id="2" name="Rechteck 1">
            <a:extLst>
              <a:ext uri="{FF2B5EF4-FFF2-40B4-BE49-F238E27FC236}">
                <a16:creationId xmlns:a16="http://schemas.microsoft.com/office/drawing/2014/main" id="{E2086B92-2AEB-8C7D-F54D-433AA81BF478}"/>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clarification request</a:t>
            </a:r>
          </a:p>
        </p:txBody>
      </p:sp>
      <p:sp>
        <p:nvSpPr>
          <p:cNvPr id="3" name="Rechteck 2">
            <a:extLst>
              <a:ext uri="{FF2B5EF4-FFF2-40B4-BE49-F238E27FC236}">
                <a16:creationId xmlns:a16="http://schemas.microsoft.com/office/drawing/2014/main" id="{E48080D5-DD42-BB58-A5B1-1D54438CB5F7}"/>
              </a:ext>
            </a:extLst>
          </p:cNvPr>
          <p:cNvSpPr/>
          <p:nvPr/>
        </p:nvSpPr>
        <p:spPr>
          <a:xfrm>
            <a:off x="3404680" y="5229280"/>
            <a:ext cx="5760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2000" dirty="0">
                <a:solidFill>
                  <a:schemeClr val="tx1"/>
                </a:solidFill>
              </a:rPr>
              <a:t>clarification requests are not published externally</a:t>
            </a:r>
          </a:p>
        </p:txBody>
      </p:sp>
    </p:spTree>
    <p:extLst>
      <p:ext uri="{BB962C8B-B14F-4D97-AF65-F5344CB8AC3E}">
        <p14:creationId xmlns:p14="http://schemas.microsoft.com/office/powerpoint/2010/main" val="29043555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B8679-2434-7399-0029-ACF5ED1502F0}"/>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D163C74-B374-EB92-5643-2AE92365D37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4" name="think-cell data - do not delete" hidden="1">
                        <a:extLst>
                          <a:ext uri="{FF2B5EF4-FFF2-40B4-BE49-F238E27FC236}">
                            <a16:creationId xmlns:a16="http://schemas.microsoft.com/office/drawing/2014/main" id="{DD163C74-B374-EB92-5643-2AE92365D3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D76A120C-1881-A66C-4A7C-4B94D9DB9399}"/>
              </a:ext>
            </a:extLst>
          </p:cNvPr>
          <p:cNvSpPr>
            <a:spLocks noGrp="1"/>
          </p:cNvSpPr>
          <p:nvPr>
            <p:ph type="ctrTitle"/>
          </p:nvPr>
        </p:nvSpPr>
        <p:spPr/>
        <p:txBody>
          <a:bodyPr vert="horz"/>
          <a:lstStyle/>
          <a:p>
            <a:pPr fontAlgn="t"/>
            <a:r>
              <a:rPr lang="en-US" dirty="0"/>
              <a:t>Requirement #37</a:t>
            </a:r>
            <a:br>
              <a:rPr lang="en-US" dirty="0"/>
            </a:br>
            <a:br>
              <a:rPr lang="en-US" dirty="0"/>
            </a:br>
            <a:r>
              <a:rPr lang="en-US" sz="2800" dirty="0"/>
              <a:t>Async. Request / Reply for inform. about an asset – Starting workflows, that return asynchronous</a:t>
            </a:r>
            <a:endParaRPr lang="en-US" sz="2800" dirty="0">
              <a:solidFill>
                <a:srgbClr val="FF0000"/>
              </a:solidFill>
            </a:endParaRPr>
          </a:p>
        </p:txBody>
      </p:sp>
      <p:sp>
        <p:nvSpPr>
          <p:cNvPr id="2" name="Rechteck 1">
            <a:extLst>
              <a:ext uri="{FF2B5EF4-FFF2-40B4-BE49-F238E27FC236}">
                <a16:creationId xmlns:a16="http://schemas.microsoft.com/office/drawing/2014/main" id="{E9300367-94AD-95C0-3E0E-FEA1FA9DCBEF}"/>
              </a:ext>
            </a:extLst>
          </p:cNvPr>
          <p:cNvSpPr/>
          <p:nvPr/>
        </p:nvSpPr>
        <p:spPr>
          <a:xfrm>
            <a:off x="3404681" y="4401108"/>
            <a:ext cx="180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MX Gate</a:t>
            </a:r>
          </a:p>
        </p:txBody>
      </p:sp>
    </p:spTree>
    <p:extLst>
      <p:ext uri="{BB962C8B-B14F-4D97-AF65-F5344CB8AC3E}">
        <p14:creationId xmlns:p14="http://schemas.microsoft.com/office/powerpoint/2010/main" val="1557756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8BB40-646E-2887-AF80-D228AAFC1446}"/>
              </a:ext>
            </a:extLst>
          </p:cNvPr>
          <p:cNvSpPr>
            <a:spLocks noGrp="1"/>
          </p:cNvSpPr>
          <p:nvPr>
            <p:ph type="title"/>
          </p:nvPr>
        </p:nvSpPr>
        <p:spPr/>
        <p:txBody>
          <a:bodyPr>
            <a:noAutofit/>
          </a:bodyPr>
          <a:lstStyle/>
          <a:p>
            <a:r>
              <a:rPr lang="en-US" sz="2000"/>
              <a:t>Requirement #37 – Async. Request / Reply for inform. about an asset</a:t>
            </a:r>
            <a:br>
              <a:rPr lang="en-US" sz="2000">
                <a:cs typeface="Arial"/>
              </a:rPr>
            </a:br>
            <a:r>
              <a:rPr lang="en-US" sz="2000" b="0">
                <a:solidFill>
                  <a:schemeClr val="accent2"/>
                </a:solidFill>
                <a:ea typeface="+mj-lt"/>
                <a:cs typeface="+mj-lt"/>
              </a:rPr>
              <a:t>Starting workflows, that return asynchronous</a:t>
            </a:r>
            <a:endParaRPr lang="de-DE" sz="2000" b="0">
              <a:solidFill>
                <a:schemeClr val="accent2"/>
              </a:solidFill>
              <a:ea typeface="+mj-lt"/>
              <a:cs typeface="+mj-lt"/>
            </a:endParaRPr>
          </a:p>
        </p:txBody>
      </p:sp>
      <p:sp>
        <p:nvSpPr>
          <p:cNvPr id="24" name="Inhaltsplatzhalter 23">
            <a:extLst>
              <a:ext uri="{FF2B5EF4-FFF2-40B4-BE49-F238E27FC236}">
                <a16:creationId xmlns:a16="http://schemas.microsoft.com/office/drawing/2014/main" id="{69429456-E2E4-B4EA-66B0-057EAA455FE9}"/>
              </a:ext>
            </a:extLst>
          </p:cNvPr>
          <p:cNvSpPr>
            <a:spLocks noGrp="1"/>
          </p:cNvSpPr>
          <p:nvPr>
            <p:ph sz="quarter" idx="37"/>
          </p:nvPr>
        </p:nvSpPr>
        <p:spPr>
          <a:xfrm>
            <a:off x="334963" y="1127294"/>
            <a:ext cx="3913187" cy="5109994"/>
          </a:xfrm>
          <a:ln>
            <a:noFill/>
          </a:ln>
        </p:spPr>
        <p:txBody>
          <a:bodyPr vert="horz" lIns="0" tIns="72000" rIns="72000" bIns="36000" rtlCol="0" anchor="t">
            <a:noAutofit/>
          </a:bodyPr>
          <a:lstStyle/>
          <a:p>
            <a:r>
              <a:rPr lang="en-US" sz="1600" noProof="0"/>
              <a:t>Illustration</a:t>
            </a:r>
          </a:p>
        </p:txBody>
      </p:sp>
      <p:sp>
        <p:nvSpPr>
          <p:cNvPr id="19" name="Inhaltsplatzhalter 18">
            <a:extLst>
              <a:ext uri="{FF2B5EF4-FFF2-40B4-BE49-F238E27FC236}">
                <a16:creationId xmlns:a16="http://schemas.microsoft.com/office/drawing/2014/main" id="{6891994B-ABD8-2752-18E3-929091D5FCBB}"/>
              </a:ext>
            </a:extLst>
          </p:cNvPr>
          <p:cNvSpPr>
            <a:spLocks noGrp="1"/>
          </p:cNvSpPr>
          <p:nvPr>
            <p:ph sz="quarter" idx="38"/>
          </p:nvPr>
        </p:nvSpPr>
        <p:spPr>
          <a:xfrm>
            <a:off x="4451350" y="1127294"/>
            <a:ext cx="7405691" cy="5109994"/>
          </a:xfrm>
        </p:spPr>
        <p:txBody>
          <a:bodyPr vert="horz" lIns="0" tIns="72000" rIns="72000" bIns="36000" rtlCol="0" anchor="t">
            <a:normAutofit fontScale="77500" lnSpcReduction="20000"/>
          </a:bodyPr>
          <a:lstStyle/>
          <a:p>
            <a:r>
              <a:rPr lang="en-US" dirty="0"/>
              <a:t>Initial situation</a:t>
            </a:r>
          </a:p>
          <a:p>
            <a:pPr marL="179070" lvl="1" indent="-179070"/>
            <a:r>
              <a:rPr lang="en-US" dirty="0"/>
              <a:t>The data requester places a request for information about an asset, that will be fulfilled by the data provider. </a:t>
            </a:r>
            <a:endParaRPr lang="en-US" dirty="0">
              <a:cs typeface="Arial"/>
            </a:endParaRPr>
          </a:p>
          <a:p>
            <a:pPr marL="179070" lvl="1" indent="-179070"/>
            <a:r>
              <a:rPr lang="en-US" dirty="0"/>
              <a:t>The fulfillment will be completed after a processing time. The long processing time does not allow a request/reply pattern, instead the result will be provided asynchronously</a:t>
            </a:r>
            <a:endParaRPr lang="en-US" dirty="0">
              <a:cs typeface="Arial"/>
            </a:endParaRPr>
          </a:p>
          <a:p>
            <a:r>
              <a:rPr lang="en-US" dirty="0"/>
              <a:t>Problem statement</a:t>
            </a:r>
            <a:endParaRPr lang="en-US" dirty="0">
              <a:cs typeface="Arial"/>
            </a:endParaRPr>
          </a:p>
          <a:p>
            <a:pPr marL="179070" lvl="1" indent="-179070"/>
            <a:r>
              <a:rPr lang="en-US" dirty="0"/>
              <a:t>There shall be means to be able to </a:t>
            </a:r>
            <a:endParaRPr lang="en-US" dirty="0">
              <a:cs typeface="Arial"/>
            </a:endParaRPr>
          </a:p>
          <a:p>
            <a:pPr marL="360045" lvl="2"/>
            <a:r>
              <a:rPr lang="en-US" dirty="0"/>
              <a:t>formulate a request</a:t>
            </a:r>
            <a:endParaRPr lang="en-US" dirty="0">
              <a:cs typeface="Arial"/>
            </a:endParaRPr>
          </a:p>
          <a:p>
            <a:pPr marL="360045" lvl="2"/>
            <a:r>
              <a:rPr lang="en-US" dirty="0"/>
              <a:t>specify the asset and the desired information about the asset.</a:t>
            </a:r>
            <a:endParaRPr lang="en-US" dirty="0">
              <a:cs typeface="Arial"/>
            </a:endParaRPr>
          </a:p>
          <a:p>
            <a:pPr marL="179070" lvl="1" indent="-179070"/>
            <a:r>
              <a:rPr lang="en-US" dirty="0"/>
              <a:t>The data provider shall provide a capability to</a:t>
            </a:r>
            <a:endParaRPr lang="en-US" dirty="0">
              <a:cs typeface="Arial"/>
            </a:endParaRPr>
          </a:p>
          <a:p>
            <a:pPr marL="360045" lvl="2"/>
            <a:r>
              <a:rPr lang="en-US" dirty="0"/>
              <a:t>receive a request or actively fetch an available request from a data requester</a:t>
            </a:r>
            <a:endParaRPr lang="en-US" dirty="0">
              <a:cs typeface="Arial"/>
            </a:endParaRPr>
          </a:p>
          <a:p>
            <a:pPr marL="360045" lvl="2"/>
            <a:r>
              <a:rPr lang="en-US" dirty="0"/>
              <a:t>process this request internally</a:t>
            </a:r>
            <a:endParaRPr lang="en-US" dirty="0">
              <a:cs typeface="Arial"/>
            </a:endParaRPr>
          </a:p>
          <a:p>
            <a:pPr marL="360045" lvl="2"/>
            <a:r>
              <a:rPr lang="en-US" dirty="0"/>
              <a:t>and then securely return the desired information about the asset to the data requester</a:t>
            </a:r>
            <a:endParaRPr lang="en-US" dirty="0">
              <a:cs typeface="Arial"/>
            </a:endParaRPr>
          </a:p>
          <a:p>
            <a:pPr marL="179070" lvl="1" indent="-179070"/>
            <a:r>
              <a:rPr lang="en-US" dirty="0"/>
              <a:t>The data requester shall provide a capability to</a:t>
            </a:r>
            <a:endParaRPr lang="en-US" dirty="0">
              <a:cs typeface="Arial"/>
            </a:endParaRPr>
          </a:p>
          <a:p>
            <a:pPr marL="360045" lvl="2"/>
            <a:r>
              <a:rPr lang="en-US" dirty="0">
                <a:cs typeface="Arial"/>
              </a:rPr>
              <a:t>s</a:t>
            </a:r>
            <a:r>
              <a:rPr lang="en-US">
                <a:cs typeface="Arial"/>
              </a:rPr>
              <a:t>end a request or make a lists of requests available for the respective data provider</a:t>
            </a:r>
          </a:p>
          <a:p>
            <a:pPr marL="360045" lvl="2"/>
            <a:r>
              <a:rPr lang="en-US" dirty="0"/>
              <a:t>receive the returned information</a:t>
            </a:r>
            <a:endParaRPr lang="en-US" dirty="0">
              <a:cs typeface="Arial"/>
            </a:endParaRPr>
          </a:p>
          <a:p>
            <a:r>
              <a:rPr lang="en-US" dirty="0"/>
              <a:t>Boundary conditions</a:t>
            </a:r>
            <a:endParaRPr lang="en-US" dirty="0">
              <a:cs typeface="Arial"/>
            </a:endParaRPr>
          </a:p>
          <a:p>
            <a:pPr marL="179070" lvl="1" indent="-179070"/>
            <a:r>
              <a:rPr lang="en-US" dirty="0"/>
              <a:t>The information about the asset can be completed in the business process of the data requester (order position, equipment number available at the beginning, ID link created/assigned later)</a:t>
            </a:r>
          </a:p>
          <a:p>
            <a:pPr marL="0" lvl="1" indent="0">
              <a:buNone/>
            </a:pPr>
            <a:r>
              <a:rPr lang="en-US" sz="2000" b="1" dirty="0"/>
              <a:t>Notes</a:t>
            </a:r>
            <a:endParaRPr lang="en-US" sz="2000" b="1" dirty="0">
              <a:cs typeface="Arial"/>
            </a:endParaRPr>
          </a:p>
          <a:p>
            <a:pPr marL="179070" lvl="1" indent="-179070"/>
            <a:r>
              <a:rPr lang="en-US" dirty="0">
                <a:cs typeface="Arial"/>
              </a:rPr>
              <a:t>In UC3 the business process is a purchase order, the requested information is the handover documentation of an asset.</a:t>
            </a:r>
          </a:p>
          <a:p>
            <a:pPr marL="179070" lvl="1" indent="-179070"/>
            <a:r>
              <a:rPr lang="en-US" dirty="0">
                <a:cs typeface="Arial"/>
              </a:rPr>
              <a:t>In UC11 the business process is a R-grading request.</a:t>
            </a:r>
            <a:endParaRPr lang="en-US" dirty="0"/>
          </a:p>
        </p:txBody>
      </p:sp>
      <p:sp>
        <p:nvSpPr>
          <p:cNvPr id="4" name="Datumsplatzhalter 3">
            <a:extLst>
              <a:ext uri="{FF2B5EF4-FFF2-40B4-BE49-F238E27FC236}">
                <a16:creationId xmlns:a16="http://schemas.microsoft.com/office/drawing/2014/main" id="{9A179368-444F-67D3-BF5D-7AB865250423}"/>
              </a:ext>
            </a:extLst>
          </p:cNvPr>
          <p:cNvSpPr>
            <a:spLocks noGrp="1"/>
          </p:cNvSpPr>
          <p:nvPr>
            <p:ph type="dt" sz="half" idx="39"/>
          </p:nvPr>
        </p:nvSpPr>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C7A41E7D-16DA-99BF-87D4-0599CEE92CA7}"/>
              </a:ext>
            </a:extLst>
          </p:cNvPr>
          <p:cNvSpPr>
            <a:spLocks noGrp="1"/>
          </p:cNvSpPr>
          <p:nvPr>
            <p:ph type="sldNum" sz="quarter" idx="41"/>
          </p:nvPr>
        </p:nvSpPr>
        <p:spPr/>
        <p:txBody>
          <a:bodyPr/>
          <a:lstStyle/>
          <a:p>
            <a:fld id="{39D3A024-67FB-42E9-9126-3B9701C7D52D}" type="slidenum">
              <a:rPr lang="en-US" smtClean="0"/>
              <a:pPr/>
              <a:t>78</a:t>
            </a:fld>
            <a:endParaRPr lang="en-US"/>
          </a:p>
        </p:txBody>
      </p:sp>
      <p:pic>
        <p:nvPicPr>
          <p:cNvPr id="6" name="Picture 5" descr="A diagram of a flowchart&#10;&#10;AI-generated content may be incorrect.">
            <a:extLst>
              <a:ext uri="{FF2B5EF4-FFF2-40B4-BE49-F238E27FC236}">
                <a16:creationId xmlns:a16="http://schemas.microsoft.com/office/drawing/2014/main" id="{6AE2FE5E-100E-FC87-F122-4FDF20DF7BB8}"/>
              </a:ext>
            </a:extLst>
          </p:cNvPr>
          <p:cNvPicPr>
            <a:picLocks noChangeAspect="1"/>
          </p:cNvPicPr>
          <p:nvPr/>
        </p:nvPicPr>
        <p:blipFill>
          <a:blip r:embed="rId2"/>
          <a:stretch>
            <a:fillRect/>
          </a:stretch>
        </p:blipFill>
        <p:spPr>
          <a:xfrm>
            <a:off x="317500" y="1495425"/>
            <a:ext cx="2571309" cy="1889125"/>
          </a:xfrm>
          <a:prstGeom prst="rect">
            <a:avLst/>
          </a:prstGeom>
        </p:spPr>
      </p:pic>
      <p:pic>
        <p:nvPicPr>
          <p:cNvPr id="7" name="Picture 6" descr="A diagram of a diagram&#10;&#10;AI-generated content may be incorrect.">
            <a:extLst>
              <a:ext uri="{FF2B5EF4-FFF2-40B4-BE49-F238E27FC236}">
                <a16:creationId xmlns:a16="http://schemas.microsoft.com/office/drawing/2014/main" id="{75D39751-B5C5-FFFD-0033-D3B85B12632D}"/>
              </a:ext>
            </a:extLst>
          </p:cNvPr>
          <p:cNvPicPr>
            <a:picLocks noChangeAspect="1"/>
          </p:cNvPicPr>
          <p:nvPr/>
        </p:nvPicPr>
        <p:blipFill>
          <a:blip r:embed="rId3"/>
          <a:stretch>
            <a:fillRect/>
          </a:stretch>
        </p:blipFill>
        <p:spPr>
          <a:xfrm>
            <a:off x="844550" y="3237707"/>
            <a:ext cx="3340100" cy="2027918"/>
          </a:xfrm>
          <a:prstGeom prst="rect">
            <a:avLst/>
          </a:prstGeom>
        </p:spPr>
      </p:pic>
    </p:spTree>
    <p:extLst>
      <p:ext uri="{BB962C8B-B14F-4D97-AF65-F5344CB8AC3E}">
        <p14:creationId xmlns:p14="http://schemas.microsoft.com/office/powerpoint/2010/main" val="3109950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E68E953-499A-9CFC-C1A2-D0B33C01FE59}"/>
              </a:ext>
            </a:extLst>
          </p:cNvPr>
          <p:cNvGraphicFramePr>
            <a:graphicFrameLocks noChangeAspect="1"/>
          </p:cNvGraphicFramePr>
          <p:nvPr>
            <p:custDataLst>
              <p:tags r:id="rId1"/>
            </p:custDataLst>
            <p:extLst>
              <p:ext uri="{D42A27DB-BD31-4B8C-83A1-F6EECF244321}">
                <p14:modId xmlns:p14="http://schemas.microsoft.com/office/powerpoint/2010/main" val="2517362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7" name="think-cell data - do not delete" hidden="1">
                        <a:extLst>
                          <a:ext uri="{FF2B5EF4-FFF2-40B4-BE49-F238E27FC236}">
                            <a16:creationId xmlns:a16="http://schemas.microsoft.com/office/drawing/2014/main" id="{4E68E953-499A-9CFC-C1A2-D0B33C01FE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Inhaltsplatzhalter 1">
            <a:extLst>
              <a:ext uri="{FF2B5EF4-FFF2-40B4-BE49-F238E27FC236}">
                <a16:creationId xmlns:a16="http://schemas.microsoft.com/office/drawing/2014/main" id="{E5E860E3-5D9A-6984-59BF-A500189EFB48}"/>
              </a:ext>
            </a:extLst>
          </p:cNvPr>
          <p:cNvSpPr>
            <a:spLocks noGrp="1"/>
          </p:cNvSpPr>
          <p:nvPr>
            <p:ph idx="1"/>
          </p:nvPr>
        </p:nvSpPr>
        <p:spPr/>
        <p:txBody>
          <a:bodyPr/>
          <a:lstStyle/>
          <a:p>
            <a:r>
              <a:rPr lang="en-US"/>
              <a:t>Scenarios on business level</a:t>
            </a:r>
          </a:p>
          <a:p>
            <a:pPr lvl="1"/>
            <a:r>
              <a:rPr lang="en-US"/>
              <a:t>Scenario 1 “public data”</a:t>
            </a:r>
          </a:p>
          <a:p>
            <a:pPr lvl="1"/>
            <a:r>
              <a:rPr lang="en-US"/>
              <a:t>Scenario 2 “restricted data” based on protective mechanism defined by data provider</a:t>
            </a:r>
          </a:p>
          <a:p>
            <a:pPr lvl="1"/>
            <a:r>
              <a:rPr lang="en-US"/>
              <a:t>Scenario 3 “restricted data” based on protective mechanism, on which data provider and data consumer have agreed</a:t>
            </a:r>
          </a:p>
          <a:p>
            <a:pPr lvl="2"/>
            <a:r>
              <a:rPr lang="en-US"/>
              <a:t>In general, there are different solutions to such solutions, for example “federated identities” approaches or “self sovereign identities” approaches</a:t>
            </a:r>
          </a:p>
          <a:p>
            <a:r>
              <a:rPr lang="en-US"/>
              <a:t>Underlying justification by Factory X North Star</a:t>
            </a:r>
          </a:p>
          <a:p>
            <a:pPr lvl="1"/>
            <a:r>
              <a:rPr lang="en-US"/>
              <a:t>Trust &amp; Security: Divide my business partners into different “trust classes” and then treat them accordingly</a:t>
            </a:r>
          </a:p>
          <a:p>
            <a:pPr lvl="1"/>
            <a:r>
              <a:rPr lang="en-US"/>
              <a:t>Trust &amp; Security: Divide my data into different “confidentiality levels” and then treat them accordingly</a:t>
            </a:r>
          </a:p>
          <a:p>
            <a:pPr lvl="1"/>
            <a:r>
              <a:rPr lang="en-US"/>
              <a:t>Interoperability: Be able to choose the level of interoperability that is right for me</a:t>
            </a:r>
          </a:p>
          <a:p>
            <a:r>
              <a:rPr lang="en-US"/>
              <a:t>Link to Factory X North Star</a:t>
            </a:r>
          </a:p>
          <a:p>
            <a:pPr lvl="1"/>
            <a:r>
              <a:rPr lang="en-US"/>
              <a:t>The scenarios describe </a:t>
            </a:r>
            <a:r>
              <a:rPr lang="en-US" b="1"/>
              <a:t>requirements</a:t>
            </a:r>
            <a:r>
              <a:rPr lang="en-US"/>
              <a:t> for (probably three different) </a:t>
            </a:r>
            <a:r>
              <a:rPr lang="en-US" b="1"/>
              <a:t>functional manifestations </a:t>
            </a:r>
            <a:r>
              <a:rPr lang="en-US"/>
              <a:t>of MX Access &amp; Usage Control</a:t>
            </a:r>
          </a:p>
        </p:txBody>
      </p:sp>
      <p:sp>
        <p:nvSpPr>
          <p:cNvPr id="3" name="Titel 2">
            <a:extLst>
              <a:ext uri="{FF2B5EF4-FFF2-40B4-BE49-F238E27FC236}">
                <a16:creationId xmlns:a16="http://schemas.microsoft.com/office/drawing/2014/main" id="{FF0C781C-354C-A5FC-85F2-D2C353C2A5A0}"/>
              </a:ext>
            </a:extLst>
          </p:cNvPr>
          <p:cNvSpPr>
            <a:spLocks noGrp="1"/>
          </p:cNvSpPr>
          <p:nvPr>
            <p:ph type="title"/>
          </p:nvPr>
        </p:nvSpPr>
        <p:spPr/>
        <p:txBody>
          <a:bodyPr vert="horz"/>
          <a:lstStyle/>
          <a:p>
            <a:r>
              <a:rPr lang="en-US"/>
              <a:t>Overall scenarios on business level</a:t>
            </a:r>
          </a:p>
        </p:txBody>
      </p:sp>
      <p:sp>
        <p:nvSpPr>
          <p:cNvPr id="4" name="Datumsplatzhalter 3">
            <a:extLst>
              <a:ext uri="{FF2B5EF4-FFF2-40B4-BE49-F238E27FC236}">
                <a16:creationId xmlns:a16="http://schemas.microsoft.com/office/drawing/2014/main" id="{3EFBAF9E-C383-CBD1-97D8-E71CE26C2065}"/>
              </a:ext>
            </a:extLst>
          </p:cNvPr>
          <p:cNvSpPr>
            <a:spLocks noGrp="1"/>
          </p:cNvSpPr>
          <p:nvPr>
            <p:ph type="dt" sz="half" idx="10"/>
          </p:nvPr>
        </p:nvSpPr>
        <p:spPr/>
        <p:txBody>
          <a:bodyPr/>
          <a:lstStyle/>
          <a:p>
            <a:pPr>
              <a:defRPr/>
            </a:pPr>
            <a:fld id="{C913B0A4-A4D7-450E-A065-EE580ED7B632}" type="datetime3">
              <a:rPr lang="en-US" smtClean="0"/>
              <a:t>24 March 2026</a:t>
            </a:fld>
            <a:endParaRPr lang="en-US"/>
          </a:p>
        </p:txBody>
      </p:sp>
      <p:sp>
        <p:nvSpPr>
          <p:cNvPr id="5" name="Foliennummernplatzhalter 4">
            <a:extLst>
              <a:ext uri="{FF2B5EF4-FFF2-40B4-BE49-F238E27FC236}">
                <a16:creationId xmlns:a16="http://schemas.microsoft.com/office/drawing/2014/main" id="{B0090C90-57B4-43D0-E293-157206BD2EAD}"/>
              </a:ext>
            </a:extLst>
          </p:cNvPr>
          <p:cNvSpPr>
            <a:spLocks noGrp="1"/>
          </p:cNvSpPr>
          <p:nvPr>
            <p:ph type="sldNum" sz="quarter" idx="12"/>
          </p:nvPr>
        </p:nvSpPr>
        <p:spPr/>
        <p:txBody>
          <a:bodyPr/>
          <a:lstStyle/>
          <a:p>
            <a:pPr>
              <a:defRPr/>
            </a:pPr>
            <a:fld id="{39D3A024-67FB-42E9-9126-3B9701C7D52D}" type="slidenum">
              <a:rPr lang="en-US" smtClean="0"/>
              <a:pPr>
                <a:defRPr/>
              </a:pPr>
              <a:t>8</a:t>
            </a:fld>
            <a:endParaRPr lang="en-US"/>
          </a:p>
        </p:txBody>
      </p:sp>
    </p:spTree>
    <p:extLst>
      <p:ext uri="{BB962C8B-B14F-4D97-AF65-F5344CB8AC3E}">
        <p14:creationId xmlns:p14="http://schemas.microsoft.com/office/powerpoint/2010/main" val="2251126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9EBA0-F06A-9DDB-8437-1B8467B06FD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B9E7A4C-6B8A-55D5-9C69-80FFDBB8E78D}"/>
              </a:ext>
            </a:extLst>
          </p:cNvPr>
          <p:cNvGraphicFramePr>
            <a:graphicFrameLocks noChangeAspect="1"/>
          </p:cNvGraphicFramePr>
          <p:nvPr>
            <p:custDataLst>
              <p:tags r:id="rId1"/>
            </p:custDataLst>
            <p:extLst>
              <p:ext uri="{D42A27DB-BD31-4B8C-83A1-F6EECF244321}">
                <p14:modId xmlns:p14="http://schemas.microsoft.com/office/powerpoint/2010/main" val="15502207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4" imgH="484" progId="TCLayout.ActiveDocument.1">
                  <p:embed/>
                </p:oleObj>
              </mc:Choice>
              <mc:Fallback>
                <p:oleObj name="think-cell Folie" r:id="rId3" imgW="484" imgH="484" progId="TCLayout.ActiveDocument.1">
                  <p:embed/>
                  <p:pic>
                    <p:nvPicPr>
                      <p:cNvPr id="7" name="think-cell data - do not delete" hidden="1">
                        <a:extLst>
                          <a:ext uri="{FF2B5EF4-FFF2-40B4-BE49-F238E27FC236}">
                            <a16:creationId xmlns:a16="http://schemas.microsoft.com/office/drawing/2014/main" id="{8B9E7A4C-6B8A-55D5-9C69-80FFDBB8E78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Inhaltsplatzhalter 1">
            <a:extLst>
              <a:ext uri="{FF2B5EF4-FFF2-40B4-BE49-F238E27FC236}">
                <a16:creationId xmlns:a16="http://schemas.microsoft.com/office/drawing/2014/main" id="{01970841-E2AC-1ABB-BCD3-C6062423A46A}"/>
              </a:ext>
            </a:extLst>
          </p:cNvPr>
          <p:cNvSpPr>
            <a:spLocks noGrp="1"/>
          </p:cNvSpPr>
          <p:nvPr>
            <p:ph idx="1"/>
          </p:nvPr>
        </p:nvSpPr>
        <p:spPr/>
        <p:txBody>
          <a:bodyPr/>
          <a:lstStyle/>
          <a:p>
            <a:r>
              <a:rPr lang="en-US"/>
              <a:t>Scenarios on business level</a:t>
            </a:r>
            <a:endParaRPr lang="de-DE"/>
          </a:p>
          <a:p>
            <a:r>
              <a:rPr lang="en-US"/>
              <a:t>Scenario 1: Requirement #18</a:t>
            </a:r>
          </a:p>
          <a:p>
            <a:pPr lvl="1"/>
            <a:r>
              <a:rPr lang="en-US"/>
              <a:t>As </a:t>
            </a:r>
            <a:r>
              <a:rPr lang="en-US" b="1"/>
              <a:t>data consumer</a:t>
            </a:r>
            <a:r>
              <a:rPr lang="en-US"/>
              <a:t>, I want to receive public data from a data provider without being affected by any access control mechanism</a:t>
            </a:r>
          </a:p>
          <a:p>
            <a:pPr lvl="1"/>
            <a:r>
              <a:rPr lang="en-US"/>
              <a:t>As </a:t>
            </a:r>
            <a:r>
              <a:rPr lang="en-US" b="1"/>
              <a:t>data provider</a:t>
            </a:r>
            <a:r>
              <a:rPr lang="en-US"/>
              <a:t>, I want to provide public data to a data consumer without being affected by any access control mechanism</a:t>
            </a:r>
          </a:p>
          <a:p>
            <a:r>
              <a:rPr lang="en-US"/>
              <a:t>Scenario 2: Requirement #19</a:t>
            </a:r>
          </a:p>
          <a:p>
            <a:pPr lvl="1"/>
            <a:r>
              <a:rPr lang="en-US"/>
              <a:t>As </a:t>
            </a:r>
            <a:r>
              <a:rPr lang="en-US" b="1"/>
              <a:t>data consumer</a:t>
            </a:r>
            <a:r>
              <a:rPr lang="en-US"/>
              <a:t>, I want to receive data from a data provider that is made available to me when I identify myself with an identity provided by the data provider</a:t>
            </a:r>
          </a:p>
          <a:p>
            <a:pPr lvl="1"/>
            <a:r>
              <a:rPr lang="en-US"/>
              <a:t>As </a:t>
            </a:r>
            <a:r>
              <a:rPr lang="en-US" b="1"/>
              <a:t>data provider</a:t>
            </a:r>
            <a:r>
              <a:rPr lang="en-US"/>
              <a:t>, I want to provide data to data consumer provider, when the data consumer identifies himself with an identity provided by myself</a:t>
            </a:r>
          </a:p>
          <a:p>
            <a:r>
              <a:rPr lang="en-US"/>
              <a:t>Scenario 3: Requirement #6, #7</a:t>
            </a:r>
          </a:p>
          <a:p>
            <a:pPr lvl="1"/>
            <a:r>
              <a:rPr lang="en-US"/>
              <a:t>As </a:t>
            </a:r>
            <a:r>
              <a:rPr lang="en-US" b="1"/>
              <a:t>data consumer</a:t>
            </a:r>
            <a:r>
              <a:rPr lang="en-US"/>
              <a:t>, I want to receive data from a data provider that is made available to me when I identify myself with an identity managed by myself; to do this, the data provider needs a mechanism to authenticate my identity</a:t>
            </a:r>
          </a:p>
          <a:p>
            <a:pPr lvl="1"/>
            <a:r>
              <a:rPr lang="en-US"/>
              <a:t>As </a:t>
            </a:r>
            <a:r>
              <a:rPr lang="en-US" b="1"/>
              <a:t>data provider</a:t>
            </a:r>
            <a:r>
              <a:rPr lang="en-US"/>
              <a:t>, I want to provide data to a data consumer, when the data consumer identifies himself with an identity managed by himself if there is a mechanism that I can authenticate the identity</a:t>
            </a:r>
          </a:p>
        </p:txBody>
      </p:sp>
      <p:sp>
        <p:nvSpPr>
          <p:cNvPr id="3" name="Titel 2">
            <a:extLst>
              <a:ext uri="{FF2B5EF4-FFF2-40B4-BE49-F238E27FC236}">
                <a16:creationId xmlns:a16="http://schemas.microsoft.com/office/drawing/2014/main" id="{329A8FCA-8895-AF0E-39DF-DA955A988504}"/>
              </a:ext>
            </a:extLst>
          </p:cNvPr>
          <p:cNvSpPr>
            <a:spLocks noGrp="1"/>
          </p:cNvSpPr>
          <p:nvPr>
            <p:ph type="title"/>
          </p:nvPr>
        </p:nvSpPr>
        <p:spPr/>
        <p:txBody>
          <a:bodyPr vert="horz"/>
          <a:lstStyle/>
          <a:p>
            <a:r>
              <a:rPr lang="en-US"/>
              <a:t>Cross-company data exchange</a:t>
            </a:r>
            <a:br>
              <a:rPr lang="en-US"/>
            </a:br>
            <a:r>
              <a:rPr lang="en-US"/>
              <a:t>MX Access &amp; Usage Control – high level description</a:t>
            </a:r>
          </a:p>
        </p:txBody>
      </p:sp>
      <p:sp>
        <p:nvSpPr>
          <p:cNvPr id="4" name="Datumsplatzhalter 3">
            <a:extLst>
              <a:ext uri="{FF2B5EF4-FFF2-40B4-BE49-F238E27FC236}">
                <a16:creationId xmlns:a16="http://schemas.microsoft.com/office/drawing/2014/main" id="{6C1AD388-D176-F232-4F76-607323558AA9}"/>
              </a:ext>
            </a:extLst>
          </p:cNvPr>
          <p:cNvSpPr>
            <a:spLocks noGrp="1"/>
          </p:cNvSpPr>
          <p:nvPr>
            <p:ph type="dt" sz="half" idx="10"/>
          </p:nvPr>
        </p:nvSpPr>
        <p:spPr/>
        <p:txBody>
          <a:bodyPr/>
          <a:lstStyle/>
          <a:p>
            <a:fld id="{C913B0A4-A4D7-450E-A065-EE580ED7B632}" type="datetime3">
              <a:rPr lang="en-US" smtClean="0"/>
              <a:pPr/>
              <a:t>24 March 2026</a:t>
            </a:fld>
            <a:endParaRPr lang="en-US"/>
          </a:p>
        </p:txBody>
      </p:sp>
      <p:sp>
        <p:nvSpPr>
          <p:cNvPr id="5" name="Foliennummernplatzhalter 4">
            <a:extLst>
              <a:ext uri="{FF2B5EF4-FFF2-40B4-BE49-F238E27FC236}">
                <a16:creationId xmlns:a16="http://schemas.microsoft.com/office/drawing/2014/main" id="{769FB964-9459-6AA4-2AF5-E7EBFB31F728}"/>
              </a:ext>
            </a:extLst>
          </p:cNvPr>
          <p:cNvSpPr>
            <a:spLocks noGrp="1"/>
          </p:cNvSpPr>
          <p:nvPr>
            <p:ph type="sldNum" sz="quarter" idx="12"/>
          </p:nvPr>
        </p:nvSpPr>
        <p:spPr/>
        <p:txBody>
          <a:bodyPr/>
          <a:lstStyle/>
          <a:p>
            <a:fld id="{39D3A024-67FB-42E9-9126-3B9701C7D52D}" type="slidenum">
              <a:rPr lang="en-US" smtClean="0"/>
              <a:pPr/>
              <a:t>9</a:t>
            </a:fld>
            <a:endParaRPr lang="en-US"/>
          </a:p>
        </p:txBody>
      </p:sp>
    </p:spTree>
    <p:extLst>
      <p:ext uri="{BB962C8B-B14F-4D97-AF65-F5344CB8AC3E}">
        <p14:creationId xmlns:p14="http://schemas.microsoft.com/office/powerpoint/2010/main" val="8333662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33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 name="EE4P_STYLE_ID" val="deb55b3a-33d8-40d4-a2a5-00d73ccd4da4"/>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actory-X_V02">
  <a:themeElements>
    <a:clrScheme name="Custom 1">
      <a:dk1>
        <a:srgbClr val="000000"/>
      </a:dk1>
      <a:lt1>
        <a:srgbClr val="FFFFFF"/>
      </a:lt1>
      <a:dk2>
        <a:srgbClr val="4D4D4D"/>
      </a:dk2>
      <a:lt2>
        <a:srgbClr val="D8D8D8"/>
      </a:lt2>
      <a:accent1>
        <a:srgbClr val="1D71B8"/>
      </a:accent1>
      <a:accent2>
        <a:srgbClr val="36A9E1"/>
      </a:accent2>
      <a:accent3>
        <a:srgbClr val="6CFFFF"/>
      </a:accent3>
      <a:accent4>
        <a:srgbClr val="606800"/>
      </a:accent4>
      <a:accent5>
        <a:srgbClr val="C1D100"/>
      </a:accent5>
      <a:accent6>
        <a:srgbClr val="88959B"/>
      </a:accent6>
      <a:hlink>
        <a:srgbClr val="467886"/>
      </a:hlink>
      <a:folHlink>
        <a:srgbClr val="96607D"/>
      </a:folHlink>
    </a:clrScheme>
    <a:fontScheme name="Factory-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1e5f575-adb3-4679-933c-98facef6200e" xsi:nil="true"/>
    <lcf76f155ced4ddcb4097134ff3c332f xmlns="3b00000b-3894-4724-bef8-589c25fc0501">
      <Terms xmlns="http://schemas.microsoft.com/office/infopath/2007/PartnerControls"/>
    </lcf76f155ced4ddcb4097134ff3c332f>
    <State xmlns="3b00000b-3894-4724-bef8-589c25fc050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95B52BEB70A91F479BEC274BE21E3CC6" ma:contentTypeVersion="17" ma:contentTypeDescription="Ein neues Dokument erstellen." ma:contentTypeScope="" ma:versionID="de317ee8d0f90a448802677bcd109b82">
  <xsd:schema xmlns:xsd="http://www.w3.org/2001/XMLSchema" xmlns:xs="http://www.w3.org/2001/XMLSchema" xmlns:p="http://schemas.microsoft.com/office/2006/metadata/properties" xmlns:ns2="3b00000b-3894-4724-bef8-589c25fc0501" xmlns:ns3="81e5f575-adb3-4679-933c-98facef6200e" targetNamespace="http://schemas.microsoft.com/office/2006/metadata/properties" ma:root="true" ma:fieldsID="6a3e658357f806d583405d1c16eacbb7" ns2:_="" ns3:_="">
    <xsd:import namespace="3b00000b-3894-4724-bef8-589c25fc0501"/>
    <xsd:import namespace="81e5f575-adb3-4679-933c-98facef6200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State"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00000b-3894-4724-bef8-589c25fc05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1542b07e-e0be-49d2-91da-67324d42b98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State" ma:index="22" nillable="true" ma:displayName="State" ma:format="Dropdown" ma:internalName="State">
      <xsd:simpleType>
        <xsd:restriction base="dms:Choice">
          <xsd:enumeration value="Work in Progress"/>
          <xsd:enumeration value="Final"/>
          <xsd:enumeration value="Auswahl 3"/>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e5f575-adb3-4679-933c-98facef6200e"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c888fc2d-1bcf-4656-ae84-0246ab355e79}" ma:internalName="TaxCatchAll" ma:showField="CatchAllData" ma:web="81e5f575-adb3-4679-933c-98facef620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0FE134-9032-4C7F-BC57-C7DE3F833363}">
  <ds:schemaRefs>
    <ds:schemaRef ds:uri="http://purl.org/dc/terms/"/>
    <ds:schemaRef ds:uri="3b00000b-3894-4724-bef8-589c25fc0501"/>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81e5f575-adb3-4679-933c-98facef6200e"/>
    <ds:schemaRef ds:uri="http://www.w3.org/XML/1998/namespace"/>
    <ds:schemaRef ds:uri="http://purl.org/dc/dcmitype/"/>
  </ds:schemaRefs>
</ds:datastoreItem>
</file>

<file path=customXml/itemProps2.xml><?xml version="1.0" encoding="utf-8"?>
<ds:datastoreItem xmlns:ds="http://schemas.openxmlformats.org/officeDocument/2006/customXml" ds:itemID="{36D24F1A-6251-4B9A-A918-7D6F3A8F7E2A}">
  <ds:schemaRefs>
    <ds:schemaRef ds:uri="http://schemas.microsoft.com/sharepoint/v3/contenttype/forms"/>
  </ds:schemaRefs>
</ds:datastoreItem>
</file>

<file path=customXml/itemProps3.xml><?xml version="1.0" encoding="utf-8"?>
<ds:datastoreItem xmlns:ds="http://schemas.openxmlformats.org/officeDocument/2006/customXml" ds:itemID="{94343826-EEB0-4506-84D6-1ADB0C419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00000b-3894-4724-bef8-589c25fc0501"/>
    <ds:schemaRef ds:uri="81e5f575-adb3-4679-933c-98facef62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c86c25f-31f1-46f7-b4f9-3c53b1ed0b07}" enabled="1" method="Standard" siteId="{a1ae89fb-21b9-40bf-9d82-a10ae85a2407}" removed="0"/>
  <clbl:label id="{9d258917-277f-42cd-a3cd-14c4e9ee58bc}" enabled="1" method="Standard" siteId="{38ae3bcd-9579-4fd4-adda-b42e1495d55a}" removed="0"/>
</clbl:labelList>
</file>

<file path=docProps/app.xml><?xml version="1.0" encoding="utf-8"?>
<Properties xmlns="http://schemas.openxmlformats.org/officeDocument/2006/extended-properties" xmlns:vt="http://schemas.openxmlformats.org/officeDocument/2006/docPropsVTypes">
  <Template/>
  <TotalTime>0</TotalTime>
  <Words>9728</Words>
  <Application>Microsoft Office PowerPoint</Application>
  <PresentationFormat>Breitbild</PresentationFormat>
  <Paragraphs>973</Paragraphs>
  <Slides>78</Slides>
  <Notes>2</Notes>
  <HiddenSlides>0</HiddenSlides>
  <MMClips>0</MMClips>
  <ScaleCrop>false</ScaleCrop>
  <HeadingPairs>
    <vt:vector size="4" baseType="variant">
      <vt:variant>
        <vt:lpstr>Design</vt:lpstr>
      </vt:variant>
      <vt:variant>
        <vt:i4>1</vt:i4>
      </vt:variant>
      <vt:variant>
        <vt:lpstr>Folientitel</vt:lpstr>
      </vt:variant>
      <vt:variant>
        <vt:i4>78</vt:i4>
      </vt:variant>
    </vt:vector>
  </HeadingPairs>
  <TitlesOfParts>
    <vt:vector size="79" baseType="lpstr">
      <vt:lpstr>Factory-X_V02</vt:lpstr>
      <vt:lpstr>Factory-X Requirements of Use Cases</vt:lpstr>
      <vt:lpstr>Classification of requirements</vt:lpstr>
      <vt:lpstr>Overview of Factory-X Requirements (I)</vt:lpstr>
      <vt:lpstr>Overview of Factory-X Requirements (II)</vt:lpstr>
      <vt:lpstr>Requirement #Number: &lt;Title&gt; &lt;Short Description&gt;</vt:lpstr>
      <vt:lpstr>MX Access and Usage Control Overall considerations</vt:lpstr>
      <vt:lpstr>Overall business requirements Justified by Factory X North Star</vt:lpstr>
      <vt:lpstr>Overall scenarios on business level</vt:lpstr>
      <vt:lpstr>Cross-company data exchange MX Access &amp; Usage Control – high level description</vt:lpstr>
      <vt:lpstr>Requirement #1  Operation of Shared Services – To avoid lock-in, mandatory shared services shall not be operated by only one specific operating company </vt:lpstr>
      <vt:lpstr>Requirement #1: Operation of Shared Services To avoid lock-in, mandatory shared services shall not be operated by only one specific operating company</vt:lpstr>
      <vt:lpstr>Requirement #2  MX-Port Conformance – Functional, interface, and conformance specification</vt:lpstr>
      <vt:lpstr>Requirement #3  MX-Port Modularity – Provision of individual constituents of FX Port by different software providers</vt:lpstr>
      <vt:lpstr>Requirement #3: MX-Port Modularity Provision of individual constituents of MX-Port by different software providers</vt:lpstr>
      <vt:lpstr>Requirement #4  MX-Port Usability – Easy definition of interfaces and implementation of functionality of MX-Port so that it can be mastered by SMEs </vt:lpstr>
      <vt:lpstr>Requirement #4: MX-Port Usability Easy definition of interfaces and implementation of functionality of MX-Port so that it can be mastered by SMEs</vt:lpstr>
      <vt:lpstr>Requirement #5  Access Link – How to manage MX-Port Discovery Information</vt:lpstr>
      <vt:lpstr>Requirement #5: Access Link How to manage MX-Port Discovery Information</vt:lpstr>
      <vt:lpstr>Backup Requirement #5: Access Link Examples of possible solutions</vt:lpstr>
      <vt:lpstr>Backup Requirement #5: Access Link Illustration of AAS ID (IEC 63278) and Asset ID (IEC 61406)</vt:lpstr>
      <vt:lpstr>Requirement #6  Identity Issuing – How to manage MX-Port Identity</vt:lpstr>
      <vt:lpstr>Requirement #6: Identity Issuing How to manage MX-Port Identity</vt:lpstr>
      <vt:lpstr>Backup Requirement #6: Identity Issuing Examples of possible solutions</vt:lpstr>
      <vt:lpstr>Requirement #7  Certification authority – How to enable trust and verification</vt:lpstr>
      <vt:lpstr>Requirement #7: Certification Authority How to enable trust and verification</vt:lpstr>
      <vt:lpstr>Requirement #8</vt:lpstr>
      <vt:lpstr>Requirement #9  Cloud architectures – Considering best practices for cloud architectures</vt:lpstr>
      <vt:lpstr>Requirement #9: Cloud architectures Considering best practices for cloud architectures</vt:lpstr>
      <vt:lpstr>Backup Requirement #9 </vt:lpstr>
      <vt:lpstr>Requirement #10 Shared Services – Framework to discuss business impact of ADRs</vt:lpstr>
      <vt:lpstr>Requirement #11  AAS implementation – Asset Administration Shell usage in the use cases</vt:lpstr>
      <vt:lpstr>Requirement #11 AAS implementation Asset Administration Shell usage in the use cases </vt:lpstr>
      <vt:lpstr>Backup Requirement #11 Standardized conceptual object model (Illustration only)</vt:lpstr>
      <vt:lpstr>Requirement #12  Authorization – How to give access to data</vt:lpstr>
      <vt:lpstr>Requirement #12: Authorization How to give access to data</vt:lpstr>
      <vt:lpstr>Requirement #13  Notification – Sending/publishing notifications to one or multiple recipients</vt:lpstr>
      <vt:lpstr>Requirement #13: Notification Sending/publishing notifications to one or multiple recipients</vt:lpstr>
      <vt:lpstr>Requirement #14  Broadcast search – Search for companies, applications or products with specific characteristics</vt:lpstr>
      <vt:lpstr>Requirement #14: Broadcast search Search for companies, applications or products with specific characteristics</vt:lpstr>
      <vt:lpstr>Requirement #15  Testbed – Testbed (infrastructure) inclusive Hackathons for use cases</vt:lpstr>
      <vt:lpstr>Requirement #15: Testbed Testbed (infrastructure) inclusive Hackathons for use cases</vt:lpstr>
      <vt:lpstr>Requirement #16  AAS Submodel templates – Guardrails for the proper usage of AAS Submodel Templates</vt:lpstr>
      <vt:lpstr>Requirement #16: AAS Submodel Templates Guardrails for the proper usage of AAS Submodel Templates</vt:lpstr>
      <vt:lpstr>Requirement #17  Usage control – Dealing with usage rights for data offerings</vt:lpstr>
      <vt:lpstr>Requirement #17: Usage Control Dealing with usage rights for data offerings</vt:lpstr>
      <vt:lpstr>Requirement #18  Public data – No access control necessary</vt:lpstr>
      <vt:lpstr>Requirement #18: Public data No access control necessary</vt:lpstr>
      <vt:lpstr>Requirement #19  Restricted data – Protective mechanism defined by data provider</vt:lpstr>
      <vt:lpstr>Requirement #19: Restricted data Protective mechanism defined by data provider</vt:lpstr>
      <vt:lpstr>Requirement #20  Querying of AAS Data – Accessing data by means of queries expressed in a decl. query lang.</vt:lpstr>
      <vt:lpstr>Requirement #20 – Querying of AAS Data Accessing data by means of queries expressed in a decl. query lang.</vt:lpstr>
      <vt:lpstr>Requirement #21  EDC discovery – Provision of EDC discovery service</vt:lpstr>
      <vt:lpstr>Requirement #22  Timeline – Timeline for MX-Port Leo and MX-Port Orion</vt:lpstr>
      <vt:lpstr>Requirement #23  Compatibility – Compatibility between MX-Port Hercules and Catena-X EDC</vt:lpstr>
      <vt:lpstr>Requirement #24  Interoperability of MX-Port –  Interop. betw. different vendors' implement. of MX-Port or MX-Port layer</vt:lpstr>
      <vt:lpstr>Requirement #24 – Interoperability of MX-Port Interop. betw. different vendors' implement. of MX-Port or MX-Port layer</vt:lpstr>
      <vt:lpstr>Requirement #25  Multiple / federated trust – MX-Port Hercules must be able to trust more than one trust provider</vt:lpstr>
      <vt:lpstr>Requirement #26  Streaming – MX-Port Video-Streaming compatibility</vt:lpstr>
      <vt:lpstr>Requirement #27  Integrity and authenticity of data – Uniform solution approach required to sign content of an AAS Submodel</vt:lpstr>
      <vt:lpstr>Requirement #27 – Integrity and authenticity of data Uniform solution approach required to sign content of an AAS Submodel  Integrity and authenticity of AAS(x) data</vt:lpstr>
      <vt:lpstr>Requirement #28  MX Gate “south” interface – How to provide payload to MX Gate</vt:lpstr>
      <vt:lpstr>Requirement #29  Information representations – Integration of AAS with external information representations</vt:lpstr>
      <vt:lpstr>Requirement #29 – Information Representations Integration of AAS with external information representations</vt:lpstr>
      <vt:lpstr>Requirement #30  Communication Security – Communication Security and Trust Management</vt:lpstr>
      <vt:lpstr>Requirement #30: Communication Security Communication Security and Trust Management</vt:lpstr>
      <vt:lpstr>Requirement #31  End-2-End Security – End-2-End Security, also for Mediated Communication</vt:lpstr>
      <vt:lpstr>Requirement #31: End-2-End Security End-2-End Security, also for Mediated Communication</vt:lpstr>
      <vt:lpstr>Requirement #32  Security Hardening – Security Hardening of Network Infrastructure and Components</vt:lpstr>
      <vt:lpstr>Requirement #32: Security Hardening Security Hardening of Network Infrastructure and Components</vt:lpstr>
      <vt:lpstr>Requirement #33  Audit-Safe Logging – Audit-Safe Logging and Signed Receipts</vt:lpstr>
      <vt:lpstr>Requirement #33: Audit-Safe Logging Audit-Safe Logging and Signed Receipts</vt:lpstr>
      <vt:lpstr>Requirement #34  Sharing Metadata – Transfer technical data with units of measures</vt:lpstr>
      <vt:lpstr>Requirement #34: Sharing Metadata Transfer technical data with units of measures</vt:lpstr>
      <vt:lpstr>Requirement #35  Data Sharing Transparency – Dashboard for data transactions</vt:lpstr>
      <vt:lpstr>Requirement #35: Data Sharing Transparency Dashboard for data transactions</vt:lpstr>
      <vt:lpstr>Requirement #36  OPC/UA based MX-Port without​ DCP/DSP –  A request for “Orion light” aka “Taurus”</vt:lpstr>
      <vt:lpstr>Requirement #37  Async. Request / Reply for inform. about an asset – Starting workflows, that return asynchronous</vt:lpstr>
      <vt:lpstr>Requirement #37 – Async. Request / Reply for inform. about an asset Starting workflows, that return asynchronous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Factory-X</dc:title>
  <dc:creator>Siller, Dominik (ext) (DI MC TPA DOC)</dc:creator>
  <cp:lastModifiedBy>Loewen, Ulrich (FT RPD CES)</cp:lastModifiedBy>
  <cp:revision>3</cp:revision>
  <dcterms:created xsi:type="dcterms:W3CDTF">2023-12-20T08:12:12Z</dcterms:created>
  <dcterms:modified xsi:type="dcterms:W3CDTF">2026-03-24T10:38:10Z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0x01010095B52BEB70A91F479BEC274BE21E3CC6</vt:lpwstr>
  </property>
  <property fmtid="{D5CDD505-2E9C-101B-9397-08002B2CF9AE}" pid="3" name="MediaServiceImageTags">
    <vt:lpwstr/>
  </property>
</Properties>
</file>